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81" r:id="rId2"/>
    <p:sldId id="306" r:id="rId3"/>
    <p:sldId id="261" r:id="rId4"/>
    <p:sldId id="362" r:id="rId5"/>
    <p:sldId id="370" r:id="rId6"/>
    <p:sldId id="371" r:id="rId7"/>
    <p:sldId id="363" r:id="rId8"/>
    <p:sldId id="343" r:id="rId9"/>
    <p:sldId id="310" r:id="rId10"/>
    <p:sldId id="344" r:id="rId11"/>
    <p:sldId id="385" r:id="rId12"/>
    <p:sldId id="386" r:id="rId13"/>
    <p:sldId id="387" r:id="rId14"/>
    <p:sldId id="388" r:id="rId15"/>
    <p:sldId id="375" r:id="rId16"/>
    <p:sldId id="376" r:id="rId17"/>
    <p:sldId id="377" r:id="rId18"/>
    <p:sldId id="378" r:id="rId19"/>
    <p:sldId id="379" r:id="rId20"/>
    <p:sldId id="383" r:id="rId21"/>
    <p:sldId id="384" r:id="rId22"/>
    <p:sldId id="389" r:id="rId23"/>
    <p:sldId id="342" r:id="rId24"/>
    <p:sldId id="380" r:id="rId25"/>
    <p:sldId id="347" r:id="rId26"/>
    <p:sldId id="33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4452B-0C1E-4212-8404-EFDB9B43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48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637C42-169D-4A32-8720-25F22388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38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B0E79-1462-48A2-80E5-0AF657BD814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Quote Poincarre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Balance: questions, opinions, jugements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ea typeface="Arial Unicode MS" pitchFamily="34" charset="-128"/>
                <a:cs typeface="Arial Unicode MS" pitchFamily="34" charset="-128"/>
              </a:rPr>
              <a:t>Niveau d’enseignement pour les top managers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88600-B062-41D6-B339-16F4E1ED3B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F6611-B40A-420E-8259-A31B4DD5225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B301-A40C-4311-A0C8-F65B8ED7B4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B301-A40C-4311-A0C8-F65B8ED7B4C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033E9-ACEF-4667-9811-F2B5C8D4ACB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2150"/>
            <a:ext cx="5028370" cy="41154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B3D78-9C27-41A9-AB47-95870FDD26D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2150"/>
            <a:ext cx="5028370" cy="41154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58662-CB6A-41CA-B6CB-BBAC43759B7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6E37-627F-41CA-AD57-752D8D0DD1E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2150"/>
            <a:ext cx="5028370" cy="41154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7B91A-7EFA-42CC-9A0F-06A0359FCE2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FC458-7C17-4A77-84D8-DCAAC3DC8C3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D5380-E7D9-440E-B7F9-6D4251D855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C0529-A704-48B1-81DF-AAE33FE754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7EFAF-0771-4D43-94A8-969B1C88B74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21DD5-86EF-4D60-9743-ED49CCBA33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2150"/>
            <a:ext cx="5028370" cy="41154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26C44-69EE-43D6-988C-99C4FD68CA3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D1B22-FCDB-4309-9EE8-955070301FD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88600-B062-41D6-B339-16F4E1ED3BD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44011-3F45-4103-A608-7785E9AAC3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3962-BE3C-483E-8EDE-C20980B6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016A-39BC-4D69-95DA-B1BED84D2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68C5-32E9-4154-B601-1B0211B6E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762A-96A3-40E5-B4DD-E61BD926F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0958-ABB3-44D0-A148-F33890B93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EC42-EC32-46A8-B6FD-B22488C7F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BEA34-ABC8-479C-93DF-E2DEE206C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CBC4-6289-4B61-9C47-73E727F1A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4B5C-4CD2-4947-8809-0FB62549D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7B39-FAED-43FB-8AD8-5FE141ED7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8999-7AE8-4ED7-93F2-9BF83B1B3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BBE0-8602-46EF-B0ED-D9380F4BD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C2BBBF5-B6C3-4C4C-997F-FC5AF78F3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39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r>
              <a:rPr lang="en-GB" sz="4600" b="1" dirty="0" smtClean="0"/>
              <a:t>Ethics and Rational </a:t>
            </a:r>
            <a:r>
              <a:rPr lang="en-GB" sz="4600" b="1" dirty="0" err="1" smtClean="0"/>
              <a:t>Behavior</a:t>
            </a:r>
            <a:r>
              <a:rPr lang="en-GB" sz="4600" b="1" dirty="0" smtClean="0"/>
              <a:t/>
            </a:r>
            <a:br>
              <a:rPr lang="en-GB" sz="4600" b="1" dirty="0" smtClean="0"/>
            </a:br>
            <a:r>
              <a:rPr lang="en-GB" sz="3600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Marc Le Menestrel</a:t>
            </a:r>
            <a:br>
              <a:rPr lang="en-US" sz="2400" b="1" dirty="0" smtClean="0"/>
            </a:br>
            <a:r>
              <a:rPr lang="en-US" sz="1600" b="1" dirty="0" smtClean="0"/>
              <a:t>Associate Professor, UPF, Barcelona</a:t>
            </a:r>
            <a:br>
              <a:rPr lang="en-US" sz="1600" b="1" dirty="0" smtClean="0"/>
            </a:br>
            <a:r>
              <a:rPr lang="en-US" sz="1600" b="1" dirty="0" smtClean="0"/>
              <a:t>Visiting Professor of Ethics, INSEAD</a:t>
            </a:r>
            <a:br>
              <a:rPr lang="en-US" sz="1600" b="1" dirty="0" smtClean="0"/>
            </a:br>
            <a:r>
              <a:rPr lang="en-US" sz="1600" b="1" dirty="0" smtClean="0"/>
              <a:t>marc.lemenestrel@upf.edu - marc.lemenestrel@insead.edu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15363" name="Picture 3" descr="Circle limit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-11113"/>
            <a:ext cx="6986587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6207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Ethical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30725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Are you an ethical manager?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Do you work for an ethical company?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close a profitable plant?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influence a government?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compromise on the safety of a product?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shape customers desires?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obey your boss?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work as hard as possible?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economic growth ethical?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sustainable development ethical?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237312"/>
            <a:ext cx="834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Can you analyze the </a:t>
            </a:r>
            <a:r>
              <a:rPr lang="en-US" sz="2000" b="1" i="1" dirty="0" smtClean="0"/>
              <a:t>YES and NO </a:t>
            </a:r>
            <a:r>
              <a:rPr lang="en-US" sz="2000" i="1" dirty="0" smtClean="0"/>
              <a:t>answers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for each of these question?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1375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Economic Rationality</a:t>
            </a:r>
            <a:endParaRPr lang="fr-FR" b="1" smtClean="0"/>
          </a:p>
        </p:txBody>
      </p:sp>
      <p:sp>
        <p:nvSpPr>
          <p:cNvPr id="227333" name="Freeform 5"/>
          <p:cNvSpPr>
            <a:spLocks/>
          </p:cNvSpPr>
          <p:nvPr/>
        </p:nvSpPr>
        <p:spPr bwMode="auto">
          <a:xfrm>
            <a:off x="2436813" y="2270125"/>
            <a:ext cx="3016250" cy="865188"/>
          </a:xfrm>
          <a:custGeom>
            <a:avLst/>
            <a:gdLst>
              <a:gd name="T0" fmla="*/ 0 w 558"/>
              <a:gd name="T1" fmla="*/ 865188 h 666"/>
              <a:gd name="T2" fmla="*/ 340544 w 558"/>
              <a:gd name="T3" fmla="*/ 854795 h 666"/>
              <a:gd name="T4" fmla="*/ 540547 w 558"/>
              <a:gd name="T5" fmla="*/ 841805 h 666"/>
              <a:gd name="T6" fmla="*/ 864875 w 558"/>
              <a:gd name="T7" fmla="*/ 806729 h 666"/>
              <a:gd name="T8" fmla="*/ 1043255 w 558"/>
              <a:gd name="T9" fmla="*/ 779449 h 666"/>
              <a:gd name="T10" fmla="*/ 1318933 w 558"/>
              <a:gd name="T11" fmla="*/ 723588 h 666"/>
              <a:gd name="T12" fmla="*/ 1562180 w 558"/>
              <a:gd name="T13" fmla="*/ 657335 h 666"/>
              <a:gd name="T14" fmla="*/ 1675694 w 558"/>
              <a:gd name="T15" fmla="*/ 615764 h 666"/>
              <a:gd name="T16" fmla="*/ 1821642 w 558"/>
              <a:gd name="T17" fmla="*/ 539119 h 666"/>
              <a:gd name="T18" fmla="*/ 1881102 w 558"/>
              <a:gd name="T19" fmla="*/ 491053 h 666"/>
              <a:gd name="T20" fmla="*/ 1924346 w 558"/>
              <a:gd name="T21" fmla="*/ 410510 h 666"/>
              <a:gd name="T22" fmla="*/ 1940562 w 558"/>
              <a:gd name="T23" fmla="*/ 350752 h 666"/>
              <a:gd name="T24" fmla="*/ 1935157 w 558"/>
              <a:gd name="T25" fmla="*/ 357247 h 666"/>
              <a:gd name="T26" fmla="*/ 2000022 w 558"/>
              <a:gd name="T27" fmla="*/ 297490 h 666"/>
              <a:gd name="T28" fmla="*/ 2108131 w 558"/>
              <a:gd name="T29" fmla="*/ 241629 h 666"/>
              <a:gd name="T30" fmla="*/ 2243268 w 558"/>
              <a:gd name="T31" fmla="*/ 187068 h 666"/>
              <a:gd name="T32" fmla="*/ 2232457 w 558"/>
              <a:gd name="T33" fmla="*/ 193563 h 666"/>
              <a:gd name="T34" fmla="*/ 2400026 w 558"/>
              <a:gd name="T35" fmla="*/ 144198 h 666"/>
              <a:gd name="T36" fmla="*/ 2697327 w 558"/>
              <a:gd name="T37" fmla="*/ 79244 h 666"/>
              <a:gd name="T38" fmla="*/ 2745976 w 558"/>
              <a:gd name="T39" fmla="*/ 46767 h 666"/>
              <a:gd name="T40" fmla="*/ 2891924 w 558"/>
              <a:gd name="T41" fmla="*/ 48066 h 666"/>
              <a:gd name="T42" fmla="*/ 2945979 w 558"/>
              <a:gd name="T43" fmla="*/ 0 h 666"/>
              <a:gd name="T44" fmla="*/ 2718949 w 558"/>
              <a:gd name="T45" fmla="*/ 29879 h 666"/>
              <a:gd name="T46" fmla="*/ 2583812 w 558"/>
              <a:gd name="T47" fmla="*/ 51963 h 666"/>
              <a:gd name="T48" fmla="*/ 2286512 w 558"/>
              <a:gd name="T49" fmla="*/ 115618 h 666"/>
              <a:gd name="T50" fmla="*/ 2118942 w 558"/>
              <a:gd name="T51" fmla="*/ 166282 h 666"/>
              <a:gd name="T52" fmla="*/ 2021644 w 558"/>
              <a:gd name="T53" fmla="*/ 200058 h 666"/>
              <a:gd name="T54" fmla="*/ 1902724 w 558"/>
              <a:gd name="T55" fmla="*/ 254620 h 666"/>
              <a:gd name="T56" fmla="*/ 1821642 w 558"/>
              <a:gd name="T57" fmla="*/ 314378 h 666"/>
              <a:gd name="T58" fmla="*/ 1783804 w 558"/>
              <a:gd name="T59" fmla="*/ 350752 h 666"/>
              <a:gd name="T60" fmla="*/ 1767587 w 558"/>
              <a:gd name="T61" fmla="*/ 380631 h 666"/>
              <a:gd name="T62" fmla="*/ 1745965 w 558"/>
              <a:gd name="T63" fmla="*/ 450781 h 666"/>
              <a:gd name="T64" fmla="*/ 1800020 w 558"/>
              <a:gd name="T65" fmla="*/ 491053 h 666"/>
              <a:gd name="T66" fmla="*/ 1675694 w 558"/>
              <a:gd name="T67" fmla="*/ 524829 h 666"/>
              <a:gd name="T68" fmla="*/ 1524341 w 558"/>
              <a:gd name="T69" fmla="*/ 600175 h 666"/>
              <a:gd name="T70" fmla="*/ 1497314 w 558"/>
              <a:gd name="T71" fmla="*/ 644344 h 666"/>
              <a:gd name="T72" fmla="*/ 1329744 w 558"/>
              <a:gd name="T73" fmla="*/ 663830 h 666"/>
              <a:gd name="T74" fmla="*/ 1070282 w 558"/>
              <a:gd name="T75" fmla="*/ 724887 h 666"/>
              <a:gd name="T76" fmla="*/ 983795 w 558"/>
              <a:gd name="T77" fmla="*/ 765159 h 666"/>
              <a:gd name="T78" fmla="*/ 800009 w 558"/>
              <a:gd name="T79" fmla="*/ 771654 h 666"/>
              <a:gd name="T80" fmla="*/ 481086 w 558"/>
              <a:gd name="T81" fmla="*/ 806729 h 666"/>
              <a:gd name="T82" fmla="*/ 340544 w 558"/>
              <a:gd name="T83" fmla="*/ 835309 h 666"/>
              <a:gd name="T84" fmla="*/ 172975 w 558"/>
              <a:gd name="T85" fmla="*/ 823617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7334" name="Freeform 6"/>
          <p:cNvSpPr>
            <a:spLocks/>
          </p:cNvSpPr>
          <p:nvPr/>
        </p:nvSpPr>
        <p:spPr bwMode="auto">
          <a:xfrm>
            <a:off x="5345113" y="2205038"/>
            <a:ext cx="777875" cy="168275"/>
          </a:xfrm>
          <a:custGeom>
            <a:avLst/>
            <a:gdLst>
              <a:gd name="T0" fmla="*/ 167459 w 144"/>
              <a:gd name="T1" fmla="*/ 168275 h 131"/>
              <a:gd name="T2" fmla="*/ 777875 w 144"/>
              <a:gd name="T3" fmla="*/ 43674 h 131"/>
              <a:gd name="T4" fmla="*/ 0 w 144"/>
              <a:gd name="T5" fmla="*/ 0 h 131"/>
              <a:gd name="T6" fmla="*/ 167459 w 144"/>
              <a:gd name="T7" fmla="*/ 168275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11413" y="3119438"/>
            <a:ext cx="3616325" cy="914400"/>
            <a:chOff x="2762" y="2160"/>
            <a:chExt cx="371" cy="355"/>
          </a:xfrm>
        </p:grpSpPr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15 h 657"/>
                <a:gd name="T2" fmla="*/ 10 w 611"/>
                <a:gd name="T3" fmla="*/ 8 h 657"/>
                <a:gd name="T4" fmla="*/ 17 w 611"/>
                <a:gd name="T5" fmla="*/ 18 h 657"/>
                <a:gd name="T6" fmla="*/ 35 w 611"/>
                <a:gd name="T7" fmla="*/ 28 h 657"/>
                <a:gd name="T8" fmla="*/ 33 w 611"/>
                <a:gd name="T9" fmla="*/ 26 h 657"/>
                <a:gd name="T10" fmla="*/ 50 w 611"/>
                <a:gd name="T11" fmla="*/ 42 h 657"/>
                <a:gd name="T12" fmla="*/ 66 w 611"/>
                <a:gd name="T13" fmla="*/ 62 h 657"/>
                <a:gd name="T14" fmla="*/ 65 w 611"/>
                <a:gd name="T15" fmla="*/ 60 h 657"/>
                <a:gd name="T16" fmla="*/ 78 w 611"/>
                <a:gd name="T17" fmla="*/ 84 h 657"/>
                <a:gd name="T18" fmla="*/ 88 w 611"/>
                <a:gd name="T19" fmla="*/ 111 h 657"/>
                <a:gd name="T20" fmla="*/ 99 w 611"/>
                <a:gd name="T21" fmla="*/ 122 h 657"/>
                <a:gd name="T22" fmla="*/ 94 w 611"/>
                <a:gd name="T23" fmla="*/ 137 h 657"/>
                <a:gd name="T24" fmla="*/ 96 w 611"/>
                <a:gd name="T25" fmla="*/ 167 h 657"/>
                <a:gd name="T26" fmla="*/ 98 w 611"/>
                <a:gd name="T27" fmla="*/ 183 h 657"/>
                <a:gd name="T28" fmla="*/ 106 w 611"/>
                <a:gd name="T29" fmla="*/ 207 h 657"/>
                <a:gd name="T30" fmla="*/ 115 w 611"/>
                <a:gd name="T31" fmla="*/ 222 h 657"/>
                <a:gd name="T32" fmla="*/ 133 w 611"/>
                <a:gd name="T33" fmla="*/ 245 h 657"/>
                <a:gd name="T34" fmla="*/ 158 w 611"/>
                <a:gd name="T35" fmla="*/ 267 h 657"/>
                <a:gd name="T36" fmla="*/ 175 w 611"/>
                <a:gd name="T37" fmla="*/ 279 h 657"/>
                <a:gd name="T38" fmla="*/ 207 w 611"/>
                <a:gd name="T39" fmla="*/ 297 h 657"/>
                <a:gd name="T40" fmla="*/ 243 w 611"/>
                <a:gd name="T41" fmla="*/ 312 h 657"/>
                <a:gd name="T42" fmla="*/ 282 w 611"/>
                <a:gd name="T43" fmla="*/ 323 h 657"/>
                <a:gd name="T44" fmla="*/ 303 w 611"/>
                <a:gd name="T45" fmla="*/ 328 h 657"/>
                <a:gd name="T46" fmla="*/ 285 w 611"/>
                <a:gd name="T47" fmla="*/ 309 h 657"/>
                <a:gd name="T48" fmla="*/ 287 w 611"/>
                <a:gd name="T49" fmla="*/ 310 h 657"/>
                <a:gd name="T50" fmla="*/ 249 w 611"/>
                <a:gd name="T51" fmla="*/ 298 h 657"/>
                <a:gd name="T52" fmla="*/ 213 w 611"/>
                <a:gd name="T53" fmla="*/ 283 h 657"/>
                <a:gd name="T54" fmla="*/ 181 w 611"/>
                <a:gd name="T55" fmla="*/ 265 h 657"/>
                <a:gd name="T56" fmla="*/ 183 w 611"/>
                <a:gd name="T57" fmla="*/ 266 h 657"/>
                <a:gd name="T58" fmla="*/ 156 w 611"/>
                <a:gd name="T59" fmla="*/ 246 h 657"/>
                <a:gd name="T60" fmla="*/ 133 w 611"/>
                <a:gd name="T61" fmla="*/ 223 h 657"/>
                <a:gd name="T62" fmla="*/ 120 w 611"/>
                <a:gd name="T63" fmla="*/ 217 h 657"/>
                <a:gd name="T64" fmla="*/ 120 w 611"/>
                <a:gd name="T65" fmla="*/ 202 h 657"/>
                <a:gd name="T66" fmla="*/ 112 w 611"/>
                <a:gd name="T67" fmla="*/ 177 h 657"/>
                <a:gd name="T68" fmla="*/ 112 w 611"/>
                <a:gd name="T69" fmla="*/ 179 h 657"/>
                <a:gd name="T70" fmla="*/ 110 w 611"/>
                <a:gd name="T71" fmla="*/ 152 h 657"/>
                <a:gd name="T72" fmla="*/ 106 w 611"/>
                <a:gd name="T73" fmla="*/ 122 h 657"/>
                <a:gd name="T74" fmla="*/ 102 w 611"/>
                <a:gd name="T75" fmla="*/ 106 h 657"/>
                <a:gd name="T76" fmla="*/ 91 w 611"/>
                <a:gd name="T77" fmla="*/ 78 h 657"/>
                <a:gd name="T78" fmla="*/ 78 w 611"/>
                <a:gd name="T79" fmla="*/ 54 h 657"/>
                <a:gd name="T80" fmla="*/ 69 w 611"/>
                <a:gd name="T81" fmla="*/ 41 h 657"/>
                <a:gd name="T82" fmla="*/ 52 w 611"/>
                <a:gd name="T83" fmla="*/ 23 h 657"/>
                <a:gd name="T84" fmla="*/ 41 w 611"/>
                <a:gd name="T85" fmla="*/ 14 h 657"/>
                <a:gd name="T86" fmla="*/ 22 w 611"/>
                <a:gd name="T87" fmla="*/ 4 h 657"/>
                <a:gd name="T88" fmla="*/ 10 w 611"/>
                <a:gd name="T89" fmla="*/ 1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66 h 132"/>
                <a:gd name="T2" fmla="*/ 69 w 139"/>
                <a:gd name="T3" fmla="*/ 39 h 132"/>
                <a:gd name="T4" fmla="*/ 6 w 139"/>
                <a:gd name="T5" fmla="*/ 0 h 132"/>
                <a:gd name="T6" fmla="*/ 0 w 139"/>
                <a:gd name="T7" fmla="*/ 66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395288" y="4868863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spcBef>
                <a:spcPct val="0"/>
              </a:spcBef>
            </a:pPr>
            <a:r>
              <a:rPr lang="en-US" sz="2000" dirty="0"/>
              <a:t>The rational actor (you, a team, a </a:t>
            </a:r>
            <a:r>
              <a:rPr lang="en-US" sz="2000" dirty="0" smtClean="0"/>
              <a:t>company, a state)</a:t>
            </a:r>
            <a:endParaRPr lang="en-US" sz="2000" dirty="0"/>
          </a:p>
          <a:p>
            <a:pPr marL="354013" indent="-354013">
              <a:spcBef>
                <a:spcPct val="0"/>
              </a:spcBef>
            </a:pPr>
            <a:r>
              <a:rPr lang="en-US" sz="2000" dirty="0"/>
              <a:t>1. Anticipates the consequences of his actions</a:t>
            </a:r>
          </a:p>
          <a:p>
            <a:pPr marL="354013" indent="-354013">
              <a:spcBef>
                <a:spcPct val="0"/>
              </a:spcBef>
            </a:pPr>
            <a:r>
              <a:rPr lang="en-US" sz="2000" dirty="0"/>
              <a:t>2. Evaluates these consequences according to his interest</a:t>
            </a:r>
          </a:p>
          <a:p>
            <a:pPr marL="354013" indent="-354013">
              <a:spcBef>
                <a:spcPct val="0"/>
              </a:spcBef>
            </a:pPr>
            <a:r>
              <a:rPr lang="en-US" sz="2000" dirty="0"/>
              <a:t>3. Chooses the action that leads to the best consequence.</a:t>
            </a:r>
          </a:p>
        </p:txBody>
      </p:sp>
      <p:sp>
        <p:nvSpPr>
          <p:cNvPr id="227340" name="AutoShape 12"/>
          <p:cNvSpPr>
            <a:spLocks noChangeArrowheads="1"/>
          </p:cNvSpPr>
          <p:nvPr/>
        </p:nvSpPr>
        <p:spPr bwMode="auto">
          <a:xfrm>
            <a:off x="6477000" y="17732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 flipV="1">
            <a:off x="6477000" y="34496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227350" name="Object 22"/>
          <p:cNvGraphicFramePr>
            <a:graphicFrameLocks noChangeAspect="1"/>
          </p:cNvGraphicFramePr>
          <p:nvPr>
            <p:ph idx="1"/>
          </p:nvPr>
        </p:nvGraphicFramePr>
        <p:xfrm>
          <a:off x="1258888" y="1341438"/>
          <a:ext cx="577850" cy="1241425"/>
        </p:xfrm>
        <a:graphic>
          <a:graphicData uri="http://schemas.openxmlformats.org/presentationml/2006/ole">
            <p:oleObj spid="_x0000_s1026" name="Clip" r:id="rId4" imgW="1857600" imgH="3995640" progId="">
              <p:embed/>
            </p:oleObj>
          </a:graphicData>
        </a:graphic>
      </p:graphicFrame>
      <p:sp>
        <p:nvSpPr>
          <p:cNvPr id="227352" name="Text Box 24"/>
          <p:cNvSpPr txBox="1">
            <a:spLocks noChangeArrowheads="1"/>
          </p:cNvSpPr>
          <p:nvPr/>
        </p:nvSpPr>
        <p:spPr bwMode="auto">
          <a:xfrm>
            <a:off x="5508625" y="4581525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Interest of the consequence</a:t>
            </a:r>
          </a:p>
        </p:txBody>
      </p:sp>
      <p:sp>
        <p:nvSpPr>
          <p:cNvPr id="227353" name="AutoShape 25"/>
          <p:cNvSpPr>
            <a:spLocks/>
          </p:cNvSpPr>
          <p:nvPr/>
        </p:nvSpPr>
        <p:spPr bwMode="auto">
          <a:xfrm rot="5400000">
            <a:off x="6588126" y="3573462"/>
            <a:ext cx="431800" cy="1584325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036" name="Picture 16" descr="j01558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56540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716338"/>
            <a:ext cx="13954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 animBg="1"/>
      <p:bldP spid="227338" grpId="0"/>
      <p:bldP spid="227340" grpId="0" animBg="1"/>
      <p:bldP spid="227341" grpId="0" animBg="1"/>
      <p:bldP spid="227352" grpId="0"/>
      <p:bldP spid="2273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763000" cy="1143000"/>
          </a:xfrm>
        </p:spPr>
        <p:txBody>
          <a:bodyPr/>
          <a:lstStyle/>
          <a:p>
            <a:r>
              <a:rPr lang="en-US" sz="4000" dirty="0" smtClean="0"/>
              <a:t>Would </a:t>
            </a:r>
            <a:r>
              <a:rPr lang="en-US" sz="4000" dirty="0" smtClean="0"/>
              <a:t>you act against your self-interest?</a:t>
            </a:r>
            <a:endParaRPr lang="en-US" sz="4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00113" y="2565400"/>
          <a:ext cx="781050" cy="1616075"/>
        </p:xfrm>
        <a:graphic>
          <a:graphicData uri="http://schemas.openxmlformats.org/presentationml/2006/ole">
            <p:oleObj spid="_x0000_s2050" name="Clip" r:id="rId4" imgW="1857600" imgH="3995640" progId="">
              <p:embed/>
            </p:oleObj>
          </a:graphicData>
        </a:graphic>
      </p:graphicFrame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2411413" y="4292600"/>
            <a:ext cx="22637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In the interest </a:t>
            </a:r>
            <a:r>
              <a:rPr lang="en-US" dirty="0" smtClean="0"/>
              <a:t>of others</a:t>
            </a:r>
            <a:endParaRPr lang="en-US" dirty="0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618288" y="2151063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In your own 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interest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470650" y="3716338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/>
              <a:t>Against your own</a:t>
            </a:r>
          </a:p>
          <a:p>
            <a:pPr algn="ctr">
              <a:spcBef>
                <a:spcPct val="0"/>
              </a:spcBef>
            </a:pPr>
            <a:r>
              <a:rPr lang="en-US" sz="2000"/>
              <a:t> interest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051050" y="1989138"/>
            <a:ext cx="2951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Against the interest of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539750" y="5229200"/>
            <a:ext cx="813593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/>
              <a:t>Could such a dilemma occur?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/>
              <a:t>What would you do?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/>
              <a:t>Why?</a:t>
            </a:r>
            <a:endParaRPr lang="en-US" sz="2400" dirty="0"/>
          </a:p>
          <a:p>
            <a:pPr algn="ctr">
              <a:spcBef>
                <a:spcPct val="0"/>
              </a:spcBef>
            </a:pPr>
            <a:endParaRPr lang="en-US" sz="24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3084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545 h 666"/>
                  <a:gd name="T2" fmla="*/ 215 w 558"/>
                  <a:gd name="T3" fmla="*/ 538 h 666"/>
                  <a:gd name="T4" fmla="*/ 341 w 558"/>
                  <a:gd name="T5" fmla="*/ 530 h 666"/>
                  <a:gd name="T6" fmla="*/ 545 w 558"/>
                  <a:gd name="T7" fmla="*/ 508 h 666"/>
                  <a:gd name="T8" fmla="*/ 657 w 558"/>
                  <a:gd name="T9" fmla="*/ 491 h 666"/>
                  <a:gd name="T10" fmla="*/ 831 w 558"/>
                  <a:gd name="T11" fmla="*/ 456 h 666"/>
                  <a:gd name="T12" fmla="*/ 984 w 558"/>
                  <a:gd name="T13" fmla="*/ 414 h 666"/>
                  <a:gd name="T14" fmla="*/ 1056 w 558"/>
                  <a:gd name="T15" fmla="*/ 388 h 666"/>
                  <a:gd name="T16" fmla="*/ 1147 w 558"/>
                  <a:gd name="T17" fmla="*/ 340 h 666"/>
                  <a:gd name="T18" fmla="*/ 1185 w 558"/>
                  <a:gd name="T19" fmla="*/ 309 h 666"/>
                  <a:gd name="T20" fmla="*/ 1212 w 558"/>
                  <a:gd name="T21" fmla="*/ 259 h 666"/>
                  <a:gd name="T22" fmla="*/ 1222 w 558"/>
                  <a:gd name="T23" fmla="*/ 221 h 666"/>
                  <a:gd name="T24" fmla="*/ 1219 w 558"/>
                  <a:gd name="T25" fmla="*/ 225 h 666"/>
                  <a:gd name="T26" fmla="*/ 1260 w 558"/>
                  <a:gd name="T27" fmla="*/ 187 h 666"/>
                  <a:gd name="T28" fmla="*/ 1328 w 558"/>
                  <a:gd name="T29" fmla="*/ 152 h 666"/>
                  <a:gd name="T30" fmla="*/ 1413 w 558"/>
                  <a:gd name="T31" fmla="*/ 118 h 666"/>
                  <a:gd name="T32" fmla="*/ 1406 w 558"/>
                  <a:gd name="T33" fmla="*/ 122 h 666"/>
                  <a:gd name="T34" fmla="*/ 1512 w 558"/>
                  <a:gd name="T35" fmla="*/ 91 h 666"/>
                  <a:gd name="T36" fmla="*/ 1699 w 558"/>
                  <a:gd name="T37" fmla="*/ 50 h 666"/>
                  <a:gd name="T38" fmla="*/ 1730 w 558"/>
                  <a:gd name="T39" fmla="*/ 29 h 666"/>
                  <a:gd name="T40" fmla="*/ 1822 w 558"/>
                  <a:gd name="T41" fmla="*/ 30 h 666"/>
                  <a:gd name="T42" fmla="*/ 1856 w 558"/>
                  <a:gd name="T43" fmla="*/ 0 h 666"/>
                  <a:gd name="T44" fmla="*/ 1713 w 558"/>
                  <a:gd name="T45" fmla="*/ 19 h 666"/>
                  <a:gd name="T46" fmla="*/ 1628 w 558"/>
                  <a:gd name="T47" fmla="*/ 33 h 666"/>
                  <a:gd name="T48" fmla="*/ 1440 w 558"/>
                  <a:gd name="T49" fmla="*/ 73 h 666"/>
                  <a:gd name="T50" fmla="*/ 1335 w 558"/>
                  <a:gd name="T51" fmla="*/ 105 h 666"/>
                  <a:gd name="T52" fmla="*/ 1273 w 558"/>
                  <a:gd name="T53" fmla="*/ 126 h 666"/>
                  <a:gd name="T54" fmla="*/ 1199 w 558"/>
                  <a:gd name="T55" fmla="*/ 160 h 666"/>
                  <a:gd name="T56" fmla="*/ 1147 w 558"/>
                  <a:gd name="T57" fmla="*/ 198 h 666"/>
                  <a:gd name="T58" fmla="*/ 1124 w 558"/>
                  <a:gd name="T59" fmla="*/ 221 h 666"/>
                  <a:gd name="T60" fmla="*/ 1113 w 558"/>
                  <a:gd name="T61" fmla="*/ 240 h 666"/>
                  <a:gd name="T62" fmla="*/ 1100 w 558"/>
                  <a:gd name="T63" fmla="*/ 284 h 666"/>
                  <a:gd name="T64" fmla="*/ 1134 w 558"/>
                  <a:gd name="T65" fmla="*/ 309 h 666"/>
                  <a:gd name="T66" fmla="*/ 1056 w 558"/>
                  <a:gd name="T67" fmla="*/ 331 h 666"/>
                  <a:gd name="T68" fmla="*/ 960 w 558"/>
                  <a:gd name="T69" fmla="*/ 378 h 666"/>
                  <a:gd name="T70" fmla="*/ 943 w 558"/>
                  <a:gd name="T71" fmla="*/ 406 h 666"/>
                  <a:gd name="T72" fmla="*/ 838 w 558"/>
                  <a:gd name="T73" fmla="*/ 418 h 666"/>
                  <a:gd name="T74" fmla="*/ 674 w 558"/>
                  <a:gd name="T75" fmla="*/ 457 h 666"/>
                  <a:gd name="T76" fmla="*/ 620 w 558"/>
                  <a:gd name="T77" fmla="*/ 482 h 666"/>
                  <a:gd name="T78" fmla="*/ 504 w 558"/>
                  <a:gd name="T79" fmla="*/ 486 h 666"/>
                  <a:gd name="T80" fmla="*/ 303 w 558"/>
                  <a:gd name="T81" fmla="*/ 508 h 666"/>
                  <a:gd name="T82" fmla="*/ 215 w 558"/>
                  <a:gd name="T83" fmla="*/ 526 h 666"/>
                  <a:gd name="T84" fmla="*/ 109 w 558"/>
                  <a:gd name="T85" fmla="*/ 519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3088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15 h 657"/>
                    <a:gd name="T2" fmla="*/ 10 w 611"/>
                    <a:gd name="T3" fmla="*/ 8 h 657"/>
                    <a:gd name="T4" fmla="*/ 17 w 611"/>
                    <a:gd name="T5" fmla="*/ 18 h 657"/>
                    <a:gd name="T6" fmla="*/ 35 w 611"/>
                    <a:gd name="T7" fmla="*/ 28 h 657"/>
                    <a:gd name="T8" fmla="*/ 33 w 611"/>
                    <a:gd name="T9" fmla="*/ 26 h 657"/>
                    <a:gd name="T10" fmla="*/ 50 w 611"/>
                    <a:gd name="T11" fmla="*/ 42 h 657"/>
                    <a:gd name="T12" fmla="*/ 66 w 611"/>
                    <a:gd name="T13" fmla="*/ 62 h 657"/>
                    <a:gd name="T14" fmla="*/ 65 w 611"/>
                    <a:gd name="T15" fmla="*/ 60 h 657"/>
                    <a:gd name="T16" fmla="*/ 78 w 611"/>
                    <a:gd name="T17" fmla="*/ 84 h 657"/>
                    <a:gd name="T18" fmla="*/ 88 w 611"/>
                    <a:gd name="T19" fmla="*/ 111 h 657"/>
                    <a:gd name="T20" fmla="*/ 99 w 611"/>
                    <a:gd name="T21" fmla="*/ 122 h 657"/>
                    <a:gd name="T22" fmla="*/ 94 w 611"/>
                    <a:gd name="T23" fmla="*/ 137 h 657"/>
                    <a:gd name="T24" fmla="*/ 96 w 611"/>
                    <a:gd name="T25" fmla="*/ 167 h 657"/>
                    <a:gd name="T26" fmla="*/ 98 w 611"/>
                    <a:gd name="T27" fmla="*/ 183 h 657"/>
                    <a:gd name="T28" fmla="*/ 106 w 611"/>
                    <a:gd name="T29" fmla="*/ 207 h 657"/>
                    <a:gd name="T30" fmla="*/ 115 w 611"/>
                    <a:gd name="T31" fmla="*/ 222 h 657"/>
                    <a:gd name="T32" fmla="*/ 133 w 611"/>
                    <a:gd name="T33" fmla="*/ 245 h 657"/>
                    <a:gd name="T34" fmla="*/ 158 w 611"/>
                    <a:gd name="T35" fmla="*/ 267 h 657"/>
                    <a:gd name="T36" fmla="*/ 175 w 611"/>
                    <a:gd name="T37" fmla="*/ 279 h 657"/>
                    <a:gd name="T38" fmla="*/ 207 w 611"/>
                    <a:gd name="T39" fmla="*/ 297 h 657"/>
                    <a:gd name="T40" fmla="*/ 243 w 611"/>
                    <a:gd name="T41" fmla="*/ 312 h 657"/>
                    <a:gd name="T42" fmla="*/ 282 w 611"/>
                    <a:gd name="T43" fmla="*/ 323 h 657"/>
                    <a:gd name="T44" fmla="*/ 303 w 611"/>
                    <a:gd name="T45" fmla="*/ 328 h 657"/>
                    <a:gd name="T46" fmla="*/ 285 w 611"/>
                    <a:gd name="T47" fmla="*/ 309 h 657"/>
                    <a:gd name="T48" fmla="*/ 287 w 611"/>
                    <a:gd name="T49" fmla="*/ 310 h 657"/>
                    <a:gd name="T50" fmla="*/ 249 w 611"/>
                    <a:gd name="T51" fmla="*/ 298 h 657"/>
                    <a:gd name="T52" fmla="*/ 213 w 611"/>
                    <a:gd name="T53" fmla="*/ 283 h 657"/>
                    <a:gd name="T54" fmla="*/ 181 w 611"/>
                    <a:gd name="T55" fmla="*/ 265 h 657"/>
                    <a:gd name="T56" fmla="*/ 183 w 611"/>
                    <a:gd name="T57" fmla="*/ 266 h 657"/>
                    <a:gd name="T58" fmla="*/ 156 w 611"/>
                    <a:gd name="T59" fmla="*/ 246 h 657"/>
                    <a:gd name="T60" fmla="*/ 133 w 611"/>
                    <a:gd name="T61" fmla="*/ 223 h 657"/>
                    <a:gd name="T62" fmla="*/ 120 w 611"/>
                    <a:gd name="T63" fmla="*/ 217 h 657"/>
                    <a:gd name="T64" fmla="*/ 120 w 611"/>
                    <a:gd name="T65" fmla="*/ 202 h 657"/>
                    <a:gd name="T66" fmla="*/ 112 w 611"/>
                    <a:gd name="T67" fmla="*/ 177 h 657"/>
                    <a:gd name="T68" fmla="*/ 112 w 611"/>
                    <a:gd name="T69" fmla="*/ 179 h 657"/>
                    <a:gd name="T70" fmla="*/ 110 w 611"/>
                    <a:gd name="T71" fmla="*/ 152 h 657"/>
                    <a:gd name="T72" fmla="*/ 106 w 611"/>
                    <a:gd name="T73" fmla="*/ 122 h 657"/>
                    <a:gd name="T74" fmla="*/ 102 w 611"/>
                    <a:gd name="T75" fmla="*/ 106 h 657"/>
                    <a:gd name="T76" fmla="*/ 91 w 611"/>
                    <a:gd name="T77" fmla="*/ 78 h 657"/>
                    <a:gd name="T78" fmla="*/ 78 w 611"/>
                    <a:gd name="T79" fmla="*/ 54 h 657"/>
                    <a:gd name="T80" fmla="*/ 69 w 611"/>
                    <a:gd name="T81" fmla="*/ 41 h 657"/>
                    <a:gd name="T82" fmla="*/ 52 w 611"/>
                    <a:gd name="T83" fmla="*/ 23 h 657"/>
                    <a:gd name="T84" fmla="*/ 41 w 611"/>
                    <a:gd name="T85" fmla="*/ 14 h 657"/>
                    <a:gd name="T86" fmla="*/ 22 w 611"/>
                    <a:gd name="T87" fmla="*/ 4 h 657"/>
                    <a:gd name="T88" fmla="*/ 10 w 611"/>
                    <a:gd name="T89" fmla="*/ 1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3089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66 h 132"/>
                    <a:gd name="T2" fmla="*/ 69 w 139"/>
                    <a:gd name="T3" fmla="*/ 39 h 132"/>
                    <a:gd name="T4" fmla="*/ 6 w 139"/>
                    <a:gd name="T5" fmla="*/ 0 h 132"/>
                    <a:gd name="T6" fmla="*/ 0 w 139"/>
                    <a:gd name="T7" fmla="*/ 66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3086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87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3083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105 w 144"/>
                <a:gd name="T1" fmla="*/ 106 h 131"/>
                <a:gd name="T2" fmla="*/ 490 w 144"/>
                <a:gd name="T3" fmla="*/ 28 h 131"/>
                <a:gd name="T4" fmla="*/ 0 w 144"/>
                <a:gd name="T5" fmla="*/ 0 h 131"/>
                <a:gd name="T6" fmla="*/ 105 w 144"/>
                <a:gd name="T7" fmla="*/ 10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1520" y="4221088"/>
            <a:ext cx="2263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4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4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6" grpId="0"/>
      <p:bldP spid="3543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763000" cy="1143000"/>
          </a:xfrm>
        </p:spPr>
        <p:txBody>
          <a:bodyPr/>
          <a:lstStyle/>
          <a:p>
            <a:r>
              <a:rPr lang="en-US" sz="4000" dirty="0" smtClean="0"/>
              <a:t>Would others act </a:t>
            </a:r>
            <a:r>
              <a:rPr lang="en-US" sz="4000" dirty="0" smtClean="0"/>
              <a:t>against </a:t>
            </a:r>
            <a:r>
              <a:rPr lang="en-US" sz="4000" dirty="0" smtClean="0"/>
              <a:t>their self-interest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00113" y="2565400"/>
          <a:ext cx="781050" cy="1616075"/>
        </p:xfrm>
        <a:graphic>
          <a:graphicData uri="http://schemas.openxmlformats.org/presentationml/2006/ole">
            <p:oleObj spid="_x0000_s3074" name="Clip" r:id="rId4" imgW="1857600" imgH="3995640" progId="">
              <p:embed/>
            </p:oleObj>
          </a:graphicData>
        </a:graphic>
      </p:graphicFrame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2411413" y="4292600"/>
            <a:ext cx="22637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In the interest </a:t>
            </a:r>
            <a:r>
              <a:rPr lang="en-US" dirty="0" smtClean="0"/>
              <a:t>of others</a:t>
            </a:r>
            <a:endParaRPr lang="en-US" dirty="0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505996" y="2151063"/>
            <a:ext cx="185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/>
              <a:t>In </a:t>
            </a:r>
            <a:r>
              <a:rPr lang="en-US" sz="2000" dirty="0" smtClean="0"/>
              <a:t>his/her own </a:t>
            </a:r>
            <a:endParaRPr lang="en-US" sz="2000" dirty="0"/>
          </a:p>
          <a:p>
            <a:pPr algn="ctr">
              <a:spcBef>
                <a:spcPct val="0"/>
              </a:spcBef>
            </a:pPr>
            <a:r>
              <a:rPr lang="en-US" sz="2000" dirty="0"/>
              <a:t>interest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326222" y="3716338"/>
            <a:ext cx="242245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/>
              <a:t>Against </a:t>
            </a:r>
            <a:r>
              <a:rPr lang="en-US" sz="2000" dirty="0" smtClean="0"/>
              <a:t>his/her own</a:t>
            </a:r>
            <a:endParaRPr lang="en-US" sz="2000" dirty="0"/>
          </a:p>
          <a:p>
            <a:pPr algn="ctr">
              <a:spcBef>
                <a:spcPct val="0"/>
              </a:spcBef>
            </a:pPr>
            <a:r>
              <a:rPr lang="en-US" sz="2000" dirty="0"/>
              <a:t> interest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051050" y="1989138"/>
            <a:ext cx="2951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Against the interest of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539750" y="5229200"/>
            <a:ext cx="813593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/>
              <a:t>Could such a dilemma occur?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/>
              <a:t>What would another do?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/>
              <a:t>Why?</a:t>
            </a:r>
            <a:endParaRPr lang="en-US" sz="2400" dirty="0"/>
          </a:p>
          <a:p>
            <a:pPr algn="ctr">
              <a:spcBef>
                <a:spcPct val="0"/>
              </a:spcBef>
            </a:pPr>
            <a:endParaRPr lang="en-US" sz="24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3084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545 h 666"/>
                  <a:gd name="T2" fmla="*/ 215 w 558"/>
                  <a:gd name="T3" fmla="*/ 538 h 666"/>
                  <a:gd name="T4" fmla="*/ 341 w 558"/>
                  <a:gd name="T5" fmla="*/ 530 h 666"/>
                  <a:gd name="T6" fmla="*/ 545 w 558"/>
                  <a:gd name="T7" fmla="*/ 508 h 666"/>
                  <a:gd name="T8" fmla="*/ 657 w 558"/>
                  <a:gd name="T9" fmla="*/ 491 h 666"/>
                  <a:gd name="T10" fmla="*/ 831 w 558"/>
                  <a:gd name="T11" fmla="*/ 456 h 666"/>
                  <a:gd name="T12" fmla="*/ 984 w 558"/>
                  <a:gd name="T13" fmla="*/ 414 h 666"/>
                  <a:gd name="T14" fmla="*/ 1056 w 558"/>
                  <a:gd name="T15" fmla="*/ 388 h 666"/>
                  <a:gd name="T16" fmla="*/ 1147 w 558"/>
                  <a:gd name="T17" fmla="*/ 340 h 666"/>
                  <a:gd name="T18" fmla="*/ 1185 w 558"/>
                  <a:gd name="T19" fmla="*/ 309 h 666"/>
                  <a:gd name="T20" fmla="*/ 1212 w 558"/>
                  <a:gd name="T21" fmla="*/ 259 h 666"/>
                  <a:gd name="T22" fmla="*/ 1222 w 558"/>
                  <a:gd name="T23" fmla="*/ 221 h 666"/>
                  <a:gd name="T24" fmla="*/ 1219 w 558"/>
                  <a:gd name="T25" fmla="*/ 225 h 666"/>
                  <a:gd name="T26" fmla="*/ 1260 w 558"/>
                  <a:gd name="T27" fmla="*/ 187 h 666"/>
                  <a:gd name="T28" fmla="*/ 1328 w 558"/>
                  <a:gd name="T29" fmla="*/ 152 h 666"/>
                  <a:gd name="T30" fmla="*/ 1413 w 558"/>
                  <a:gd name="T31" fmla="*/ 118 h 666"/>
                  <a:gd name="T32" fmla="*/ 1406 w 558"/>
                  <a:gd name="T33" fmla="*/ 122 h 666"/>
                  <a:gd name="T34" fmla="*/ 1512 w 558"/>
                  <a:gd name="T35" fmla="*/ 91 h 666"/>
                  <a:gd name="T36" fmla="*/ 1699 w 558"/>
                  <a:gd name="T37" fmla="*/ 50 h 666"/>
                  <a:gd name="T38" fmla="*/ 1730 w 558"/>
                  <a:gd name="T39" fmla="*/ 29 h 666"/>
                  <a:gd name="T40" fmla="*/ 1822 w 558"/>
                  <a:gd name="T41" fmla="*/ 30 h 666"/>
                  <a:gd name="T42" fmla="*/ 1856 w 558"/>
                  <a:gd name="T43" fmla="*/ 0 h 666"/>
                  <a:gd name="T44" fmla="*/ 1713 w 558"/>
                  <a:gd name="T45" fmla="*/ 19 h 666"/>
                  <a:gd name="T46" fmla="*/ 1628 w 558"/>
                  <a:gd name="T47" fmla="*/ 33 h 666"/>
                  <a:gd name="T48" fmla="*/ 1440 w 558"/>
                  <a:gd name="T49" fmla="*/ 73 h 666"/>
                  <a:gd name="T50" fmla="*/ 1335 w 558"/>
                  <a:gd name="T51" fmla="*/ 105 h 666"/>
                  <a:gd name="T52" fmla="*/ 1273 w 558"/>
                  <a:gd name="T53" fmla="*/ 126 h 666"/>
                  <a:gd name="T54" fmla="*/ 1199 w 558"/>
                  <a:gd name="T55" fmla="*/ 160 h 666"/>
                  <a:gd name="T56" fmla="*/ 1147 w 558"/>
                  <a:gd name="T57" fmla="*/ 198 h 666"/>
                  <a:gd name="T58" fmla="*/ 1124 w 558"/>
                  <a:gd name="T59" fmla="*/ 221 h 666"/>
                  <a:gd name="T60" fmla="*/ 1113 w 558"/>
                  <a:gd name="T61" fmla="*/ 240 h 666"/>
                  <a:gd name="T62" fmla="*/ 1100 w 558"/>
                  <a:gd name="T63" fmla="*/ 284 h 666"/>
                  <a:gd name="T64" fmla="*/ 1134 w 558"/>
                  <a:gd name="T65" fmla="*/ 309 h 666"/>
                  <a:gd name="T66" fmla="*/ 1056 w 558"/>
                  <a:gd name="T67" fmla="*/ 331 h 666"/>
                  <a:gd name="T68" fmla="*/ 960 w 558"/>
                  <a:gd name="T69" fmla="*/ 378 h 666"/>
                  <a:gd name="T70" fmla="*/ 943 w 558"/>
                  <a:gd name="T71" fmla="*/ 406 h 666"/>
                  <a:gd name="T72" fmla="*/ 838 w 558"/>
                  <a:gd name="T73" fmla="*/ 418 h 666"/>
                  <a:gd name="T74" fmla="*/ 674 w 558"/>
                  <a:gd name="T75" fmla="*/ 457 h 666"/>
                  <a:gd name="T76" fmla="*/ 620 w 558"/>
                  <a:gd name="T77" fmla="*/ 482 h 666"/>
                  <a:gd name="T78" fmla="*/ 504 w 558"/>
                  <a:gd name="T79" fmla="*/ 486 h 666"/>
                  <a:gd name="T80" fmla="*/ 303 w 558"/>
                  <a:gd name="T81" fmla="*/ 508 h 666"/>
                  <a:gd name="T82" fmla="*/ 215 w 558"/>
                  <a:gd name="T83" fmla="*/ 526 h 666"/>
                  <a:gd name="T84" fmla="*/ 109 w 558"/>
                  <a:gd name="T85" fmla="*/ 519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3088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15 h 657"/>
                    <a:gd name="T2" fmla="*/ 10 w 611"/>
                    <a:gd name="T3" fmla="*/ 8 h 657"/>
                    <a:gd name="T4" fmla="*/ 17 w 611"/>
                    <a:gd name="T5" fmla="*/ 18 h 657"/>
                    <a:gd name="T6" fmla="*/ 35 w 611"/>
                    <a:gd name="T7" fmla="*/ 28 h 657"/>
                    <a:gd name="T8" fmla="*/ 33 w 611"/>
                    <a:gd name="T9" fmla="*/ 26 h 657"/>
                    <a:gd name="T10" fmla="*/ 50 w 611"/>
                    <a:gd name="T11" fmla="*/ 42 h 657"/>
                    <a:gd name="T12" fmla="*/ 66 w 611"/>
                    <a:gd name="T13" fmla="*/ 62 h 657"/>
                    <a:gd name="T14" fmla="*/ 65 w 611"/>
                    <a:gd name="T15" fmla="*/ 60 h 657"/>
                    <a:gd name="T16" fmla="*/ 78 w 611"/>
                    <a:gd name="T17" fmla="*/ 84 h 657"/>
                    <a:gd name="T18" fmla="*/ 88 w 611"/>
                    <a:gd name="T19" fmla="*/ 111 h 657"/>
                    <a:gd name="T20" fmla="*/ 99 w 611"/>
                    <a:gd name="T21" fmla="*/ 122 h 657"/>
                    <a:gd name="T22" fmla="*/ 94 w 611"/>
                    <a:gd name="T23" fmla="*/ 137 h 657"/>
                    <a:gd name="T24" fmla="*/ 96 w 611"/>
                    <a:gd name="T25" fmla="*/ 167 h 657"/>
                    <a:gd name="T26" fmla="*/ 98 w 611"/>
                    <a:gd name="T27" fmla="*/ 183 h 657"/>
                    <a:gd name="T28" fmla="*/ 106 w 611"/>
                    <a:gd name="T29" fmla="*/ 207 h 657"/>
                    <a:gd name="T30" fmla="*/ 115 w 611"/>
                    <a:gd name="T31" fmla="*/ 222 h 657"/>
                    <a:gd name="T32" fmla="*/ 133 w 611"/>
                    <a:gd name="T33" fmla="*/ 245 h 657"/>
                    <a:gd name="T34" fmla="*/ 158 w 611"/>
                    <a:gd name="T35" fmla="*/ 267 h 657"/>
                    <a:gd name="T36" fmla="*/ 175 w 611"/>
                    <a:gd name="T37" fmla="*/ 279 h 657"/>
                    <a:gd name="T38" fmla="*/ 207 w 611"/>
                    <a:gd name="T39" fmla="*/ 297 h 657"/>
                    <a:gd name="T40" fmla="*/ 243 w 611"/>
                    <a:gd name="T41" fmla="*/ 312 h 657"/>
                    <a:gd name="T42" fmla="*/ 282 w 611"/>
                    <a:gd name="T43" fmla="*/ 323 h 657"/>
                    <a:gd name="T44" fmla="*/ 303 w 611"/>
                    <a:gd name="T45" fmla="*/ 328 h 657"/>
                    <a:gd name="T46" fmla="*/ 285 w 611"/>
                    <a:gd name="T47" fmla="*/ 309 h 657"/>
                    <a:gd name="T48" fmla="*/ 287 w 611"/>
                    <a:gd name="T49" fmla="*/ 310 h 657"/>
                    <a:gd name="T50" fmla="*/ 249 w 611"/>
                    <a:gd name="T51" fmla="*/ 298 h 657"/>
                    <a:gd name="T52" fmla="*/ 213 w 611"/>
                    <a:gd name="T53" fmla="*/ 283 h 657"/>
                    <a:gd name="T54" fmla="*/ 181 w 611"/>
                    <a:gd name="T55" fmla="*/ 265 h 657"/>
                    <a:gd name="T56" fmla="*/ 183 w 611"/>
                    <a:gd name="T57" fmla="*/ 266 h 657"/>
                    <a:gd name="T58" fmla="*/ 156 w 611"/>
                    <a:gd name="T59" fmla="*/ 246 h 657"/>
                    <a:gd name="T60" fmla="*/ 133 w 611"/>
                    <a:gd name="T61" fmla="*/ 223 h 657"/>
                    <a:gd name="T62" fmla="*/ 120 w 611"/>
                    <a:gd name="T63" fmla="*/ 217 h 657"/>
                    <a:gd name="T64" fmla="*/ 120 w 611"/>
                    <a:gd name="T65" fmla="*/ 202 h 657"/>
                    <a:gd name="T66" fmla="*/ 112 w 611"/>
                    <a:gd name="T67" fmla="*/ 177 h 657"/>
                    <a:gd name="T68" fmla="*/ 112 w 611"/>
                    <a:gd name="T69" fmla="*/ 179 h 657"/>
                    <a:gd name="T70" fmla="*/ 110 w 611"/>
                    <a:gd name="T71" fmla="*/ 152 h 657"/>
                    <a:gd name="T72" fmla="*/ 106 w 611"/>
                    <a:gd name="T73" fmla="*/ 122 h 657"/>
                    <a:gd name="T74" fmla="*/ 102 w 611"/>
                    <a:gd name="T75" fmla="*/ 106 h 657"/>
                    <a:gd name="T76" fmla="*/ 91 w 611"/>
                    <a:gd name="T77" fmla="*/ 78 h 657"/>
                    <a:gd name="T78" fmla="*/ 78 w 611"/>
                    <a:gd name="T79" fmla="*/ 54 h 657"/>
                    <a:gd name="T80" fmla="*/ 69 w 611"/>
                    <a:gd name="T81" fmla="*/ 41 h 657"/>
                    <a:gd name="T82" fmla="*/ 52 w 611"/>
                    <a:gd name="T83" fmla="*/ 23 h 657"/>
                    <a:gd name="T84" fmla="*/ 41 w 611"/>
                    <a:gd name="T85" fmla="*/ 14 h 657"/>
                    <a:gd name="T86" fmla="*/ 22 w 611"/>
                    <a:gd name="T87" fmla="*/ 4 h 657"/>
                    <a:gd name="T88" fmla="*/ 10 w 611"/>
                    <a:gd name="T89" fmla="*/ 1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3089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66 h 132"/>
                    <a:gd name="T2" fmla="*/ 69 w 139"/>
                    <a:gd name="T3" fmla="*/ 39 h 132"/>
                    <a:gd name="T4" fmla="*/ 6 w 139"/>
                    <a:gd name="T5" fmla="*/ 0 h 132"/>
                    <a:gd name="T6" fmla="*/ 0 w 139"/>
                    <a:gd name="T7" fmla="*/ 66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3086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087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3083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105 w 144"/>
                <a:gd name="T1" fmla="*/ 106 h 131"/>
                <a:gd name="T2" fmla="*/ 490 w 144"/>
                <a:gd name="T3" fmla="*/ 28 h 131"/>
                <a:gd name="T4" fmla="*/ 0 w 144"/>
                <a:gd name="T5" fmla="*/ 0 h 131"/>
                <a:gd name="T6" fmla="*/ 105 w 144"/>
                <a:gd name="T7" fmla="*/ 10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1520" y="4221088"/>
            <a:ext cx="2263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Someone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4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4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6" grpId="0"/>
      <p:bldP spid="35432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2924175"/>
            <a:ext cx="295275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What Should you do?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16448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16450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16452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1645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1645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57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6438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6440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6442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6444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6446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47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205038"/>
            <a:ext cx="330200" cy="984250"/>
            <a:chOff x="1424" y="1812"/>
            <a:chExt cx="208" cy="620"/>
          </a:xfrm>
        </p:grpSpPr>
        <p:sp>
          <p:nvSpPr>
            <p:cNvPr id="16428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6430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6432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6434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6436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37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429000"/>
            <a:ext cx="330200" cy="1385888"/>
            <a:chOff x="1424" y="2763"/>
            <a:chExt cx="208" cy="873"/>
          </a:xfrm>
        </p:grpSpPr>
        <p:sp>
          <p:nvSpPr>
            <p:cNvPr id="16418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6420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6422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6424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6426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27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6408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6410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6412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641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6416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17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30" y="3281362"/>
            <a:ext cx="393701" cy="962025"/>
            <a:chOff x="1060" y="2271"/>
            <a:chExt cx="248" cy="606"/>
          </a:xfrm>
        </p:grpSpPr>
        <p:sp>
          <p:nvSpPr>
            <p:cNvPr id="16398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271"/>
              <a:ext cx="245" cy="601"/>
              <a:chOff x="1060" y="2271"/>
              <a:chExt cx="245" cy="601"/>
            </a:xfrm>
          </p:grpSpPr>
          <p:sp>
            <p:nvSpPr>
              <p:cNvPr id="16400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271"/>
                <a:ext cx="244" cy="598"/>
                <a:chOff x="1060" y="2271"/>
                <a:chExt cx="244" cy="598"/>
              </a:xfrm>
            </p:grpSpPr>
            <p:sp>
              <p:nvSpPr>
                <p:cNvPr id="16402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271"/>
                  <a:ext cx="244" cy="597"/>
                  <a:chOff x="1060" y="2271"/>
                  <a:chExt cx="244" cy="597"/>
                </a:xfrm>
              </p:grpSpPr>
              <p:sp>
                <p:nvSpPr>
                  <p:cNvPr id="16404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271"/>
                    <a:ext cx="244" cy="597"/>
                    <a:chOff x="1060" y="2271"/>
                    <a:chExt cx="244" cy="597"/>
                  </a:xfrm>
                </p:grpSpPr>
                <p:sp>
                  <p:nvSpPr>
                    <p:cNvPr id="16406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07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883" y="2448"/>
                      <a:ext cx="59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6394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6395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323850" y="5661025"/>
            <a:ext cx="84248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There is </a:t>
            </a:r>
            <a:r>
              <a:rPr lang="en-US" sz="2000" dirty="0" smtClean="0"/>
              <a:t>not much </a:t>
            </a:r>
            <a:r>
              <a:rPr lang="en-US" sz="2000" dirty="0"/>
              <a:t>point </a:t>
            </a:r>
            <a:r>
              <a:rPr lang="en-US" sz="2000" dirty="0" smtClean="0"/>
              <a:t>in </a:t>
            </a:r>
            <a:r>
              <a:rPr lang="en-US" sz="2000" dirty="0"/>
              <a:t>talking about ethics </a:t>
            </a:r>
            <a:r>
              <a:rPr lang="en-US" sz="2000" dirty="0" smtClean="0"/>
              <a:t>if </a:t>
            </a:r>
            <a:r>
              <a:rPr lang="en-US" sz="2000" dirty="0"/>
              <a:t>we don’t talk about how much it costs</a:t>
            </a: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-396552" y="44624"/>
            <a:ext cx="84248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Ethics vs. </a:t>
            </a:r>
            <a:r>
              <a:rPr lang="en-US" sz="44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Interest</a:t>
            </a:r>
            <a:endParaRPr lang="en-US" sz="44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9109075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First Discourse: Economic Rationality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17474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17476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17478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17480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1748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83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7464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7466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7468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747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7472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7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17454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7456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7458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7460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7462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63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17444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7446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7448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7450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7452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53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7434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7436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7438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7440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7442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43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17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7418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5336" name="AutoShape 72"/>
          <p:cNvSpPr>
            <a:spLocks noChangeArrowheads="1"/>
          </p:cNvSpPr>
          <p:nvPr/>
        </p:nvSpPr>
        <p:spPr bwMode="auto">
          <a:xfrm>
            <a:off x="3132138" y="2349500"/>
            <a:ext cx="28797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17420" name="Text Box 73"/>
          <p:cNvSpPr txBox="1">
            <a:spLocks noChangeArrowheads="1"/>
          </p:cNvSpPr>
          <p:nvPr/>
        </p:nvSpPr>
        <p:spPr bwMode="auto">
          <a:xfrm>
            <a:off x="3995738" y="2774950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395338" name="Text Box 74"/>
          <p:cNvSpPr txBox="1">
            <a:spLocks noChangeArrowheads="1"/>
          </p:cNvSpPr>
          <p:nvPr/>
        </p:nvSpPr>
        <p:spPr bwMode="auto">
          <a:xfrm>
            <a:off x="395536" y="5589588"/>
            <a:ext cx="842493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Interest </a:t>
            </a:r>
            <a:r>
              <a:rPr lang="en-US" sz="2000" dirty="0" smtClean="0"/>
              <a:t>is supposed to be </a:t>
            </a:r>
            <a:r>
              <a:rPr lang="en-US" sz="2000" dirty="0"/>
              <a:t>the sole and unique criterion of rational </a:t>
            </a:r>
            <a:r>
              <a:rPr lang="en-US" sz="2000" dirty="0" smtClean="0"/>
              <a:t>choice. In practice, we </a:t>
            </a:r>
            <a:r>
              <a:rPr lang="en-US" sz="2000" b="1" dirty="0" smtClean="0"/>
              <a:t>deny</a:t>
            </a:r>
            <a:r>
              <a:rPr lang="en-US" sz="2000" dirty="0" smtClean="0"/>
              <a:t>, </a:t>
            </a:r>
            <a:r>
              <a:rPr lang="en-US" sz="2000" b="1" dirty="0" smtClean="0"/>
              <a:t>justify</a:t>
            </a:r>
            <a:r>
              <a:rPr lang="en-US" sz="2000" dirty="0" smtClean="0"/>
              <a:t> and </a:t>
            </a:r>
            <a:r>
              <a:rPr lang="en-US" sz="2000" b="1" dirty="0" smtClean="0"/>
              <a:t>externalize</a:t>
            </a:r>
            <a:r>
              <a:rPr lang="en-US" sz="2000" dirty="0" smtClean="0"/>
              <a:t> the unethical side of our action</a:t>
            </a:r>
            <a:endParaRPr lang="en-US" sz="2000" dirty="0"/>
          </a:p>
        </p:txBody>
      </p:sp>
      <p:sp>
        <p:nvSpPr>
          <p:cNvPr id="395339" name="Text Box 75"/>
          <p:cNvSpPr txBox="1">
            <a:spLocks noChangeArrowheads="1"/>
          </p:cNvSpPr>
          <p:nvPr/>
        </p:nvSpPr>
        <p:spPr bwMode="auto">
          <a:xfrm>
            <a:off x="3924300" y="4365625"/>
            <a:ext cx="1268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30" y="3281363"/>
            <a:ext cx="393701" cy="962025"/>
            <a:chOff x="1060" y="2271"/>
            <a:chExt cx="248" cy="606"/>
          </a:xfrm>
        </p:grpSpPr>
        <p:sp>
          <p:nvSpPr>
            <p:cNvPr id="17424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271"/>
              <a:ext cx="245" cy="601"/>
              <a:chOff x="1060" y="2271"/>
              <a:chExt cx="245" cy="601"/>
            </a:xfrm>
          </p:grpSpPr>
          <p:sp>
            <p:nvSpPr>
              <p:cNvPr id="17426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271"/>
                <a:ext cx="244" cy="598"/>
                <a:chOff x="1060" y="2271"/>
                <a:chExt cx="244" cy="598"/>
              </a:xfrm>
            </p:grpSpPr>
            <p:sp>
              <p:nvSpPr>
                <p:cNvPr id="17428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271"/>
                  <a:ext cx="244" cy="597"/>
                  <a:chOff x="1060" y="2271"/>
                  <a:chExt cx="244" cy="597"/>
                </a:xfrm>
              </p:grpSpPr>
              <p:sp>
                <p:nvSpPr>
                  <p:cNvPr id="17430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271"/>
                    <a:ext cx="244" cy="597"/>
                    <a:chOff x="1060" y="2271"/>
                    <a:chExt cx="244" cy="597"/>
                  </a:xfrm>
                </p:grpSpPr>
                <p:sp>
                  <p:nvSpPr>
                    <p:cNvPr id="17432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7433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883" y="2448"/>
                      <a:ext cx="59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36" grpId="0" animBg="1"/>
      <p:bldP spid="395338" grpId="0" animBg="1"/>
      <p:bldP spid="3953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Second Discourse: Idealism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18498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18500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18502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1850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1850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507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8488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8490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8492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8494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8496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497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205038"/>
            <a:ext cx="330200" cy="984250"/>
            <a:chOff x="1424" y="1812"/>
            <a:chExt cx="208" cy="620"/>
          </a:xfrm>
        </p:grpSpPr>
        <p:sp>
          <p:nvSpPr>
            <p:cNvPr id="18478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8480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8482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8484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8486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487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429000"/>
            <a:ext cx="330200" cy="1385888"/>
            <a:chOff x="1424" y="2763"/>
            <a:chExt cx="208" cy="873"/>
          </a:xfrm>
        </p:grpSpPr>
        <p:sp>
          <p:nvSpPr>
            <p:cNvPr id="18468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8470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8472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8474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8476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477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8458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8460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8462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846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8466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467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8441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442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6360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396361" name="Text Box 73"/>
          <p:cNvSpPr txBox="1">
            <a:spLocks noChangeArrowheads="1"/>
          </p:cNvSpPr>
          <p:nvPr/>
        </p:nvSpPr>
        <p:spPr bwMode="auto">
          <a:xfrm>
            <a:off x="4716463" y="3573463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396362" name="Text Box 74"/>
          <p:cNvSpPr txBox="1">
            <a:spLocks noChangeArrowheads="1"/>
          </p:cNvSpPr>
          <p:nvPr/>
        </p:nvSpPr>
        <p:spPr bwMode="auto">
          <a:xfrm>
            <a:off x="395536" y="5517232"/>
            <a:ext cx="849694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Ethical </a:t>
            </a:r>
            <a:r>
              <a:rPr lang="en-US" sz="2000" b="1" dirty="0" smtClean="0"/>
              <a:t>values</a:t>
            </a:r>
            <a:r>
              <a:rPr lang="en-US" sz="2000" dirty="0" smtClean="0"/>
              <a:t>, and in particular </a:t>
            </a:r>
            <a:r>
              <a:rPr lang="en-US" sz="2000" b="1" dirty="0" smtClean="0"/>
              <a:t>compliance</a:t>
            </a:r>
            <a:r>
              <a:rPr lang="en-US" sz="2000" dirty="0" smtClean="0"/>
              <a:t>, are supposed to be an absolute criterion </a:t>
            </a:r>
            <a:r>
              <a:rPr lang="en-US" sz="2000" dirty="0"/>
              <a:t>of </a:t>
            </a:r>
            <a:r>
              <a:rPr lang="en-US" sz="2000" dirty="0" smtClean="0"/>
              <a:t>choice. In practice, we don’t necessarily want to  sacrifice our interest</a:t>
            </a:r>
            <a:endParaRPr lang="en-US" sz="2000" dirty="0"/>
          </a:p>
        </p:txBody>
      </p:sp>
      <p:sp>
        <p:nvSpPr>
          <p:cNvPr id="396363" name="Text Box 75"/>
          <p:cNvSpPr txBox="1">
            <a:spLocks noChangeArrowheads="1"/>
          </p:cNvSpPr>
          <p:nvPr/>
        </p:nvSpPr>
        <p:spPr bwMode="auto">
          <a:xfrm>
            <a:off x="3087688" y="3573463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30" y="3281363"/>
            <a:ext cx="393701" cy="962025"/>
            <a:chOff x="1060" y="2271"/>
            <a:chExt cx="248" cy="606"/>
          </a:xfrm>
        </p:grpSpPr>
        <p:sp>
          <p:nvSpPr>
            <p:cNvPr id="18448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271"/>
              <a:ext cx="245" cy="601"/>
              <a:chOff x="1060" y="2271"/>
              <a:chExt cx="245" cy="601"/>
            </a:xfrm>
          </p:grpSpPr>
          <p:sp>
            <p:nvSpPr>
              <p:cNvPr id="18450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271"/>
                <a:ext cx="244" cy="598"/>
                <a:chOff x="1060" y="2271"/>
                <a:chExt cx="244" cy="598"/>
              </a:xfrm>
            </p:grpSpPr>
            <p:sp>
              <p:nvSpPr>
                <p:cNvPr id="18452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271"/>
                  <a:ext cx="244" cy="597"/>
                  <a:chOff x="1060" y="2271"/>
                  <a:chExt cx="244" cy="597"/>
                </a:xfrm>
              </p:grpSpPr>
              <p:sp>
                <p:nvSpPr>
                  <p:cNvPr id="18454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271"/>
                    <a:ext cx="244" cy="597"/>
                    <a:chOff x="1060" y="2271"/>
                    <a:chExt cx="244" cy="597"/>
                  </a:xfrm>
                </p:grpSpPr>
                <p:sp>
                  <p:nvSpPr>
                    <p:cNvPr id="18456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8457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883" y="2448"/>
                      <a:ext cx="59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96360" grpId="0" animBg="1"/>
      <p:bldP spid="396361" grpId="0" animBg="1"/>
      <p:bldP spid="396362" grpId="0" animBg="1"/>
      <p:bldP spid="3963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Third Discourse: Corporate Social Responsibility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19522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19524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19526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19528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1953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531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19512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19514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19516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1951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19520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521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19502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19504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19506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19508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19510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511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19492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19494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19496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19498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19500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501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19482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19484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19486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19488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19490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491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sp>
        <p:nvSpPr>
          <p:cNvPr id="19465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9466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7384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1500"/>
              </a:spcBef>
            </a:pPr>
            <a:endParaRPr lang="es-ES_tradnl" sz="2000"/>
          </a:p>
        </p:txBody>
      </p:sp>
      <p:sp>
        <p:nvSpPr>
          <p:cNvPr id="397385" name="Text Box 73"/>
          <p:cNvSpPr txBox="1">
            <a:spLocks noChangeArrowheads="1"/>
          </p:cNvSpPr>
          <p:nvPr/>
        </p:nvSpPr>
        <p:spPr bwMode="auto">
          <a:xfrm>
            <a:off x="4716463" y="2744788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Rational</a:t>
            </a:r>
          </a:p>
        </p:txBody>
      </p:sp>
      <p:sp>
        <p:nvSpPr>
          <p:cNvPr id="397386" name="Text Box 74"/>
          <p:cNvSpPr txBox="1">
            <a:spLocks noChangeArrowheads="1"/>
          </p:cNvSpPr>
          <p:nvPr/>
        </p:nvSpPr>
        <p:spPr bwMode="auto">
          <a:xfrm>
            <a:off x="251520" y="5517232"/>
            <a:ext cx="864096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Interest </a:t>
            </a:r>
            <a:r>
              <a:rPr lang="en-US" sz="2000" dirty="0"/>
              <a:t>and </a:t>
            </a:r>
            <a:r>
              <a:rPr lang="en-US" sz="2000" b="1" dirty="0"/>
              <a:t>ethics</a:t>
            </a:r>
            <a:r>
              <a:rPr lang="en-US" sz="2000" dirty="0"/>
              <a:t> </a:t>
            </a:r>
            <a:r>
              <a:rPr lang="en-US" sz="2000" dirty="0" smtClean="0"/>
              <a:t>are supposed to always combine. In practice, there are many situations in which ethics does not pay, and CSR may cover them up, for the best or </a:t>
            </a:r>
            <a:r>
              <a:rPr lang="en-US" sz="2000" dirty="0" smtClean="0"/>
              <a:t>for the </a:t>
            </a:r>
            <a:r>
              <a:rPr lang="en-US" sz="2000" dirty="0" smtClean="0"/>
              <a:t>worse…</a:t>
            </a:r>
            <a:endParaRPr lang="en-US" sz="2000" dirty="0"/>
          </a:p>
        </p:txBody>
      </p:sp>
      <p:sp>
        <p:nvSpPr>
          <p:cNvPr id="397387" name="Text Box 75"/>
          <p:cNvSpPr txBox="1">
            <a:spLocks noChangeArrowheads="1"/>
          </p:cNvSpPr>
          <p:nvPr/>
        </p:nvSpPr>
        <p:spPr bwMode="auto">
          <a:xfrm rot="2595863">
            <a:off x="3563938" y="3860800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30" y="3281363"/>
            <a:ext cx="393701" cy="962025"/>
            <a:chOff x="1060" y="2271"/>
            <a:chExt cx="248" cy="606"/>
          </a:xfrm>
        </p:grpSpPr>
        <p:sp>
          <p:nvSpPr>
            <p:cNvPr id="19472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271"/>
              <a:ext cx="245" cy="601"/>
              <a:chOff x="1060" y="2271"/>
              <a:chExt cx="245" cy="601"/>
            </a:xfrm>
          </p:grpSpPr>
          <p:sp>
            <p:nvSpPr>
              <p:cNvPr id="19474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271"/>
                <a:ext cx="244" cy="598"/>
                <a:chOff x="1060" y="2271"/>
                <a:chExt cx="244" cy="598"/>
              </a:xfrm>
            </p:grpSpPr>
            <p:sp>
              <p:nvSpPr>
                <p:cNvPr id="19476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271"/>
                  <a:ext cx="244" cy="597"/>
                  <a:chOff x="1060" y="2271"/>
                  <a:chExt cx="244" cy="597"/>
                </a:xfrm>
              </p:grpSpPr>
              <p:sp>
                <p:nvSpPr>
                  <p:cNvPr id="19478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271"/>
                    <a:ext cx="244" cy="597"/>
                    <a:chOff x="1060" y="2271"/>
                    <a:chExt cx="244" cy="597"/>
                  </a:xfrm>
                </p:grpSpPr>
                <p:sp>
                  <p:nvSpPr>
                    <p:cNvPr id="19480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9481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883" y="2448"/>
                      <a:ext cx="597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 dirty="0" smtClean="0">
                          <a:latin typeface="Times New Roman" pitchFamily="18" charset="0"/>
                        </a:rPr>
                        <a:t>Interest</a:t>
                      </a:r>
                      <a:endParaRPr lang="en-GB" sz="2000" dirty="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84" grpId="0" animBg="1"/>
      <p:bldP spid="397385" grpId="0" animBg="1"/>
      <p:bldP spid="397386" grpId="0" animBg="1"/>
      <p:bldP spid="3973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Ethical Rationality is Open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87675" y="1879600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485900"/>
            <a:ext cx="1665288" cy="341313"/>
            <a:chOff x="1697" y="1448"/>
            <a:chExt cx="1049" cy="215"/>
          </a:xfrm>
        </p:grpSpPr>
        <p:sp>
          <p:nvSpPr>
            <p:cNvPr id="16459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15"/>
              <a:chOff x="1697" y="1448"/>
              <a:chExt cx="1046" cy="215"/>
            </a:xfrm>
          </p:grpSpPr>
          <p:sp>
            <p:nvSpPr>
              <p:cNvPr id="16461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15"/>
                <a:chOff x="1697" y="1448"/>
                <a:chExt cx="1044" cy="215"/>
              </a:xfrm>
            </p:grpSpPr>
            <p:sp>
              <p:nvSpPr>
                <p:cNvPr id="16463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15"/>
                  <a:chOff x="1697" y="1448"/>
                  <a:chExt cx="1043" cy="215"/>
                </a:xfrm>
              </p:grpSpPr>
              <p:sp>
                <p:nvSpPr>
                  <p:cNvPr id="1646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15"/>
                    <a:chOff x="1697" y="1448"/>
                    <a:chExt cx="1043" cy="215"/>
                  </a:xfrm>
                </p:grpSpPr>
                <p:sp>
                  <p:nvSpPr>
                    <p:cNvPr id="16467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68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30" cy="215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485900"/>
            <a:ext cx="1262062" cy="341313"/>
            <a:chOff x="3057" y="1448"/>
            <a:chExt cx="795" cy="215"/>
          </a:xfrm>
        </p:grpSpPr>
        <p:sp>
          <p:nvSpPr>
            <p:cNvPr id="16449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5" cy="215"/>
              <a:chOff x="3057" y="1448"/>
              <a:chExt cx="795" cy="215"/>
            </a:xfrm>
          </p:grpSpPr>
          <p:sp>
            <p:nvSpPr>
              <p:cNvPr id="16451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5" cy="215"/>
                <a:chOff x="3057" y="1448"/>
                <a:chExt cx="795" cy="215"/>
              </a:xfrm>
            </p:grpSpPr>
            <p:sp>
              <p:nvSpPr>
                <p:cNvPr id="16453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5" cy="215"/>
                  <a:chOff x="3057" y="1448"/>
                  <a:chExt cx="795" cy="215"/>
                </a:xfrm>
              </p:grpSpPr>
              <p:sp>
                <p:nvSpPr>
                  <p:cNvPr id="1645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5" cy="215"/>
                    <a:chOff x="3057" y="1448"/>
                    <a:chExt cx="795" cy="215"/>
                  </a:xfrm>
                </p:grpSpPr>
                <p:sp>
                  <p:nvSpPr>
                    <p:cNvPr id="16457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58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5" cy="215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08238" y="1990725"/>
            <a:ext cx="341312" cy="984250"/>
            <a:chOff x="1419" y="1812"/>
            <a:chExt cx="215" cy="620"/>
          </a:xfrm>
        </p:grpSpPr>
        <p:sp>
          <p:nvSpPr>
            <p:cNvPr id="16439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19" y="1812"/>
              <a:ext cx="215" cy="615"/>
              <a:chOff x="1419" y="1812"/>
              <a:chExt cx="215" cy="615"/>
            </a:xfrm>
          </p:grpSpPr>
          <p:sp>
            <p:nvSpPr>
              <p:cNvPr id="16441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19" y="1812"/>
                <a:ext cx="215" cy="612"/>
                <a:chOff x="1419" y="1812"/>
                <a:chExt cx="215" cy="612"/>
              </a:xfrm>
            </p:grpSpPr>
            <p:sp>
              <p:nvSpPr>
                <p:cNvPr id="16443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19" y="1812"/>
                  <a:ext cx="215" cy="611"/>
                  <a:chOff x="1419" y="1812"/>
                  <a:chExt cx="215" cy="611"/>
                </a:xfrm>
              </p:grpSpPr>
              <p:sp>
                <p:nvSpPr>
                  <p:cNvPr id="16445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19" y="1812"/>
                    <a:ext cx="215" cy="611"/>
                    <a:chOff x="1419" y="1812"/>
                    <a:chExt cx="215" cy="611"/>
                  </a:xfrm>
                </p:grpSpPr>
                <p:sp>
                  <p:nvSpPr>
                    <p:cNvPr id="16447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48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1" y="2099"/>
                      <a:ext cx="432" cy="215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4588" y="3208338"/>
            <a:ext cx="341312" cy="1392237"/>
            <a:chOff x="1423" y="2759"/>
            <a:chExt cx="215" cy="877"/>
          </a:xfrm>
        </p:grpSpPr>
        <p:sp>
          <p:nvSpPr>
            <p:cNvPr id="16429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3" y="2759"/>
              <a:ext cx="215" cy="872"/>
              <a:chOff x="1423" y="2759"/>
              <a:chExt cx="215" cy="872"/>
            </a:xfrm>
          </p:grpSpPr>
          <p:sp>
            <p:nvSpPr>
              <p:cNvPr id="16431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3" y="2759"/>
                <a:ext cx="215" cy="868"/>
                <a:chOff x="1423" y="2759"/>
                <a:chExt cx="215" cy="868"/>
              </a:xfrm>
            </p:grpSpPr>
            <p:sp>
              <p:nvSpPr>
                <p:cNvPr id="16433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3" y="2759"/>
                  <a:ext cx="215" cy="868"/>
                  <a:chOff x="1423" y="2759"/>
                  <a:chExt cx="215" cy="868"/>
                </a:xfrm>
              </p:grpSpPr>
              <p:sp>
                <p:nvSpPr>
                  <p:cNvPr id="16435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8" y="3089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3" y="2764"/>
                    <a:ext cx="215" cy="863"/>
                    <a:chOff x="1423" y="2764"/>
                    <a:chExt cx="215" cy="863"/>
                  </a:xfrm>
                </p:grpSpPr>
                <p:sp>
                  <p:nvSpPr>
                    <p:cNvPr id="16437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38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0" y="3287"/>
                      <a:ext cx="442" cy="215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 dirty="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125538"/>
            <a:ext cx="1649413" cy="401637"/>
            <a:chOff x="2513" y="1221"/>
            <a:chExt cx="1039" cy="253"/>
          </a:xfrm>
        </p:grpSpPr>
        <p:sp>
          <p:nvSpPr>
            <p:cNvPr id="16419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39" cy="253"/>
              <a:chOff x="2513" y="1221"/>
              <a:chExt cx="1039" cy="253"/>
            </a:xfrm>
          </p:grpSpPr>
          <p:sp>
            <p:nvSpPr>
              <p:cNvPr id="16421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39" cy="253"/>
                <a:chOff x="2513" y="1221"/>
                <a:chExt cx="1039" cy="253"/>
              </a:xfrm>
            </p:grpSpPr>
            <p:sp>
              <p:nvSpPr>
                <p:cNvPr id="16423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39" cy="253"/>
                  <a:chOff x="2513" y="1221"/>
                  <a:chExt cx="1039" cy="253"/>
                </a:xfrm>
              </p:grpSpPr>
              <p:sp>
                <p:nvSpPr>
                  <p:cNvPr id="16425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39" cy="253"/>
                    <a:chOff x="2513" y="1221"/>
                    <a:chExt cx="1039" cy="253"/>
                  </a:xfrm>
                </p:grpSpPr>
                <p:sp>
                  <p:nvSpPr>
                    <p:cNvPr id="16427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28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39" cy="253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0388" y="2922588"/>
            <a:ext cx="409575" cy="954087"/>
            <a:chOff x="1055" y="2271"/>
            <a:chExt cx="258" cy="601"/>
          </a:xfrm>
        </p:grpSpPr>
        <p:sp>
          <p:nvSpPr>
            <p:cNvPr id="16409" name="AutoShape 60"/>
            <p:cNvSpPr>
              <a:spLocks noChangeArrowheads="1"/>
            </p:cNvSpPr>
            <p:nvPr/>
          </p:nvSpPr>
          <p:spPr bwMode="auto">
            <a:xfrm rot="-5400000">
              <a:off x="953" y="2513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55" y="2271"/>
              <a:ext cx="253" cy="601"/>
              <a:chOff x="1055" y="2271"/>
              <a:chExt cx="253" cy="601"/>
            </a:xfrm>
          </p:grpSpPr>
          <p:sp>
            <p:nvSpPr>
              <p:cNvPr id="16411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55" y="2271"/>
                <a:ext cx="253" cy="598"/>
                <a:chOff x="1055" y="2271"/>
                <a:chExt cx="253" cy="598"/>
              </a:xfrm>
            </p:grpSpPr>
            <p:sp>
              <p:nvSpPr>
                <p:cNvPr id="16413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55" y="2271"/>
                  <a:ext cx="253" cy="597"/>
                  <a:chOff x="1055" y="2271"/>
                  <a:chExt cx="253" cy="597"/>
                </a:xfrm>
              </p:grpSpPr>
              <p:sp>
                <p:nvSpPr>
                  <p:cNvPr id="16415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4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55" y="2271"/>
                    <a:ext cx="253" cy="597"/>
                    <a:chOff x="1055" y="2271"/>
                    <a:chExt cx="253" cy="597"/>
                  </a:xfrm>
                </p:grpSpPr>
                <p:sp>
                  <p:nvSpPr>
                    <p:cNvPr id="16417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_tradnl"/>
                    </a:p>
                  </p:txBody>
                </p:sp>
                <p:sp>
                  <p:nvSpPr>
                    <p:cNvPr id="16418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883" y="2443"/>
                      <a:ext cx="597" cy="253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16394" name="Line 70"/>
          <p:cNvSpPr>
            <a:spLocks noChangeShapeType="1"/>
          </p:cNvSpPr>
          <p:nvPr/>
        </p:nvSpPr>
        <p:spPr bwMode="auto">
          <a:xfrm flipV="1">
            <a:off x="4500563" y="1846263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6395" name="Line 71"/>
          <p:cNvSpPr>
            <a:spLocks noChangeShapeType="1"/>
          </p:cNvSpPr>
          <p:nvPr/>
        </p:nvSpPr>
        <p:spPr bwMode="auto">
          <a:xfrm>
            <a:off x="2987675" y="3479800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3368" name="AutoShape 72"/>
          <p:cNvSpPr>
            <a:spLocks noChangeArrowheads="1"/>
          </p:cNvSpPr>
          <p:nvPr/>
        </p:nvSpPr>
        <p:spPr bwMode="auto">
          <a:xfrm>
            <a:off x="4572000" y="1990725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</a:pPr>
            <a:endParaRPr lang="es-ES_tradnl" sz="2000"/>
          </a:p>
        </p:txBody>
      </p:sp>
      <p:sp>
        <p:nvSpPr>
          <p:cNvPr id="823369" name="Text Box 73"/>
          <p:cNvSpPr txBox="1">
            <a:spLocks noChangeArrowheads="1"/>
          </p:cNvSpPr>
          <p:nvPr/>
        </p:nvSpPr>
        <p:spPr bwMode="auto">
          <a:xfrm>
            <a:off x="4889500" y="2422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Ideal</a:t>
            </a:r>
          </a:p>
        </p:txBody>
      </p:sp>
      <p:sp>
        <p:nvSpPr>
          <p:cNvPr id="823371" name="Text Box 75"/>
          <p:cNvSpPr txBox="1">
            <a:spLocks noChangeArrowheads="1"/>
          </p:cNvSpPr>
          <p:nvPr/>
        </p:nvSpPr>
        <p:spPr bwMode="auto">
          <a:xfrm>
            <a:off x="3132138" y="4006850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Irrational</a:t>
            </a:r>
          </a:p>
        </p:txBody>
      </p:sp>
      <p:sp>
        <p:nvSpPr>
          <p:cNvPr id="823372" name="AutoShape 76"/>
          <p:cNvSpPr>
            <a:spLocks noChangeArrowheads="1"/>
          </p:cNvSpPr>
          <p:nvPr/>
        </p:nvSpPr>
        <p:spPr bwMode="auto">
          <a:xfrm>
            <a:off x="3059113" y="1990725"/>
            <a:ext cx="13684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</a:pPr>
            <a:endParaRPr lang="es-ES_tradnl" sz="2000"/>
          </a:p>
        </p:txBody>
      </p:sp>
      <p:sp>
        <p:nvSpPr>
          <p:cNvPr id="823373" name="Text Box 77"/>
          <p:cNvSpPr txBox="1">
            <a:spLocks noChangeArrowheads="1"/>
          </p:cNvSpPr>
          <p:nvPr/>
        </p:nvSpPr>
        <p:spPr bwMode="auto">
          <a:xfrm>
            <a:off x="3203575" y="2133600"/>
            <a:ext cx="1100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Priority</a:t>
            </a:r>
          </a:p>
          <a:p>
            <a:pPr algn="ctr"/>
            <a:r>
              <a:rPr lang="en-US" sz="2000" b="1"/>
              <a:t>to</a:t>
            </a:r>
          </a:p>
          <a:p>
            <a:pPr algn="ctr"/>
            <a:r>
              <a:rPr lang="en-US" sz="2000" b="1"/>
              <a:t>interest</a:t>
            </a:r>
          </a:p>
        </p:txBody>
      </p:sp>
      <p:sp>
        <p:nvSpPr>
          <p:cNvPr id="823374" name="AutoShape 78"/>
          <p:cNvSpPr>
            <a:spLocks noChangeArrowheads="1"/>
          </p:cNvSpPr>
          <p:nvPr/>
        </p:nvSpPr>
        <p:spPr bwMode="auto">
          <a:xfrm>
            <a:off x="4572000" y="357505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500"/>
              </a:spcBef>
            </a:pPr>
            <a:endParaRPr lang="es-ES_tradnl" sz="2000"/>
          </a:p>
        </p:txBody>
      </p:sp>
      <p:sp>
        <p:nvSpPr>
          <p:cNvPr id="823375" name="Text Box 79"/>
          <p:cNvSpPr txBox="1">
            <a:spLocks noChangeArrowheads="1"/>
          </p:cNvSpPr>
          <p:nvPr/>
        </p:nvSpPr>
        <p:spPr bwMode="auto">
          <a:xfrm>
            <a:off x="4716463" y="3719513"/>
            <a:ext cx="1071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Priority</a:t>
            </a:r>
          </a:p>
          <a:p>
            <a:pPr algn="ctr"/>
            <a:r>
              <a:rPr lang="en-US" sz="2000" b="1"/>
              <a:t>to</a:t>
            </a:r>
          </a:p>
          <a:p>
            <a:pPr algn="ctr"/>
            <a:r>
              <a:rPr lang="en-US" sz="2000" b="1"/>
              <a:t>ethics</a:t>
            </a:r>
          </a:p>
        </p:txBody>
      </p:sp>
      <p:sp>
        <p:nvSpPr>
          <p:cNvPr id="823378" name="Rectangle 82"/>
          <p:cNvSpPr>
            <a:spLocks noChangeArrowheads="1"/>
          </p:cNvSpPr>
          <p:nvPr/>
        </p:nvSpPr>
        <p:spPr bwMode="auto">
          <a:xfrm>
            <a:off x="2987675" y="1917700"/>
            <a:ext cx="1512888" cy="15843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_tradnl" dirty="0">
              <a:latin typeface="Tahoma" charset="0"/>
            </a:endParaRPr>
          </a:p>
        </p:txBody>
      </p:sp>
      <p:sp>
        <p:nvSpPr>
          <p:cNvPr id="823379" name="Rectangle 83"/>
          <p:cNvSpPr>
            <a:spLocks noChangeArrowheads="1"/>
          </p:cNvSpPr>
          <p:nvPr/>
        </p:nvSpPr>
        <p:spPr bwMode="auto">
          <a:xfrm>
            <a:off x="4500563" y="3502025"/>
            <a:ext cx="1584325" cy="15128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ES_tradnl">
              <a:latin typeface="Tahoma" charset="0"/>
            </a:endParaRPr>
          </a:p>
        </p:txBody>
      </p:sp>
      <p:sp>
        <p:nvSpPr>
          <p:cNvPr id="16407" name="Rectangle 83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  <p:sp>
        <p:nvSpPr>
          <p:cNvPr id="85" name="Text Box 74"/>
          <p:cNvSpPr txBox="1">
            <a:spLocks noChangeArrowheads="1"/>
          </p:cNvSpPr>
          <p:nvPr/>
        </p:nvSpPr>
        <p:spPr bwMode="auto">
          <a:xfrm>
            <a:off x="250825" y="5300663"/>
            <a:ext cx="84963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Rational choices between interest and ethics are often kept hidden, but they are the most difficult: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We can rationally give priority to interest, and sacrifice ethics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charset="0"/>
              </a:rPr>
              <a:t>We can rationally give priority to ethics, and sacrifice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68" grpId="0" animBg="1"/>
      <p:bldP spid="823369" grpId="0"/>
      <p:bldP spid="823371" grpId="0"/>
      <p:bldP spid="823372" grpId="0" animBg="1"/>
      <p:bldP spid="823373" grpId="0"/>
      <p:bldP spid="823374" grpId="0" animBg="1"/>
      <p:bldP spid="823375" grpId="0"/>
      <p:bldP spid="823378" grpId="0" animBg="1"/>
      <p:bldP spid="823379" grpId="0" animBg="1"/>
      <p:bldP spid="8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Session’s Questions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SzPct val="100000"/>
              <a:buFont typeface="Wingdings" pitchFamily="2" charset="2"/>
              <a:buChar char="Ø"/>
            </a:pPr>
            <a:r>
              <a:rPr lang="en-US" dirty="0" smtClean="0"/>
              <a:t>How do we know something/someone is (un)ethical?</a:t>
            </a:r>
          </a:p>
          <a:p>
            <a:pPr marL="514350" indent="-514350" eaLnBrk="1" hangingPunct="1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 eaLnBrk="1" hangingPunct="1">
              <a:buSzPct val="100000"/>
              <a:buFont typeface="Wingdings" pitchFamily="2" charset="2"/>
              <a:buChar char="Ø"/>
            </a:pPr>
            <a:r>
              <a:rPr lang="en-US" dirty="0" smtClean="0"/>
              <a:t>How do we act (un)ethically?</a:t>
            </a:r>
          </a:p>
          <a:p>
            <a:pPr marL="514350" indent="-514350" eaLnBrk="1" hangingPunct="1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 eaLnBrk="1" hangingPunct="1">
              <a:buSzPct val="100000"/>
              <a:buFont typeface="Wingdings" pitchFamily="2" charset="2"/>
              <a:buChar char="Ø"/>
            </a:pPr>
            <a:r>
              <a:rPr lang="en-US" dirty="0" smtClean="0"/>
              <a:t>How do we communicate (un)ethically?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800" b="1" dirty="0" smtClean="0"/>
              <a:t>Priority to Interest: A Reactive Attitude</a:t>
            </a:r>
          </a:p>
        </p:txBody>
      </p:sp>
      <p:pic>
        <p:nvPicPr>
          <p:cNvPr id="19468" name="Picture 16" descr="j015589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79625"/>
            <a:ext cx="1346200" cy="1346200"/>
          </a:xfrm>
          <a:solidFill>
            <a:schemeClr val="bg1">
              <a:lumMod val="20000"/>
              <a:lumOff val="80000"/>
            </a:schemeClr>
          </a:solidFill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499225" y="1622425"/>
            <a:ext cx="504825" cy="546100"/>
          </a:xfrm>
          <a:prstGeom prst="upArrow">
            <a:avLst>
              <a:gd name="adj1" fmla="val 50000"/>
              <a:gd name="adj2" fmla="val 270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210300" y="2198688"/>
            <a:ext cx="135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Tahoma" charset="0"/>
              </a:rPr>
              <a:t>Higher </a:t>
            </a:r>
            <a:r>
              <a:rPr lang="en-US" sz="1400" dirty="0" smtClean="0">
                <a:latin typeface="Tahoma" charset="0"/>
              </a:rPr>
              <a:t>interest</a:t>
            </a:r>
            <a:endParaRPr lang="en-US" sz="1400" dirty="0">
              <a:latin typeface="Tahoma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flipV="1">
            <a:off x="6499225" y="2990850"/>
            <a:ext cx="503238" cy="546100"/>
          </a:xfrm>
          <a:prstGeom prst="upArrow">
            <a:avLst>
              <a:gd name="adj1" fmla="val 50000"/>
              <a:gd name="adj2" fmla="val 271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83325" y="3567113"/>
            <a:ext cx="1312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Tahoma" charset="0"/>
              </a:rPr>
              <a:t>Lower </a:t>
            </a:r>
            <a:r>
              <a:rPr lang="en-US" sz="1400" dirty="0" smtClean="0">
                <a:latin typeface="Tahoma" charset="0"/>
              </a:rPr>
              <a:t>interest</a:t>
            </a:r>
            <a:endParaRPr lang="en-US" sz="1400" dirty="0">
              <a:latin typeface="Tahoma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8175" y="1844675"/>
            <a:ext cx="4452938" cy="955675"/>
            <a:chOff x="2762" y="1817"/>
            <a:chExt cx="341" cy="358"/>
          </a:xfrm>
          <a:solidFill>
            <a:schemeClr val="tx1"/>
          </a:solidFill>
        </p:grpSpPr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2762" y="1842"/>
              <a:ext cx="279" cy="333"/>
            </a:xfrm>
            <a:custGeom>
              <a:avLst/>
              <a:gdLst>
                <a:gd name="T0" fmla="*/ 0 w 558"/>
                <a:gd name="T1" fmla="*/ 666 h 666"/>
                <a:gd name="T2" fmla="*/ 63 w 558"/>
                <a:gd name="T3" fmla="*/ 658 h 666"/>
                <a:gd name="T4" fmla="*/ 100 w 558"/>
                <a:gd name="T5" fmla="*/ 648 h 666"/>
                <a:gd name="T6" fmla="*/ 160 w 558"/>
                <a:gd name="T7" fmla="*/ 621 h 666"/>
                <a:gd name="T8" fmla="*/ 193 w 558"/>
                <a:gd name="T9" fmla="*/ 600 h 666"/>
                <a:gd name="T10" fmla="*/ 244 w 558"/>
                <a:gd name="T11" fmla="*/ 557 h 666"/>
                <a:gd name="T12" fmla="*/ 289 w 558"/>
                <a:gd name="T13" fmla="*/ 506 h 666"/>
                <a:gd name="T14" fmla="*/ 310 w 558"/>
                <a:gd name="T15" fmla="*/ 474 h 666"/>
                <a:gd name="T16" fmla="*/ 337 w 558"/>
                <a:gd name="T17" fmla="*/ 415 h 666"/>
                <a:gd name="T18" fmla="*/ 348 w 558"/>
                <a:gd name="T19" fmla="*/ 378 h 666"/>
                <a:gd name="T20" fmla="*/ 356 w 558"/>
                <a:gd name="T21" fmla="*/ 316 h 666"/>
                <a:gd name="T22" fmla="*/ 359 w 558"/>
                <a:gd name="T23" fmla="*/ 270 h 666"/>
                <a:gd name="T24" fmla="*/ 358 w 558"/>
                <a:gd name="T25" fmla="*/ 275 h 666"/>
                <a:gd name="T26" fmla="*/ 370 w 558"/>
                <a:gd name="T27" fmla="*/ 229 h 666"/>
                <a:gd name="T28" fmla="*/ 390 w 558"/>
                <a:gd name="T29" fmla="*/ 186 h 666"/>
                <a:gd name="T30" fmla="*/ 415 w 558"/>
                <a:gd name="T31" fmla="*/ 144 h 666"/>
                <a:gd name="T32" fmla="*/ 413 w 558"/>
                <a:gd name="T33" fmla="*/ 149 h 666"/>
                <a:gd name="T34" fmla="*/ 444 w 558"/>
                <a:gd name="T35" fmla="*/ 111 h 666"/>
                <a:gd name="T36" fmla="*/ 499 w 558"/>
                <a:gd name="T37" fmla="*/ 61 h 666"/>
                <a:gd name="T38" fmla="*/ 508 w 558"/>
                <a:gd name="T39" fmla="*/ 36 h 666"/>
                <a:gd name="T40" fmla="*/ 535 w 558"/>
                <a:gd name="T41" fmla="*/ 37 h 666"/>
                <a:gd name="T42" fmla="*/ 545 w 558"/>
                <a:gd name="T43" fmla="*/ 0 h 666"/>
                <a:gd name="T44" fmla="*/ 503 w 558"/>
                <a:gd name="T45" fmla="*/ 23 h 666"/>
                <a:gd name="T46" fmla="*/ 478 w 558"/>
                <a:gd name="T47" fmla="*/ 40 h 666"/>
                <a:gd name="T48" fmla="*/ 423 w 558"/>
                <a:gd name="T49" fmla="*/ 89 h 666"/>
                <a:gd name="T50" fmla="*/ 392 w 558"/>
                <a:gd name="T51" fmla="*/ 128 h 666"/>
                <a:gd name="T52" fmla="*/ 374 w 558"/>
                <a:gd name="T53" fmla="*/ 154 h 666"/>
                <a:gd name="T54" fmla="*/ 352 w 558"/>
                <a:gd name="T55" fmla="*/ 196 h 666"/>
                <a:gd name="T56" fmla="*/ 337 w 558"/>
                <a:gd name="T57" fmla="*/ 242 h 666"/>
                <a:gd name="T58" fmla="*/ 330 w 558"/>
                <a:gd name="T59" fmla="*/ 270 h 666"/>
                <a:gd name="T60" fmla="*/ 327 w 558"/>
                <a:gd name="T61" fmla="*/ 293 h 666"/>
                <a:gd name="T62" fmla="*/ 323 w 558"/>
                <a:gd name="T63" fmla="*/ 347 h 666"/>
                <a:gd name="T64" fmla="*/ 333 w 558"/>
                <a:gd name="T65" fmla="*/ 378 h 666"/>
                <a:gd name="T66" fmla="*/ 310 w 558"/>
                <a:gd name="T67" fmla="*/ 404 h 666"/>
                <a:gd name="T68" fmla="*/ 282 w 558"/>
                <a:gd name="T69" fmla="*/ 462 h 666"/>
                <a:gd name="T70" fmla="*/ 277 w 558"/>
                <a:gd name="T71" fmla="*/ 496 h 666"/>
                <a:gd name="T72" fmla="*/ 246 w 558"/>
                <a:gd name="T73" fmla="*/ 511 h 666"/>
                <a:gd name="T74" fmla="*/ 198 w 558"/>
                <a:gd name="T75" fmla="*/ 558 h 666"/>
                <a:gd name="T76" fmla="*/ 182 w 558"/>
                <a:gd name="T77" fmla="*/ 589 h 666"/>
                <a:gd name="T78" fmla="*/ 148 w 558"/>
                <a:gd name="T79" fmla="*/ 594 h 666"/>
                <a:gd name="T80" fmla="*/ 89 w 558"/>
                <a:gd name="T81" fmla="*/ 621 h 666"/>
                <a:gd name="T82" fmla="*/ 63 w 558"/>
                <a:gd name="T83" fmla="*/ 643 h 666"/>
                <a:gd name="T84" fmla="*/ 32 w 558"/>
                <a:gd name="T85" fmla="*/ 634 h 6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8"/>
                <a:gd name="T130" fmla="*/ 0 h 666"/>
                <a:gd name="T131" fmla="*/ 558 w 558"/>
                <a:gd name="T132" fmla="*/ 666 h 6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8" h="666">
                  <a:moveTo>
                    <a:pt x="0" y="636"/>
                  </a:moveTo>
                  <a:lnTo>
                    <a:pt x="0" y="666"/>
                  </a:lnTo>
                  <a:lnTo>
                    <a:pt x="32" y="663"/>
                  </a:lnTo>
                  <a:lnTo>
                    <a:pt x="63" y="658"/>
                  </a:lnTo>
                  <a:lnTo>
                    <a:pt x="69" y="657"/>
                  </a:lnTo>
                  <a:lnTo>
                    <a:pt x="100" y="648"/>
                  </a:lnTo>
                  <a:lnTo>
                    <a:pt x="130" y="636"/>
                  </a:lnTo>
                  <a:lnTo>
                    <a:pt x="160" y="621"/>
                  </a:lnTo>
                  <a:lnTo>
                    <a:pt x="188" y="603"/>
                  </a:lnTo>
                  <a:lnTo>
                    <a:pt x="193" y="600"/>
                  </a:lnTo>
                  <a:lnTo>
                    <a:pt x="219" y="579"/>
                  </a:lnTo>
                  <a:lnTo>
                    <a:pt x="244" y="557"/>
                  </a:lnTo>
                  <a:lnTo>
                    <a:pt x="268" y="532"/>
                  </a:lnTo>
                  <a:lnTo>
                    <a:pt x="289" y="506"/>
                  </a:lnTo>
                  <a:lnTo>
                    <a:pt x="291" y="501"/>
                  </a:lnTo>
                  <a:lnTo>
                    <a:pt x="310" y="474"/>
                  </a:lnTo>
                  <a:lnTo>
                    <a:pt x="325" y="445"/>
                  </a:lnTo>
                  <a:lnTo>
                    <a:pt x="337" y="415"/>
                  </a:lnTo>
                  <a:lnTo>
                    <a:pt x="347" y="384"/>
                  </a:lnTo>
                  <a:lnTo>
                    <a:pt x="348" y="378"/>
                  </a:lnTo>
                  <a:lnTo>
                    <a:pt x="353" y="347"/>
                  </a:lnTo>
                  <a:lnTo>
                    <a:pt x="356" y="316"/>
                  </a:lnTo>
                  <a:lnTo>
                    <a:pt x="357" y="293"/>
                  </a:lnTo>
                  <a:lnTo>
                    <a:pt x="359" y="270"/>
                  </a:lnTo>
                  <a:lnTo>
                    <a:pt x="344" y="270"/>
                  </a:lnTo>
                  <a:lnTo>
                    <a:pt x="358" y="275"/>
                  </a:lnTo>
                  <a:lnTo>
                    <a:pt x="364" y="253"/>
                  </a:lnTo>
                  <a:lnTo>
                    <a:pt x="370" y="229"/>
                  </a:lnTo>
                  <a:lnTo>
                    <a:pt x="379" y="207"/>
                  </a:lnTo>
                  <a:lnTo>
                    <a:pt x="390" y="186"/>
                  </a:lnTo>
                  <a:lnTo>
                    <a:pt x="401" y="165"/>
                  </a:lnTo>
                  <a:lnTo>
                    <a:pt x="415" y="144"/>
                  </a:lnTo>
                  <a:lnTo>
                    <a:pt x="401" y="139"/>
                  </a:lnTo>
                  <a:lnTo>
                    <a:pt x="413" y="149"/>
                  </a:lnTo>
                  <a:lnTo>
                    <a:pt x="428" y="130"/>
                  </a:lnTo>
                  <a:lnTo>
                    <a:pt x="444" y="111"/>
                  </a:lnTo>
                  <a:lnTo>
                    <a:pt x="480" y="77"/>
                  </a:lnTo>
                  <a:lnTo>
                    <a:pt x="499" y="61"/>
                  </a:lnTo>
                  <a:lnTo>
                    <a:pt x="519" y="47"/>
                  </a:lnTo>
                  <a:lnTo>
                    <a:pt x="508" y="36"/>
                  </a:lnTo>
                  <a:lnTo>
                    <a:pt x="514" y="50"/>
                  </a:lnTo>
                  <a:lnTo>
                    <a:pt x="535" y="37"/>
                  </a:lnTo>
                  <a:lnTo>
                    <a:pt x="558" y="26"/>
                  </a:lnTo>
                  <a:lnTo>
                    <a:pt x="545" y="0"/>
                  </a:lnTo>
                  <a:lnTo>
                    <a:pt x="524" y="10"/>
                  </a:lnTo>
                  <a:lnTo>
                    <a:pt x="503" y="23"/>
                  </a:lnTo>
                  <a:lnTo>
                    <a:pt x="498" y="26"/>
                  </a:lnTo>
                  <a:lnTo>
                    <a:pt x="478" y="40"/>
                  </a:lnTo>
                  <a:lnTo>
                    <a:pt x="459" y="56"/>
                  </a:lnTo>
                  <a:lnTo>
                    <a:pt x="423" y="89"/>
                  </a:lnTo>
                  <a:lnTo>
                    <a:pt x="406" y="109"/>
                  </a:lnTo>
                  <a:lnTo>
                    <a:pt x="392" y="128"/>
                  </a:lnTo>
                  <a:lnTo>
                    <a:pt x="388" y="133"/>
                  </a:lnTo>
                  <a:lnTo>
                    <a:pt x="374" y="154"/>
                  </a:lnTo>
                  <a:lnTo>
                    <a:pt x="363" y="175"/>
                  </a:lnTo>
                  <a:lnTo>
                    <a:pt x="352" y="196"/>
                  </a:lnTo>
                  <a:lnTo>
                    <a:pt x="343" y="218"/>
                  </a:lnTo>
                  <a:lnTo>
                    <a:pt x="337" y="242"/>
                  </a:lnTo>
                  <a:lnTo>
                    <a:pt x="331" y="264"/>
                  </a:lnTo>
                  <a:lnTo>
                    <a:pt x="330" y="270"/>
                  </a:lnTo>
                  <a:lnTo>
                    <a:pt x="327" y="293"/>
                  </a:lnTo>
                  <a:lnTo>
                    <a:pt x="326" y="316"/>
                  </a:lnTo>
                  <a:lnTo>
                    <a:pt x="323" y="347"/>
                  </a:lnTo>
                  <a:lnTo>
                    <a:pt x="318" y="378"/>
                  </a:lnTo>
                  <a:lnTo>
                    <a:pt x="333" y="378"/>
                  </a:lnTo>
                  <a:lnTo>
                    <a:pt x="320" y="373"/>
                  </a:lnTo>
                  <a:lnTo>
                    <a:pt x="310" y="404"/>
                  </a:lnTo>
                  <a:lnTo>
                    <a:pt x="297" y="434"/>
                  </a:lnTo>
                  <a:lnTo>
                    <a:pt x="282" y="462"/>
                  </a:lnTo>
                  <a:lnTo>
                    <a:pt x="264" y="490"/>
                  </a:lnTo>
                  <a:lnTo>
                    <a:pt x="277" y="496"/>
                  </a:lnTo>
                  <a:lnTo>
                    <a:pt x="268" y="485"/>
                  </a:lnTo>
                  <a:lnTo>
                    <a:pt x="246" y="511"/>
                  </a:lnTo>
                  <a:lnTo>
                    <a:pt x="223" y="536"/>
                  </a:lnTo>
                  <a:lnTo>
                    <a:pt x="198" y="558"/>
                  </a:lnTo>
                  <a:lnTo>
                    <a:pt x="172" y="579"/>
                  </a:lnTo>
                  <a:lnTo>
                    <a:pt x="182" y="589"/>
                  </a:lnTo>
                  <a:lnTo>
                    <a:pt x="177" y="575"/>
                  </a:lnTo>
                  <a:lnTo>
                    <a:pt x="148" y="594"/>
                  </a:lnTo>
                  <a:lnTo>
                    <a:pt x="119" y="609"/>
                  </a:lnTo>
                  <a:lnTo>
                    <a:pt x="89" y="621"/>
                  </a:lnTo>
                  <a:lnTo>
                    <a:pt x="58" y="630"/>
                  </a:lnTo>
                  <a:lnTo>
                    <a:pt x="63" y="643"/>
                  </a:lnTo>
                  <a:lnTo>
                    <a:pt x="63" y="629"/>
                  </a:lnTo>
                  <a:lnTo>
                    <a:pt x="32" y="634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3031" y="1817"/>
              <a:ext cx="72" cy="65"/>
            </a:xfrm>
            <a:custGeom>
              <a:avLst/>
              <a:gdLst>
                <a:gd name="T0" fmla="*/ 31 w 144"/>
                <a:gd name="T1" fmla="*/ 131 h 131"/>
                <a:gd name="T2" fmla="*/ 144 w 144"/>
                <a:gd name="T3" fmla="*/ 34 h 131"/>
                <a:gd name="T4" fmla="*/ 0 w 144"/>
                <a:gd name="T5" fmla="*/ 0 h 131"/>
                <a:gd name="T6" fmla="*/ 31 w 14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08175" y="2871788"/>
            <a:ext cx="4403725" cy="596900"/>
            <a:chOff x="1224" y="1784"/>
            <a:chExt cx="2069" cy="566"/>
          </a:xfrm>
          <a:solidFill>
            <a:schemeClr val="bg1"/>
          </a:solidFill>
        </p:grpSpPr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1224" y="1784"/>
              <a:ext cx="1707" cy="522"/>
            </a:xfrm>
            <a:custGeom>
              <a:avLst/>
              <a:gdLst>
                <a:gd name="T0" fmla="*/ 0 w 611"/>
                <a:gd name="T1" fmla="*/ 30 h 657"/>
                <a:gd name="T2" fmla="*/ 19 w 611"/>
                <a:gd name="T3" fmla="*/ 17 h 657"/>
                <a:gd name="T4" fmla="*/ 33 w 611"/>
                <a:gd name="T5" fmla="*/ 36 h 657"/>
                <a:gd name="T6" fmla="*/ 70 w 611"/>
                <a:gd name="T7" fmla="*/ 56 h 657"/>
                <a:gd name="T8" fmla="*/ 65 w 611"/>
                <a:gd name="T9" fmla="*/ 53 h 657"/>
                <a:gd name="T10" fmla="*/ 100 w 611"/>
                <a:gd name="T11" fmla="*/ 84 h 657"/>
                <a:gd name="T12" fmla="*/ 131 w 611"/>
                <a:gd name="T13" fmla="*/ 125 h 657"/>
                <a:gd name="T14" fmla="*/ 129 w 611"/>
                <a:gd name="T15" fmla="*/ 120 h 657"/>
                <a:gd name="T16" fmla="*/ 155 w 611"/>
                <a:gd name="T17" fmla="*/ 169 h 657"/>
                <a:gd name="T18" fmla="*/ 176 w 611"/>
                <a:gd name="T19" fmla="*/ 223 h 657"/>
                <a:gd name="T20" fmla="*/ 197 w 611"/>
                <a:gd name="T21" fmla="*/ 245 h 657"/>
                <a:gd name="T22" fmla="*/ 187 w 611"/>
                <a:gd name="T23" fmla="*/ 275 h 657"/>
                <a:gd name="T24" fmla="*/ 192 w 611"/>
                <a:gd name="T25" fmla="*/ 335 h 657"/>
                <a:gd name="T26" fmla="*/ 196 w 611"/>
                <a:gd name="T27" fmla="*/ 366 h 657"/>
                <a:gd name="T28" fmla="*/ 212 w 611"/>
                <a:gd name="T29" fmla="*/ 415 h 657"/>
                <a:gd name="T30" fmla="*/ 229 w 611"/>
                <a:gd name="T31" fmla="*/ 444 h 657"/>
                <a:gd name="T32" fmla="*/ 266 w 611"/>
                <a:gd name="T33" fmla="*/ 491 h 657"/>
                <a:gd name="T34" fmla="*/ 316 w 611"/>
                <a:gd name="T35" fmla="*/ 534 h 657"/>
                <a:gd name="T36" fmla="*/ 349 w 611"/>
                <a:gd name="T37" fmla="*/ 558 h 657"/>
                <a:gd name="T38" fmla="*/ 414 w 611"/>
                <a:gd name="T39" fmla="*/ 594 h 657"/>
                <a:gd name="T40" fmla="*/ 486 w 611"/>
                <a:gd name="T41" fmla="*/ 625 h 657"/>
                <a:gd name="T42" fmla="*/ 563 w 611"/>
                <a:gd name="T43" fmla="*/ 647 h 657"/>
                <a:gd name="T44" fmla="*/ 606 w 611"/>
                <a:gd name="T45" fmla="*/ 657 h 657"/>
                <a:gd name="T46" fmla="*/ 569 w 611"/>
                <a:gd name="T47" fmla="*/ 618 h 657"/>
                <a:gd name="T48" fmla="*/ 574 w 611"/>
                <a:gd name="T49" fmla="*/ 620 h 657"/>
                <a:gd name="T50" fmla="*/ 497 w 611"/>
                <a:gd name="T51" fmla="*/ 597 h 657"/>
                <a:gd name="T52" fmla="*/ 425 w 611"/>
                <a:gd name="T53" fmla="*/ 566 h 657"/>
                <a:gd name="T54" fmla="*/ 361 w 611"/>
                <a:gd name="T55" fmla="*/ 530 h 657"/>
                <a:gd name="T56" fmla="*/ 366 w 611"/>
                <a:gd name="T57" fmla="*/ 533 h 657"/>
                <a:gd name="T58" fmla="*/ 311 w 611"/>
                <a:gd name="T59" fmla="*/ 492 h 657"/>
                <a:gd name="T60" fmla="*/ 266 w 611"/>
                <a:gd name="T61" fmla="*/ 446 h 657"/>
                <a:gd name="T62" fmla="*/ 239 w 611"/>
                <a:gd name="T63" fmla="*/ 434 h 657"/>
                <a:gd name="T64" fmla="*/ 239 w 611"/>
                <a:gd name="T65" fmla="*/ 404 h 657"/>
                <a:gd name="T66" fmla="*/ 223 w 611"/>
                <a:gd name="T67" fmla="*/ 354 h 657"/>
                <a:gd name="T68" fmla="*/ 224 w 611"/>
                <a:gd name="T69" fmla="*/ 359 h 657"/>
                <a:gd name="T70" fmla="*/ 220 w 611"/>
                <a:gd name="T71" fmla="*/ 305 h 657"/>
                <a:gd name="T72" fmla="*/ 212 w 611"/>
                <a:gd name="T73" fmla="*/ 245 h 657"/>
                <a:gd name="T74" fmla="*/ 203 w 611"/>
                <a:gd name="T75" fmla="*/ 212 h 657"/>
                <a:gd name="T76" fmla="*/ 182 w 611"/>
                <a:gd name="T77" fmla="*/ 157 h 657"/>
                <a:gd name="T78" fmla="*/ 156 w 611"/>
                <a:gd name="T79" fmla="*/ 109 h 657"/>
                <a:gd name="T80" fmla="*/ 137 w 611"/>
                <a:gd name="T81" fmla="*/ 83 h 657"/>
                <a:gd name="T82" fmla="*/ 104 w 611"/>
                <a:gd name="T83" fmla="*/ 46 h 657"/>
                <a:gd name="T84" fmla="*/ 81 w 611"/>
                <a:gd name="T85" fmla="*/ 29 h 657"/>
                <a:gd name="T86" fmla="*/ 44 w 611"/>
                <a:gd name="T87" fmla="*/ 9 h 657"/>
                <a:gd name="T88" fmla="*/ 19 w 611"/>
                <a:gd name="T89" fmla="*/ 2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19475" name="Freeform 12"/>
            <p:cNvSpPr>
              <a:spLocks/>
            </p:cNvSpPr>
            <p:nvPr/>
          </p:nvSpPr>
          <p:spPr bwMode="auto">
            <a:xfrm>
              <a:off x="2908" y="2245"/>
              <a:ext cx="385" cy="105"/>
            </a:xfrm>
            <a:custGeom>
              <a:avLst/>
              <a:gdLst>
                <a:gd name="T0" fmla="*/ 0 w 139"/>
                <a:gd name="T1" fmla="*/ 132 h 132"/>
                <a:gd name="T2" fmla="*/ 139 w 139"/>
                <a:gd name="T3" fmla="*/ 78 h 132"/>
                <a:gd name="T4" fmla="*/ 13 w 139"/>
                <a:gd name="T5" fmla="*/ 0 h 132"/>
                <a:gd name="T6" fmla="*/ 0 w 139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</p:grp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2587625" y="1816100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Tahoma" charset="0"/>
              </a:rPr>
              <a:t>Less Ethical Action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2598738" y="3440113"/>
            <a:ext cx="1916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Tahoma" charset="0"/>
              </a:rPr>
              <a:t>More Ethical Action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49450" y="1447800"/>
            <a:ext cx="3714750" cy="12874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2078038" y="1343025"/>
            <a:ext cx="5689600" cy="15621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dirty="0"/>
          </a:p>
        </p:txBody>
      </p:sp>
      <p:grpSp>
        <p:nvGrpSpPr>
          <p:cNvPr id="25" name="Group 24"/>
          <p:cNvGrpSpPr/>
          <p:nvPr/>
        </p:nvGrpSpPr>
        <p:grpSpPr>
          <a:xfrm>
            <a:off x="7778750" y="1692275"/>
            <a:ext cx="635000" cy="869950"/>
            <a:chOff x="7778750" y="1692275"/>
            <a:chExt cx="635000" cy="869950"/>
          </a:xfrm>
        </p:grpSpPr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 rot="7816533">
              <a:off x="7888287" y="1671638"/>
              <a:ext cx="504825" cy="546100"/>
            </a:xfrm>
            <a:prstGeom prst="upArrow">
              <a:avLst>
                <a:gd name="adj1" fmla="val 50000"/>
                <a:gd name="adj2" fmla="val 270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7778750" y="2195513"/>
              <a:ext cx="56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/>
                <a:t>???</a:t>
              </a:r>
            </a:p>
          </p:txBody>
        </p:sp>
      </p:grp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23850" y="4043363"/>
            <a:ext cx="86042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latin typeface="Tahoma" charset="0"/>
              </a:rPr>
              <a:t>We act unethically because we think it is in our interest.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resist admitting the </a:t>
            </a:r>
            <a:r>
              <a:rPr lang="en-US" sz="1600" dirty="0" smtClean="0">
                <a:latin typeface="Tahoma" charset="0"/>
              </a:rPr>
              <a:t>ethical </a:t>
            </a:r>
            <a:r>
              <a:rPr lang="en-US" sz="1600" dirty="0">
                <a:latin typeface="Tahoma" charset="0"/>
              </a:rPr>
              <a:t>issue (</a:t>
            </a:r>
            <a:r>
              <a:rPr lang="en-US" sz="1600" b="1" u="sng" dirty="0">
                <a:latin typeface="Tahoma" charset="0"/>
              </a:rPr>
              <a:t>denial</a:t>
            </a:r>
            <a:r>
              <a:rPr lang="en-US" sz="1600" dirty="0">
                <a:latin typeface="Tahoma" charset="0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insist on our good faith (</a:t>
            </a:r>
            <a:r>
              <a:rPr lang="en-US" sz="1600" b="1" u="sng" dirty="0">
                <a:latin typeface="Tahoma" charset="0"/>
              </a:rPr>
              <a:t>justification</a:t>
            </a:r>
            <a:r>
              <a:rPr lang="en-US" sz="1600" dirty="0">
                <a:latin typeface="Tahoma" charset="0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discard the alternative and tend to blame others (</a:t>
            </a:r>
            <a:r>
              <a:rPr lang="en-US" sz="1600" b="1" u="sng" dirty="0">
                <a:latin typeface="Tahoma" charset="0"/>
              </a:rPr>
              <a:t>externalization</a:t>
            </a:r>
            <a:r>
              <a:rPr lang="en-US" sz="1600" dirty="0">
                <a:latin typeface="Tahoma" charset="0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i="1" dirty="0">
                <a:latin typeface="Tahoma" charset="0"/>
              </a:rPr>
              <a:t>We </a:t>
            </a:r>
            <a:r>
              <a:rPr lang="en-US" sz="1600" i="1" dirty="0" smtClean="0">
                <a:latin typeface="Tahoma" charset="0"/>
              </a:rPr>
              <a:t>face </a:t>
            </a:r>
            <a:r>
              <a:rPr lang="en-US" sz="1600" b="1" i="1" dirty="0">
                <a:latin typeface="Tahoma" charset="0"/>
              </a:rPr>
              <a:t>ethical risks</a:t>
            </a:r>
            <a:r>
              <a:rPr lang="en-US" sz="1600" i="1" dirty="0">
                <a:latin typeface="Tahoma" charset="0"/>
              </a:rPr>
              <a:t>. In the worst case, we lose on both ethics and interest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6263" y="6543675"/>
            <a:ext cx="3236912" cy="239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>
                <a:solidFill>
                  <a:srgbClr val="FFFFFF"/>
                </a:solidFill>
              </a:rPr>
              <a:t>Marc Le Menestrel, UPF &amp; INSEAD, for</a:t>
            </a:r>
            <a:endParaRPr lang="es-ES_tradnl" sz="1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800" b="1" dirty="0" smtClean="0"/>
              <a:t>Priority to Ethics: A proactive Attitude</a:t>
            </a:r>
          </a:p>
        </p:txBody>
      </p:sp>
      <p:pic>
        <p:nvPicPr>
          <p:cNvPr id="19468" name="Picture 16" descr="j015589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79625"/>
            <a:ext cx="1346200" cy="1346200"/>
          </a:xfrm>
          <a:solidFill>
            <a:schemeClr val="bg1">
              <a:lumMod val="20000"/>
              <a:lumOff val="80000"/>
            </a:schemeClr>
          </a:solidFill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499225" y="1622425"/>
            <a:ext cx="504825" cy="546100"/>
          </a:xfrm>
          <a:prstGeom prst="upArrow">
            <a:avLst>
              <a:gd name="adj1" fmla="val 50000"/>
              <a:gd name="adj2" fmla="val 270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210300" y="2198688"/>
            <a:ext cx="135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Tahoma" charset="0"/>
              </a:rPr>
              <a:t>Higher </a:t>
            </a:r>
            <a:r>
              <a:rPr lang="en-US" sz="1400" dirty="0" smtClean="0">
                <a:latin typeface="Tahoma" charset="0"/>
              </a:rPr>
              <a:t>interest</a:t>
            </a:r>
            <a:endParaRPr lang="en-US" sz="1400" dirty="0">
              <a:latin typeface="Tahoma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flipV="1">
            <a:off x="6499225" y="2990850"/>
            <a:ext cx="503238" cy="546100"/>
          </a:xfrm>
          <a:prstGeom prst="upArrow">
            <a:avLst>
              <a:gd name="adj1" fmla="val 50000"/>
              <a:gd name="adj2" fmla="val 271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83325" y="3567113"/>
            <a:ext cx="1312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Tahoma" charset="0"/>
              </a:rPr>
              <a:t>Lower </a:t>
            </a:r>
            <a:r>
              <a:rPr lang="en-US" sz="1400" dirty="0" smtClean="0">
                <a:latin typeface="Tahoma" charset="0"/>
              </a:rPr>
              <a:t>interest</a:t>
            </a:r>
            <a:endParaRPr lang="en-US" sz="1400" dirty="0">
              <a:latin typeface="Tahoma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8175" y="1844675"/>
            <a:ext cx="4452938" cy="955675"/>
            <a:chOff x="2762" y="1817"/>
            <a:chExt cx="341" cy="358"/>
          </a:xfrm>
          <a:solidFill>
            <a:schemeClr val="tx1"/>
          </a:solidFill>
        </p:grpSpPr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2762" y="1842"/>
              <a:ext cx="279" cy="333"/>
            </a:xfrm>
            <a:custGeom>
              <a:avLst/>
              <a:gdLst>
                <a:gd name="T0" fmla="*/ 0 w 558"/>
                <a:gd name="T1" fmla="*/ 666 h 666"/>
                <a:gd name="T2" fmla="*/ 63 w 558"/>
                <a:gd name="T3" fmla="*/ 658 h 666"/>
                <a:gd name="T4" fmla="*/ 100 w 558"/>
                <a:gd name="T5" fmla="*/ 648 h 666"/>
                <a:gd name="T6" fmla="*/ 160 w 558"/>
                <a:gd name="T7" fmla="*/ 621 h 666"/>
                <a:gd name="T8" fmla="*/ 193 w 558"/>
                <a:gd name="T9" fmla="*/ 600 h 666"/>
                <a:gd name="T10" fmla="*/ 244 w 558"/>
                <a:gd name="T11" fmla="*/ 557 h 666"/>
                <a:gd name="T12" fmla="*/ 289 w 558"/>
                <a:gd name="T13" fmla="*/ 506 h 666"/>
                <a:gd name="T14" fmla="*/ 310 w 558"/>
                <a:gd name="T15" fmla="*/ 474 h 666"/>
                <a:gd name="T16" fmla="*/ 337 w 558"/>
                <a:gd name="T17" fmla="*/ 415 h 666"/>
                <a:gd name="T18" fmla="*/ 348 w 558"/>
                <a:gd name="T19" fmla="*/ 378 h 666"/>
                <a:gd name="T20" fmla="*/ 356 w 558"/>
                <a:gd name="T21" fmla="*/ 316 h 666"/>
                <a:gd name="T22" fmla="*/ 359 w 558"/>
                <a:gd name="T23" fmla="*/ 270 h 666"/>
                <a:gd name="T24" fmla="*/ 358 w 558"/>
                <a:gd name="T25" fmla="*/ 275 h 666"/>
                <a:gd name="T26" fmla="*/ 370 w 558"/>
                <a:gd name="T27" fmla="*/ 229 h 666"/>
                <a:gd name="T28" fmla="*/ 390 w 558"/>
                <a:gd name="T29" fmla="*/ 186 h 666"/>
                <a:gd name="T30" fmla="*/ 415 w 558"/>
                <a:gd name="T31" fmla="*/ 144 h 666"/>
                <a:gd name="T32" fmla="*/ 413 w 558"/>
                <a:gd name="T33" fmla="*/ 149 h 666"/>
                <a:gd name="T34" fmla="*/ 444 w 558"/>
                <a:gd name="T35" fmla="*/ 111 h 666"/>
                <a:gd name="T36" fmla="*/ 499 w 558"/>
                <a:gd name="T37" fmla="*/ 61 h 666"/>
                <a:gd name="T38" fmla="*/ 508 w 558"/>
                <a:gd name="T39" fmla="*/ 36 h 666"/>
                <a:gd name="T40" fmla="*/ 535 w 558"/>
                <a:gd name="T41" fmla="*/ 37 h 666"/>
                <a:gd name="T42" fmla="*/ 545 w 558"/>
                <a:gd name="T43" fmla="*/ 0 h 666"/>
                <a:gd name="T44" fmla="*/ 503 w 558"/>
                <a:gd name="T45" fmla="*/ 23 h 666"/>
                <a:gd name="T46" fmla="*/ 478 w 558"/>
                <a:gd name="T47" fmla="*/ 40 h 666"/>
                <a:gd name="T48" fmla="*/ 423 w 558"/>
                <a:gd name="T49" fmla="*/ 89 h 666"/>
                <a:gd name="T50" fmla="*/ 392 w 558"/>
                <a:gd name="T51" fmla="*/ 128 h 666"/>
                <a:gd name="T52" fmla="*/ 374 w 558"/>
                <a:gd name="T53" fmla="*/ 154 h 666"/>
                <a:gd name="T54" fmla="*/ 352 w 558"/>
                <a:gd name="T55" fmla="*/ 196 h 666"/>
                <a:gd name="T56" fmla="*/ 337 w 558"/>
                <a:gd name="T57" fmla="*/ 242 h 666"/>
                <a:gd name="T58" fmla="*/ 330 w 558"/>
                <a:gd name="T59" fmla="*/ 270 h 666"/>
                <a:gd name="T60" fmla="*/ 327 w 558"/>
                <a:gd name="T61" fmla="*/ 293 h 666"/>
                <a:gd name="T62" fmla="*/ 323 w 558"/>
                <a:gd name="T63" fmla="*/ 347 h 666"/>
                <a:gd name="T64" fmla="*/ 333 w 558"/>
                <a:gd name="T65" fmla="*/ 378 h 666"/>
                <a:gd name="T66" fmla="*/ 310 w 558"/>
                <a:gd name="T67" fmla="*/ 404 h 666"/>
                <a:gd name="T68" fmla="*/ 282 w 558"/>
                <a:gd name="T69" fmla="*/ 462 h 666"/>
                <a:gd name="T70" fmla="*/ 277 w 558"/>
                <a:gd name="T71" fmla="*/ 496 h 666"/>
                <a:gd name="T72" fmla="*/ 246 w 558"/>
                <a:gd name="T73" fmla="*/ 511 h 666"/>
                <a:gd name="T74" fmla="*/ 198 w 558"/>
                <a:gd name="T75" fmla="*/ 558 h 666"/>
                <a:gd name="T76" fmla="*/ 182 w 558"/>
                <a:gd name="T77" fmla="*/ 589 h 666"/>
                <a:gd name="T78" fmla="*/ 148 w 558"/>
                <a:gd name="T79" fmla="*/ 594 h 666"/>
                <a:gd name="T80" fmla="*/ 89 w 558"/>
                <a:gd name="T81" fmla="*/ 621 h 666"/>
                <a:gd name="T82" fmla="*/ 63 w 558"/>
                <a:gd name="T83" fmla="*/ 643 h 666"/>
                <a:gd name="T84" fmla="*/ 32 w 558"/>
                <a:gd name="T85" fmla="*/ 634 h 6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8"/>
                <a:gd name="T130" fmla="*/ 0 h 666"/>
                <a:gd name="T131" fmla="*/ 558 w 558"/>
                <a:gd name="T132" fmla="*/ 666 h 6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8" h="666">
                  <a:moveTo>
                    <a:pt x="0" y="636"/>
                  </a:moveTo>
                  <a:lnTo>
                    <a:pt x="0" y="666"/>
                  </a:lnTo>
                  <a:lnTo>
                    <a:pt x="32" y="663"/>
                  </a:lnTo>
                  <a:lnTo>
                    <a:pt x="63" y="658"/>
                  </a:lnTo>
                  <a:lnTo>
                    <a:pt x="69" y="657"/>
                  </a:lnTo>
                  <a:lnTo>
                    <a:pt x="100" y="648"/>
                  </a:lnTo>
                  <a:lnTo>
                    <a:pt x="130" y="636"/>
                  </a:lnTo>
                  <a:lnTo>
                    <a:pt x="160" y="621"/>
                  </a:lnTo>
                  <a:lnTo>
                    <a:pt x="188" y="603"/>
                  </a:lnTo>
                  <a:lnTo>
                    <a:pt x="193" y="600"/>
                  </a:lnTo>
                  <a:lnTo>
                    <a:pt x="219" y="579"/>
                  </a:lnTo>
                  <a:lnTo>
                    <a:pt x="244" y="557"/>
                  </a:lnTo>
                  <a:lnTo>
                    <a:pt x="268" y="532"/>
                  </a:lnTo>
                  <a:lnTo>
                    <a:pt x="289" y="506"/>
                  </a:lnTo>
                  <a:lnTo>
                    <a:pt x="291" y="501"/>
                  </a:lnTo>
                  <a:lnTo>
                    <a:pt x="310" y="474"/>
                  </a:lnTo>
                  <a:lnTo>
                    <a:pt x="325" y="445"/>
                  </a:lnTo>
                  <a:lnTo>
                    <a:pt x="337" y="415"/>
                  </a:lnTo>
                  <a:lnTo>
                    <a:pt x="347" y="384"/>
                  </a:lnTo>
                  <a:lnTo>
                    <a:pt x="348" y="378"/>
                  </a:lnTo>
                  <a:lnTo>
                    <a:pt x="353" y="347"/>
                  </a:lnTo>
                  <a:lnTo>
                    <a:pt x="356" y="316"/>
                  </a:lnTo>
                  <a:lnTo>
                    <a:pt x="357" y="293"/>
                  </a:lnTo>
                  <a:lnTo>
                    <a:pt x="359" y="270"/>
                  </a:lnTo>
                  <a:lnTo>
                    <a:pt x="344" y="270"/>
                  </a:lnTo>
                  <a:lnTo>
                    <a:pt x="358" y="275"/>
                  </a:lnTo>
                  <a:lnTo>
                    <a:pt x="364" y="253"/>
                  </a:lnTo>
                  <a:lnTo>
                    <a:pt x="370" y="229"/>
                  </a:lnTo>
                  <a:lnTo>
                    <a:pt x="379" y="207"/>
                  </a:lnTo>
                  <a:lnTo>
                    <a:pt x="390" y="186"/>
                  </a:lnTo>
                  <a:lnTo>
                    <a:pt x="401" y="165"/>
                  </a:lnTo>
                  <a:lnTo>
                    <a:pt x="415" y="144"/>
                  </a:lnTo>
                  <a:lnTo>
                    <a:pt x="401" y="139"/>
                  </a:lnTo>
                  <a:lnTo>
                    <a:pt x="413" y="149"/>
                  </a:lnTo>
                  <a:lnTo>
                    <a:pt x="428" y="130"/>
                  </a:lnTo>
                  <a:lnTo>
                    <a:pt x="444" y="111"/>
                  </a:lnTo>
                  <a:lnTo>
                    <a:pt x="480" y="77"/>
                  </a:lnTo>
                  <a:lnTo>
                    <a:pt x="499" y="61"/>
                  </a:lnTo>
                  <a:lnTo>
                    <a:pt x="519" y="47"/>
                  </a:lnTo>
                  <a:lnTo>
                    <a:pt x="508" y="36"/>
                  </a:lnTo>
                  <a:lnTo>
                    <a:pt x="514" y="50"/>
                  </a:lnTo>
                  <a:lnTo>
                    <a:pt x="535" y="37"/>
                  </a:lnTo>
                  <a:lnTo>
                    <a:pt x="558" y="26"/>
                  </a:lnTo>
                  <a:lnTo>
                    <a:pt x="545" y="0"/>
                  </a:lnTo>
                  <a:lnTo>
                    <a:pt x="524" y="10"/>
                  </a:lnTo>
                  <a:lnTo>
                    <a:pt x="503" y="23"/>
                  </a:lnTo>
                  <a:lnTo>
                    <a:pt x="498" y="26"/>
                  </a:lnTo>
                  <a:lnTo>
                    <a:pt x="478" y="40"/>
                  </a:lnTo>
                  <a:lnTo>
                    <a:pt x="459" y="56"/>
                  </a:lnTo>
                  <a:lnTo>
                    <a:pt x="423" y="89"/>
                  </a:lnTo>
                  <a:lnTo>
                    <a:pt x="406" y="109"/>
                  </a:lnTo>
                  <a:lnTo>
                    <a:pt x="392" y="128"/>
                  </a:lnTo>
                  <a:lnTo>
                    <a:pt x="388" y="133"/>
                  </a:lnTo>
                  <a:lnTo>
                    <a:pt x="374" y="154"/>
                  </a:lnTo>
                  <a:lnTo>
                    <a:pt x="363" y="175"/>
                  </a:lnTo>
                  <a:lnTo>
                    <a:pt x="352" y="196"/>
                  </a:lnTo>
                  <a:lnTo>
                    <a:pt x="343" y="218"/>
                  </a:lnTo>
                  <a:lnTo>
                    <a:pt x="337" y="242"/>
                  </a:lnTo>
                  <a:lnTo>
                    <a:pt x="331" y="264"/>
                  </a:lnTo>
                  <a:lnTo>
                    <a:pt x="330" y="270"/>
                  </a:lnTo>
                  <a:lnTo>
                    <a:pt x="327" y="293"/>
                  </a:lnTo>
                  <a:lnTo>
                    <a:pt x="326" y="316"/>
                  </a:lnTo>
                  <a:lnTo>
                    <a:pt x="323" y="347"/>
                  </a:lnTo>
                  <a:lnTo>
                    <a:pt x="318" y="378"/>
                  </a:lnTo>
                  <a:lnTo>
                    <a:pt x="333" y="378"/>
                  </a:lnTo>
                  <a:lnTo>
                    <a:pt x="320" y="373"/>
                  </a:lnTo>
                  <a:lnTo>
                    <a:pt x="310" y="404"/>
                  </a:lnTo>
                  <a:lnTo>
                    <a:pt x="297" y="434"/>
                  </a:lnTo>
                  <a:lnTo>
                    <a:pt x="282" y="462"/>
                  </a:lnTo>
                  <a:lnTo>
                    <a:pt x="264" y="490"/>
                  </a:lnTo>
                  <a:lnTo>
                    <a:pt x="277" y="496"/>
                  </a:lnTo>
                  <a:lnTo>
                    <a:pt x="268" y="485"/>
                  </a:lnTo>
                  <a:lnTo>
                    <a:pt x="246" y="511"/>
                  </a:lnTo>
                  <a:lnTo>
                    <a:pt x="223" y="536"/>
                  </a:lnTo>
                  <a:lnTo>
                    <a:pt x="198" y="558"/>
                  </a:lnTo>
                  <a:lnTo>
                    <a:pt x="172" y="579"/>
                  </a:lnTo>
                  <a:lnTo>
                    <a:pt x="182" y="589"/>
                  </a:lnTo>
                  <a:lnTo>
                    <a:pt x="177" y="575"/>
                  </a:lnTo>
                  <a:lnTo>
                    <a:pt x="148" y="594"/>
                  </a:lnTo>
                  <a:lnTo>
                    <a:pt x="119" y="609"/>
                  </a:lnTo>
                  <a:lnTo>
                    <a:pt x="89" y="621"/>
                  </a:lnTo>
                  <a:lnTo>
                    <a:pt x="58" y="630"/>
                  </a:lnTo>
                  <a:lnTo>
                    <a:pt x="63" y="643"/>
                  </a:lnTo>
                  <a:lnTo>
                    <a:pt x="63" y="629"/>
                  </a:lnTo>
                  <a:lnTo>
                    <a:pt x="32" y="634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3031" y="1817"/>
              <a:ext cx="72" cy="65"/>
            </a:xfrm>
            <a:custGeom>
              <a:avLst/>
              <a:gdLst>
                <a:gd name="T0" fmla="*/ 31 w 144"/>
                <a:gd name="T1" fmla="*/ 131 h 131"/>
                <a:gd name="T2" fmla="*/ 144 w 144"/>
                <a:gd name="T3" fmla="*/ 34 h 131"/>
                <a:gd name="T4" fmla="*/ 0 w 144"/>
                <a:gd name="T5" fmla="*/ 0 h 131"/>
                <a:gd name="T6" fmla="*/ 31 w 14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08175" y="2871788"/>
            <a:ext cx="4403725" cy="596900"/>
            <a:chOff x="1224" y="1784"/>
            <a:chExt cx="2069" cy="566"/>
          </a:xfrm>
          <a:solidFill>
            <a:schemeClr val="bg1"/>
          </a:solidFill>
        </p:grpSpPr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1224" y="1784"/>
              <a:ext cx="1707" cy="522"/>
            </a:xfrm>
            <a:custGeom>
              <a:avLst/>
              <a:gdLst>
                <a:gd name="T0" fmla="*/ 0 w 611"/>
                <a:gd name="T1" fmla="*/ 30 h 657"/>
                <a:gd name="T2" fmla="*/ 19 w 611"/>
                <a:gd name="T3" fmla="*/ 17 h 657"/>
                <a:gd name="T4" fmla="*/ 33 w 611"/>
                <a:gd name="T5" fmla="*/ 36 h 657"/>
                <a:gd name="T6" fmla="*/ 70 w 611"/>
                <a:gd name="T7" fmla="*/ 56 h 657"/>
                <a:gd name="T8" fmla="*/ 65 w 611"/>
                <a:gd name="T9" fmla="*/ 53 h 657"/>
                <a:gd name="T10" fmla="*/ 100 w 611"/>
                <a:gd name="T11" fmla="*/ 84 h 657"/>
                <a:gd name="T12" fmla="*/ 131 w 611"/>
                <a:gd name="T13" fmla="*/ 125 h 657"/>
                <a:gd name="T14" fmla="*/ 129 w 611"/>
                <a:gd name="T15" fmla="*/ 120 h 657"/>
                <a:gd name="T16" fmla="*/ 155 w 611"/>
                <a:gd name="T17" fmla="*/ 169 h 657"/>
                <a:gd name="T18" fmla="*/ 176 w 611"/>
                <a:gd name="T19" fmla="*/ 223 h 657"/>
                <a:gd name="T20" fmla="*/ 197 w 611"/>
                <a:gd name="T21" fmla="*/ 245 h 657"/>
                <a:gd name="T22" fmla="*/ 187 w 611"/>
                <a:gd name="T23" fmla="*/ 275 h 657"/>
                <a:gd name="T24" fmla="*/ 192 w 611"/>
                <a:gd name="T25" fmla="*/ 335 h 657"/>
                <a:gd name="T26" fmla="*/ 196 w 611"/>
                <a:gd name="T27" fmla="*/ 366 h 657"/>
                <a:gd name="T28" fmla="*/ 212 w 611"/>
                <a:gd name="T29" fmla="*/ 415 h 657"/>
                <a:gd name="T30" fmla="*/ 229 w 611"/>
                <a:gd name="T31" fmla="*/ 444 h 657"/>
                <a:gd name="T32" fmla="*/ 266 w 611"/>
                <a:gd name="T33" fmla="*/ 491 h 657"/>
                <a:gd name="T34" fmla="*/ 316 w 611"/>
                <a:gd name="T35" fmla="*/ 534 h 657"/>
                <a:gd name="T36" fmla="*/ 349 w 611"/>
                <a:gd name="T37" fmla="*/ 558 h 657"/>
                <a:gd name="T38" fmla="*/ 414 w 611"/>
                <a:gd name="T39" fmla="*/ 594 h 657"/>
                <a:gd name="T40" fmla="*/ 486 w 611"/>
                <a:gd name="T41" fmla="*/ 625 h 657"/>
                <a:gd name="T42" fmla="*/ 563 w 611"/>
                <a:gd name="T43" fmla="*/ 647 h 657"/>
                <a:gd name="T44" fmla="*/ 606 w 611"/>
                <a:gd name="T45" fmla="*/ 657 h 657"/>
                <a:gd name="T46" fmla="*/ 569 w 611"/>
                <a:gd name="T47" fmla="*/ 618 h 657"/>
                <a:gd name="T48" fmla="*/ 574 w 611"/>
                <a:gd name="T49" fmla="*/ 620 h 657"/>
                <a:gd name="T50" fmla="*/ 497 w 611"/>
                <a:gd name="T51" fmla="*/ 597 h 657"/>
                <a:gd name="T52" fmla="*/ 425 w 611"/>
                <a:gd name="T53" fmla="*/ 566 h 657"/>
                <a:gd name="T54" fmla="*/ 361 w 611"/>
                <a:gd name="T55" fmla="*/ 530 h 657"/>
                <a:gd name="T56" fmla="*/ 366 w 611"/>
                <a:gd name="T57" fmla="*/ 533 h 657"/>
                <a:gd name="T58" fmla="*/ 311 w 611"/>
                <a:gd name="T59" fmla="*/ 492 h 657"/>
                <a:gd name="T60" fmla="*/ 266 w 611"/>
                <a:gd name="T61" fmla="*/ 446 h 657"/>
                <a:gd name="T62" fmla="*/ 239 w 611"/>
                <a:gd name="T63" fmla="*/ 434 h 657"/>
                <a:gd name="T64" fmla="*/ 239 w 611"/>
                <a:gd name="T65" fmla="*/ 404 h 657"/>
                <a:gd name="T66" fmla="*/ 223 w 611"/>
                <a:gd name="T67" fmla="*/ 354 h 657"/>
                <a:gd name="T68" fmla="*/ 224 w 611"/>
                <a:gd name="T69" fmla="*/ 359 h 657"/>
                <a:gd name="T70" fmla="*/ 220 w 611"/>
                <a:gd name="T71" fmla="*/ 305 h 657"/>
                <a:gd name="T72" fmla="*/ 212 w 611"/>
                <a:gd name="T73" fmla="*/ 245 h 657"/>
                <a:gd name="T74" fmla="*/ 203 w 611"/>
                <a:gd name="T75" fmla="*/ 212 h 657"/>
                <a:gd name="T76" fmla="*/ 182 w 611"/>
                <a:gd name="T77" fmla="*/ 157 h 657"/>
                <a:gd name="T78" fmla="*/ 156 w 611"/>
                <a:gd name="T79" fmla="*/ 109 h 657"/>
                <a:gd name="T80" fmla="*/ 137 w 611"/>
                <a:gd name="T81" fmla="*/ 83 h 657"/>
                <a:gd name="T82" fmla="*/ 104 w 611"/>
                <a:gd name="T83" fmla="*/ 46 h 657"/>
                <a:gd name="T84" fmla="*/ 81 w 611"/>
                <a:gd name="T85" fmla="*/ 29 h 657"/>
                <a:gd name="T86" fmla="*/ 44 w 611"/>
                <a:gd name="T87" fmla="*/ 9 h 657"/>
                <a:gd name="T88" fmla="*/ 19 w 611"/>
                <a:gd name="T89" fmla="*/ 2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19475" name="Freeform 12"/>
            <p:cNvSpPr>
              <a:spLocks/>
            </p:cNvSpPr>
            <p:nvPr/>
          </p:nvSpPr>
          <p:spPr bwMode="auto">
            <a:xfrm>
              <a:off x="2908" y="2245"/>
              <a:ext cx="385" cy="105"/>
            </a:xfrm>
            <a:custGeom>
              <a:avLst/>
              <a:gdLst>
                <a:gd name="T0" fmla="*/ 0 w 139"/>
                <a:gd name="T1" fmla="*/ 132 h 132"/>
                <a:gd name="T2" fmla="*/ 139 w 139"/>
                <a:gd name="T3" fmla="*/ 78 h 132"/>
                <a:gd name="T4" fmla="*/ 13 w 139"/>
                <a:gd name="T5" fmla="*/ 0 h 132"/>
                <a:gd name="T6" fmla="*/ 0 w 139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/>
            </a:p>
          </p:txBody>
        </p:sp>
      </p:grp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2587625" y="1816100"/>
            <a:ext cx="1858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Tahoma" charset="0"/>
              </a:rPr>
              <a:t>Less Ethical Action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2598738" y="3440113"/>
            <a:ext cx="1916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Tahoma" charset="0"/>
              </a:rPr>
              <a:t>More Ethical Action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949450" y="1447800"/>
            <a:ext cx="3714750" cy="12874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2259013" y="2593975"/>
            <a:ext cx="5689600" cy="15621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23850" y="4043363"/>
            <a:ext cx="86042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latin typeface="Tahoma" charset="0"/>
              </a:rPr>
              <a:t>We resist acting unethically because we want to respect our values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acknowledge the ethical dimension (</a:t>
            </a:r>
            <a:r>
              <a:rPr lang="en-US" sz="1600" b="1" u="sng" dirty="0">
                <a:latin typeface="Tahoma" charset="0"/>
              </a:rPr>
              <a:t>Awareness</a:t>
            </a:r>
            <a:r>
              <a:rPr lang="en-US" sz="1600" dirty="0">
                <a:latin typeface="Tahoma" charset="0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anticipate the ethical risks (</a:t>
            </a:r>
            <a:r>
              <a:rPr lang="en-US" sz="1600" b="1" u="sng" dirty="0">
                <a:latin typeface="Tahoma" charset="0"/>
              </a:rPr>
              <a:t>Prudence</a:t>
            </a:r>
            <a:r>
              <a:rPr lang="en-US" sz="1600" dirty="0">
                <a:latin typeface="Tahoma" charset="0"/>
              </a:rPr>
              <a:t>)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Tahoma" charset="0"/>
              </a:rPr>
              <a:t>We imagine an opportunity (</a:t>
            </a:r>
            <a:r>
              <a:rPr lang="en-US" sz="1600" b="1" u="sng" dirty="0">
                <a:latin typeface="Tahoma" charset="0"/>
              </a:rPr>
              <a:t>Vision</a:t>
            </a:r>
            <a:r>
              <a:rPr lang="en-US" sz="1600" dirty="0">
                <a:latin typeface="Tahoma" charset="0"/>
              </a:rPr>
              <a:t>)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  <a:lumOff val="25000"/>
                </a:schemeClr>
              </a:buClr>
              <a:defRPr/>
            </a:pPr>
            <a:r>
              <a:rPr lang="en-US" sz="1600" dirty="0">
                <a:latin typeface="Tahoma" charset="0"/>
              </a:rPr>
              <a:t>We face economic risks. In the best case, we win on both ethics and interest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835900" y="2900363"/>
            <a:ext cx="614363" cy="890587"/>
            <a:chOff x="7835900" y="2900363"/>
            <a:chExt cx="614363" cy="890587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 rot="2660975">
              <a:off x="7945438" y="2900363"/>
              <a:ext cx="504825" cy="546100"/>
            </a:xfrm>
            <a:prstGeom prst="upArrow">
              <a:avLst>
                <a:gd name="adj1" fmla="val 50000"/>
                <a:gd name="adj2" fmla="val 270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7835900" y="3424238"/>
              <a:ext cx="56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/>
                <a:t>???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78750" y="1692275"/>
            <a:ext cx="635000" cy="869950"/>
            <a:chOff x="7778750" y="1692275"/>
            <a:chExt cx="635000" cy="869950"/>
          </a:xfrm>
        </p:grpSpPr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 rot="7816533">
              <a:off x="7888287" y="1671638"/>
              <a:ext cx="504825" cy="546100"/>
            </a:xfrm>
            <a:prstGeom prst="upArrow">
              <a:avLst>
                <a:gd name="adj1" fmla="val 50000"/>
                <a:gd name="adj2" fmla="val 270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7778750" y="2195513"/>
              <a:ext cx="56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/>
                <a:t>???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r>
              <a:rPr lang="en-US" b="1" dirty="0" smtClean="0"/>
              <a:t>Dynamics </a:t>
            </a:r>
            <a:r>
              <a:rPr lang="en-US" b="1" dirty="0"/>
              <a:t>Analysis</a:t>
            </a:r>
          </a:p>
        </p:txBody>
      </p:sp>
      <p:sp>
        <p:nvSpPr>
          <p:cNvPr id="779267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79268" name="Line 4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79269" name="Line 5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79270" name="AutoShape 6"/>
          <p:cNvSpPr>
            <a:spLocks noChangeArrowheads="1"/>
          </p:cNvSpPr>
          <p:nvPr/>
        </p:nvSpPr>
        <p:spPr bwMode="auto">
          <a:xfrm>
            <a:off x="4572000" y="234950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4889500" y="2781300"/>
            <a:ext cx="762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Ideal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6659563" y="549275"/>
            <a:ext cx="2089150" cy="169227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If you are in the </a:t>
            </a:r>
            <a:r>
              <a:rPr lang="en-US" sz="2000" u="sng">
                <a:solidFill>
                  <a:schemeClr val="tx2"/>
                </a:solidFill>
                <a:latin typeface="Arial" charset="0"/>
              </a:rPr>
              <a:t>ideal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 position, you may not be lucky for very long</a:t>
            </a:r>
          </a:p>
        </p:txBody>
      </p:sp>
      <p:sp>
        <p:nvSpPr>
          <p:cNvPr id="779273" name="Text Box 9"/>
          <p:cNvSpPr txBox="1">
            <a:spLocks noChangeArrowheads="1"/>
          </p:cNvSpPr>
          <p:nvPr/>
        </p:nvSpPr>
        <p:spPr bwMode="auto">
          <a:xfrm>
            <a:off x="3132138" y="4365625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Irrational</a:t>
            </a:r>
          </a:p>
        </p:txBody>
      </p:sp>
      <p:sp>
        <p:nvSpPr>
          <p:cNvPr id="779274" name="AutoShape 10"/>
          <p:cNvSpPr>
            <a:spLocks noChangeArrowheads="1"/>
          </p:cNvSpPr>
          <p:nvPr/>
        </p:nvSpPr>
        <p:spPr bwMode="auto">
          <a:xfrm>
            <a:off x="3059113" y="2349500"/>
            <a:ext cx="13684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3203575" y="2492375"/>
            <a:ext cx="11001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Priority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to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interest</a:t>
            </a:r>
          </a:p>
        </p:txBody>
      </p:sp>
      <p:sp>
        <p:nvSpPr>
          <p:cNvPr id="779276" name="AutoShape 12"/>
          <p:cNvSpPr>
            <a:spLocks noChangeArrowheads="1"/>
          </p:cNvSpPr>
          <p:nvPr/>
        </p:nvSpPr>
        <p:spPr bwMode="auto">
          <a:xfrm>
            <a:off x="4572000" y="3933825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79277" name="Text Box 13"/>
          <p:cNvSpPr txBox="1">
            <a:spLocks noChangeArrowheads="1"/>
          </p:cNvSpPr>
          <p:nvPr/>
        </p:nvSpPr>
        <p:spPr bwMode="auto">
          <a:xfrm>
            <a:off x="4716463" y="4078288"/>
            <a:ext cx="1071562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Priority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to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ethics</a:t>
            </a:r>
          </a:p>
        </p:txBody>
      </p:sp>
      <p:sp>
        <p:nvSpPr>
          <p:cNvPr id="779278" name="Freeform 14"/>
          <p:cNvSpPr>
            <a:spLocks noChangeArrowheads="1"/>
          </p:cNvSpPr>
          <p:nvPr/>
        </p:nvSpPr>
        <p:spPr bwMode="auto">
          <a:xfrm>
            <a:off x="3502025" y="3454400"/>
            <a:ext cx="382588" cy="763588"/>
          </a:xfrm>
          <a:custGeom>
            <a:avLst/>
            <a:gdLst/>
            <a:ahLst/>
            <a:cxnLst>
              <a:cxn ang="0">
                <a:pos x="265" y="0"/>
              </a:cxn>
              <a:cxn ang="0">
                <a:pos x="265" y="1590"/>
              </a:cxn>
              <a:cxn ang="0">
                <a:pos x="0" y="1590"/>
              </a:cxn>
              <a:cxn ang="0">
                <a:pos x="530" y="2120"/>
              </a:cxn>
              <a:cxn ang="0">
                <a:pos x="1061" y="1590"/>
              </a:cxn>
              <a:cxn ang="0">
                <a:pos x="796" y="1590"/>
              </a:cxn>
              <a:cxn ang="0">
                <a:pos x="796" y="0"/>
              </a:cxn>
              <a:cxn ang="0">
                <a:pos x="265" y="0"/>
              </a:cxn>
            </a:cxnLst>
            <a:rect l="0" t="0" r="r" b="b"/>
            <a:pathLst>
              <a:path w="1062" h="2121">
                <a:moveTo>
                  <a:pt x="265" y="0"/>
                </a:moveTo>
                <a:lnTo>
                  <a:pt x="265" y="1590"/>
                </a:lnTo>
                <a:lnTo>
                  <a:pt x="0" y="1590"/>
                </a:lnTo>
                <a:lnTo>
                  <a:pt x="530" y="2120"/>
                </a:lnTo>
                <a:lnTo>
                  <a:pt x="1061" y="1590"/>
                </a:lnTo>
                <a:lnTo>
                  <a:pt x="796" y="1590"/>
                </a:lnTo>
                <a:lnTo>
                  <a:pt x="796" y="0"/>
                </a:lnTo>
                <a:lnTo>
                  <a:pt x="265" y="0"/>
                </a:lnTo>
              </a:path>
            </a:pathLst>
          </a:custGeom>
          <a:solidFill>
            <a:schemeClr val="tx2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1188" y="2997200"/>
            <a:ext cx="2049462" cy="2008188"/>
            <a:chOff x="288" y="2304"/>
            <a:chExt cx="1291" cy="1265"/>
          </a:xfrm>
        </p:grpSpPr>
        <p:sp>
          <p:nvSpPr>
            <p:cNvPr id="779280" name="AutoShape 16"/>
            <p:cNvSpPr>
              <a:spLocks noChangeArrowheads="1"/>
            </p:cNvSpPr>
            <p:nvPr/>
          </p:nvSpPr>
          <p:spPr bwMode="auto">
            <a:xfrm>
              <a:off x="288" y="2304"/>
              <a:ext cx="1290" cy="1262"/>
            </a:xfrm>
            <a:prstGeom prst="roundRect">
              <a:avLst>
                <a:gd name="adj" fmla="val 7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88" y="2304"/>
              <a:ext cx="1291" cy="1265"/>
              <a:chOff x="288" y="2304"/>
              <a:chExt cx="1291" cy="1265"/>
            </a:xfrm>
          </p:grpSpPr>
          <p:sp>
            <p:nvSpPr>
              <p:cNvPr id="779282" name="AutoShape 18"/>
              <p:cNvSpPr>
                <a:spLocks noChangeArrowheads="1"/>
              </p:cNvSpPr>
              <p:nvPr/>
            </p:nvSpPr>
            <p:spPr bwMode="auto">
              <a:xfrm>
                <a:off x="288" y="2304"/>
                <a:ext cx="1290" cy="1262"/>
              </a:xfrm>
              <a:prstGeom prst="roundRect">
                <a:avLst>
                  <a:gd name="adj" fmla="val 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79283" name="AutoShape 19"/>
              <p:cNvSpPr>
                <a:spLocks noChangeArrowheads="1"/>
              </p:cNvSpPr>
              <p:nvPr/>
            </p:nvSpPr>
            <p:spPr bwMode="auto">
              <a:xfrm>
                <a:off x="288" y="2304"/>
                <a:ext cx="1291" cy="1265"/>
              </a:xfrm>
              <a:prstGeom prst="roundRect">
                <a:avLst>
                  <a:gd name="adj" fmla="val 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Lack of transparency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Legal pressure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Liabilities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Bad Reputation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PR costs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Negative motivation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Managerial inertia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/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/>
              </a:p>
            </p:txBody>
          </p:sp>
        </p:grpSp>
      </p:grpSp>
      <p:sp>
        <p:nvSpPr>
          <p:cNvPr id="779284" name="Freeform 20"/>
          <p:cNvSpPr>
            <a:spLocks noChangeArrowheads="1"/>
          </p:cNvSpPr>
          <p:nvPr/>
        </p:nvSpPr>
        <p:spPr bwMode="auto">
          <a:xfrm>
            <a:off x="5113338" y="3378200"/>
            <a:ext cx="382587" cy="763588"/>
          </a:xfrm>
          <a:custGeom>
            <a:avLst/>
            <a:gdLst/>
            <a:ahLst/>
            <a:cxnLst>
              <a:cxn ang="0">
                <a:pos x="265" y="2120"/>
              </a:cxn>
              <a:cxn ang="0">
                <a:pos x="265" y="530"/>
              </a:cxn>
              <a:cxn ang="0">
                <a:pos x="0" y="530"/>
              </a:cxn>
              <a:cxn ang="0">
                <a:pos x="531" y="0"/>
              </a:cxn>
              <a:cxn ang="0">
                <a:pos x="1062" y="530"/>
              </a:cxn>
              <a:cxn ang="0">
                <a:pos x="797" y="530"/>
              </a:cxn>
              <a:cxn ang="0">
                <a:pos x="797" y="2120"/>
              </a:cxn>
              <a:cxn ang="0">
                <a:pos x="265" y="2120"/>
              </a:cxn>
            </a:cxnLst>
            <a:rect l="0" t="0" r="r" b="b"/>
            <a:pathLst>
              <a:path w="1063" h="2121">
                <a:moveTo>
                  <a:pt x="265" y="2120"/>
                </a:moveTo>
                <a:lnTo>
                  <a:pt x="265" y="530"/>
                </a:lnTo>
                <a:lnTo>
                  <a:pt x="0" y="530"/>
                </a:lnTo>
                <a:lnTo>
                  <a:pt x="531" y="0"/>
                </a:lnTo>
                <a:lnTo>
                  <a:pt x="1062" y="530"/>
                </a:lnTo>
                <a:lnTo>
                  <a:pt x="797" y="530"/>
                </a:lnTo>
                <a:lnTo>
                  <a:pt x="797" y="2120"/>
                </a:lnTo>
                <a:lnTo>
                  <a:pt x="265" y="2120"/>
                </a:lnTo>
              </a:path>
            </a:pathLst>
          </a:custGeom>
          <a:solidFill>
            <a:schemeClr val="tx2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32538" y="2936875"/>
            <a:ext cx="2809875" cy="2220913"/>
            <a:chOff x="3888" y="2208"/>
            <a:chExt cx="1770" cy="1399"/>
          </a:xfrm>
        </p:grpSpPr>
        <p:sp>
          <p:nvSpPr>
            <p:cNvPr id="779286" name="AutoShape 22"/>
            <p:cNvSpPr>
              <a:spLocks noChangeArrowheads="1"/>
            </p:cNvSpPr>
            <p:nvPr/>
          </p:nvSpPr>
          <p:spPr bwMode="auto">
            <a:xfrm>
              <a:off x="3888" y="2208"/>
              <a:ext cx="1769" cy="1262"/>
            </a:xfrm>
            <a:prstGeom prst="roundRect">
              <a:avLst>
                <a:gd name="adj" fmla="val 7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88" y="2208"/>
              <a:ext cx="1770" cy="1399"/>
              <a:chOff x="3888" y="2208"/>
              <a:chExt cx="1770" cy="1399"/>
            </a:xfrm>
          </p:grpSpPr>
          <p:sp>
            <p:nvSpPr>
              <p:cNvPr id="779288" name="AutoShape 24"/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1768" cy="1262"/>
              </a:xfrm>
              <a:prstGeom prst="roundRect">
                <a:avLst>
                  <a:gd name="adj" fmla="val 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779289" name="AutoShape 25"/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1770" cy="1399"/>
              </a:xfrm>
              <a:prstGeom prst="roundRect">
                <a:avLst>
                  <a:gd name="adj" fmla="val 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Transparency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Social involvement &amp; support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New scope of activities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New business processes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Long term thinking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Strategic investment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Positive motivation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400" b="1"/>
                  <a:t>Learning process</a:t>
                </a:r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/>
              </a:p>
              <a:p>
                <a:pPr algn="l"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400" b="1"/>
              </a:p>
            </p:txBody>
          </p:sp>
        </p:grpSp>
      </p:grpSp>
      <p:sp>
        <p:nvSpPr>
          <p:cNvPr id="779290" name="Freeform 26"/>
          <p:cNvSpPr>
            <a:spLocks noChangeArrowheads="1"/>
          </p:cNvSpPr>
          <p:nvPr/>
        </p:nvSpPr>
        <p:spPr bwMode="auto">
          <a:xfrm>
            <a:off x="4191000" y="2341563"/>
            <a:ext cx="762000" cy="381000"/>
          </a:xfrm>
          <a:custGeom>
            <a:avLst/>
            <a:gdLst/>
            <a:ahLst/>
            <a:cxnLst>
              <a:cxn ang="0">
                <a:pos x="2114" y="263"/>
              </a:cxn>
              <a:cxn ang="0">
                <a:pos x="528" y="263"/>
              </a:cxn>
              <a:cxn ang="0">
                <a:pos x="528" y="0"/>
              </a:cxn>
              <a:cxn ang="0">
                <a:pos x="0" y="526"/>
              </a:cxn>
              <a:cxn ang="0">
                <a:pos x="528" y="1057"/>
              </a:cxn>
              <a:cxn ang="0">
                <a:pos x="528" y="792"/>
              </a:cxn>
              <a:cxn ang="0">
                <a:pos x="2114" y="792"/>
              </a:cxn>
              <a:cxn ang="0">
                <a:pos x="2114" y="263"/>
              </a:cxn>
            </a:cxnLst>
            <a:rect l="0" t="0" r="r" b="b"/>
            <a:pathLst>
              <a:path w="2115" h="1058">
                <a:moveTo>
                  <a:pt x="2114" y="263"/>
                </a:moveTo>
                <a:lnTo>
                  <a:pt x="528" y="263"/>
                </a:lnTo>
                <a:lnTo>
                  <a:pt x="528" y="0"/>
                </a:lnTo>
                <a:lnTo>
                  <a:pt x="0" y="526"/>
                </a:lnTo>
                <a:lnTo>
                  <a:pt x="528" y="1057"/>
                </a:lnTo>
                <a:lnTo>
                  <a:pt x="528" y="792"/>
                </a:lnTo>
                <a:lnTo>
                  <a:pt x="2114" y="792"/>
                </a:lnTo>
                <a:lnTo>
                  <a:pt x="2114" y="263"/>
                </a:lnTo>
              </a:path>
            </a:pathLst>
          </a:custGeom>
          <a:solidFill>
            <a:schemeClr val="tx2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79291" name="Text Box 27"/>
          <p:cNvSpPr txBox="1">
            <a:spLocks noChangeArrowheads="1"/>
          </p:cNvSpPr>
          <p:nvPr/>
        </p:nvSpPr>
        <p:spPr bwMode="auto">
          <a:xfrm>
            <a:off x="3276600" y="1125538"/>
            <a:ext cx="3654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/>
              <a:t>Increasing demands (legal, social)</a:t>
            </a:r>
          </a:p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/>
              <a:t>Credibility ambiguous </a:t>
            </a:r>
          </a:p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/>
              <a:t>Contentment, lack of vigilance</a:t>
            </a:r>
          </a:p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/>
              <a:t>Unawareness, rationalization</a:t>
            </a:r>
          </a:p>
        </p:txBody>
      </p:sp>
      <p:sp>
        <p:nvSpPr>
          <p:cNvPr id="779292" name="Text Box 28"/>
          <p:cNvSpPr txBox="1">
            <a:spLocks noChangeArrowheads="1"/>
          </p:cNvSpPr>
          <p:nvPr/>
        </p:nvSpPr>
        <p:spPr bwMode="auto">
          <a:xfrm>
            <a:off x="250825" y="4610100"/>
            <a:ext cx="2520950" cy="126682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If you give </a:t>
            </a:r>
            <a:r>
              <a:rPr lang="en-US" b="1" u="sng">
                <a:solidFill>
                  <a:schemeClr val="tx2"/>
                </a:solidFill>
                <a:latin typeface="Arial" charset="0"/>
              </a:rPr>
              <a:t>priority to interest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, you will need </a:t>
            </a:r>
            <a:r>
              <a:rPr lang="en-US" b="1" i="1">
                <a:solidFill>
                  <a:schemeClr val="tx2"/>
                </a:solidFill>
                <a:latin typeface="Arial" charset="0"/>
              </a:rPr>
              <a:t>reactive strategies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 to survive</a:t>
            </a:r>
          </a:p>
        </p:txBody>
      </p:sp>
      <p:sp>
        <p:nvSpPr>
          <p:cNvPr id="779293" name="Text Box 29"/>
          <p:cNvSpPr txBox="1">
            <a:spLocks noChangeArrowheads="1"/>
          </p:cNvSpPr>
          <p:nvPr/>
        </p:nvSpPr>
        <p:spPr bwMode="auto">
          <a:xfrm>
            <a:off x="6300788" y="4797425"/>
            <a:ext cx="2520950" cy="126682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If you give </a:t>
            </a:r>
            <a:r>
              <a:rPr lang="en-US" b="1" u="sng">
                <a:solidFill>
                  <a:schemeClr val="tx2"/>
                </a:solidFill>
                <a:latin typeface="Arial" charset="0"/>
              </a:rPr>
              <a:t>priority to ethics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, you may find help for your </a:t>
            </a:r>
            <a:r>
              <a:rPr lang="en-US" b="1" i="1">
                <a:solidFill>
                  <a:schemeClr val="tx2"/>
                </a:solidFill>
                <a:latin typeface="Arial" charset="0"/>
              </a:rPr>
              <a:t>proactive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2" grpId="0" animBg="1"/>
      <p:bldP spid="779278" grpId="0" animBg="1"/>
      <p:bldP spid="779284" grpId="0" animBg="1"/>
      <p:bldP spid="779290" grpId="0" animBg="1"/>
      <p:bldP spid="779291" grpId="0"/>
      <p:bldP spid="779292" grpId="0" animBg="1"/>
      <p:bldP spid="7792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her double portrai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14313"/>
            <a:ext cx="9324975" cy="707072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800" b="1" smtClean="0"/>
              <a:t>How to Communicate (un)ethically?</a:t>
            </a:r>
          </a:p>
        </p:txBody>
      </p:sp>
      <p:sp>
        <p:nvSpPr>
          <p:cNvPr id="27651" name="Content Placeholder 28"/>
          <p:cNvSpPr>
            <a:spLocks noGrp="1"/>
          </p:cNvSpPr>
          <p:nvPr>
            <p:ph idx="1"/>
          </p:nvPr>
        </p:nvSpPr>
        <p:spPr>
          <a:xfrm>
            <a:off x="496888" y="1338263"/>
            <a:ext cx="8647112" cy="4848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Ethical questions are </a:t>
            </a:r>
            <a:r>
              <a:rPr lang="en-US" sz="2000" b="1" dirty="0" smtClean="0"/>
              <a:t>value-loaded</a:t>
            </a:r>
            <a:r>
              <a:rPr lang="en-US" sz="2000" dirty="0" smtClean="0"/>
              <a:t>, </a:t>
            </a:r>
            <a:r>
              <a:rPr lang="en-US" sz="2000" b="1" dirty="0" smtClean="0"/>
              <a:t>emotional</a:t>
            </a:r>
            <a:r>
              <a:rPr lang="en-US" sz="2000" dirty="0" smtClean="0"/>
              <a:t> and can be </a:t>
            </a:r>
            <a:r>
              <a:rPr lang="en-US" sz="2000" b="1" dirty="0" smtClean="0"/>
              <a:t>biased</a:t>
            </a:r>
            <a:r>
              <a:rPr lang="en-US" sz="2000" dirty="0" smtClean="0"/>
              <a:t> towards the unethical side.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Ethical denials and justifications may </a:t>
            </a:r>
            <a:r>
              <a:rPr lang="en-US" sz="2000" b="1" dirty="0" smtClean="0"/>
              <a:t>nurture negative emotions</a:t>
            </a:r>
            <a:r>
              <a:rPr lang="en-US" sz="2000" dirty="0" smtClean="0"/>
              <a:t> in others.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Ethical answers which strongly ascertain the ethical side are not necessarily perceived </a:t>
            </a:r>
            <a:r>
              <a:rPr lang="en-US" sz="2000" b="1" dirty="0" smtClean="0"/>
              <a:t>credible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Ethical answers which demonstrate </a:t>
            </a:r>
            <a:r>
              <a:rPr lang="en-US" sz="2000" b="1" dirty="0" smtClean="0"/>
              <a:t>awareness and consciousness of the unethical side</a:t>
            </a:r>
            <a:r>
              <a:rPr lang="en-US" sz="2000" dirty="0" smtClean="0"/>
              <a:t>, as well as </a:t>
            </a:r>
            <a:r>
              <a:rPr lang="en-US" sz="2000" b="1" dirty="0" smtClean="0"/>
              <a:t>pro-activeness towards the ethical side</a:t>
            </a:r>
            <a:r>
              <a:rPr lang="en-US" sz="2000" dirty="0" smtClean="0"/>
              <a:t> may enhance </a:t>
            </a:r>
            <a:r>
              <a:rPr lang="en-US" sz="2000" b="1" dirty="0" smtClean="0"/>
              <a:t>sincerity</a:t>
            </a:r>
            <a:r>
              <a:rPr lang="en-US" sz="2000" dirty="0" smtClean="0"/>
              <a:t> and </a:t>
            </a:r>
            <a:r>
              <a:rPr lang="en-US" sz="2000" b="1" dirty="0" smtClean="0"/>
              <a:t>trust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386263" y="6543675"/>
            <a:ext cx="3236912" cy="239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>
                <a:solidFill>
                  <a:srgbClr val="FFFFFF"/>
                </a:solidFill>
              </a:rPr>
              <a:t>Marc Le Menestrel, UPF &amp; INSEAD, for</a:t>
            </a:r>
            <a:endParaRPr lang="es-ES_tradnl" sz="1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DDA10-ACBF-4179-8BF8-830F9B366FAE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35843" name="Picture 2" descr="miro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6300192" y="6491288"/>
            <a:ext cx="31480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Joan Miro, 1968</a:t>
            </a: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acro 14 mai 08 1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1775" y="876300"/>
            <a:ext cx="2103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Thank you!</a:t>
            </a:r>
            <a:endParaRPr lang="en-US" sz="2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Are governments ethical?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Is Business ethical</a:t>
            </a:r>
            <a:r>
              <a:rPr lang="en-US" sz="2800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Are you an ethical person?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her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088"/>
            <a:ext cx="9144000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33375"/>
            <a:ext cx="8737600" cy="809625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Select the white spheres: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432675" y="2471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24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6804025" y="1844675"/>
            <a:ext cx="1374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/>
              <a:t>You feel good, full of energy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You may not be </a:t>
            </a:r>
            <a:r>
              <a:rPr lang="en-US" sz="1200" b="1" dirty="0" smtClean="0"/>
              <a:t>as credible as you want</a:t>
            </a:r>
            <a:endParaRPr lang="en-US" sz="1200" b="1" dirty="0"/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And you may be blind to risks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1374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/>
              <a:t>You are honest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It feels bad </a:t>
            </a:r>
          </a:p>
          <a:p>
            <a:pPr eaLnBrk="0" hangingPunct="0">
              <a:defRPr/>
            </a:pPr>
            <a:endParaRPr lang="en-US" sz="1200" b="1" dirty="0"/>
          </a:p>
          <a:p>
            <a:pPr eaLnBrk="0" hangingPunct="0">
              <a:defRPr/>
            </a:pPr>
            <a:r>
              <a:rPr lang="en-US" sz="1200" b="1" dirty="0"/>
              <a:t>But you are more aware and anticipate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219700" y="1484313"/>
            <a:ext cx="15922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Looking at the good side</a:t>
            </a: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white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Thinking Ethics as a Grey Zone</a:t>
            </a:r>
            <a:endParaRPr lang="en-GB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79388" y="4078288"/>
            <a:ext cx="8785225" cy="1943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Our ethical judgments are </a:t>
            </a:r>
            <a:r>
              <a:rPr lang="en-US" sz="1400" b="1" u="sng" dirty="0"/>
              <a:t>bounded</a:t>
            </a:r>
            <a:r>
              <a:rPr lang="en-US" sz="1400" dirty="0"/>
              <a:t> and </a:t>
            </a:r>
            <a:r>
              <a:rPr lang="en-US" sz="1400" b="1" u="sng" dirty="0"/>
              <a:t>biased</a:t>
            </a:r>
            <a:r>
              <a:rPr lang="en-US" sz="1400" dirty="0"/>
              <a:t> by our emotions, our </a:t>
            </a:r>
            <a:r>
              <a:rPr lang="en-US" sz="1400" dirty="0" smtClean="0"/>
              <a:t>self-interest</a:t>
            </a:r>
            <a:r>
              <a:rPr lang="en-US" sz="1400" dirty="0"/>
              <a:t>, our mental habits and self-image, our cultural </a:t>
            </a:r>
            <a:r>
              <a:rPr lang="en-US" sz="1400" dirty="0" smtClean="0"/>
              <a:t>context, our </a:t>
            </a:r>
            <a:r>
              <a:rPr lang="en-US" sz="1400" dirty="0"/>
              <a:t>work </a:t>
            </a:r>
            <a:r>
              <a:rPr lang="en-US" sz="1400" dirty="0" smtClean="0"/>
              <a:t>environment and our power to act.</a:t>
            </a:r>
            <a:endParaRPr lang="en-US" sz="1400" dirty="0"/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This phenomenon </a:t>
            </a:r>
            <a:r>
              <a:rPr lang="en-US" sz="1400" b="1" u="sng" dirty="0"/>
              <a:t>is not necessarily intentional</a:t>
            </a:r>
            <a:r>
              <a:rPr lang="en-US" sz="1400" dirty="0"/>
              <a:t>, but it can have </a:t>
            </a:r>
            <a:r>
              <a:rPr lang="en-US" sz="1400" b="1" u="sng" dirty="0"/>
              <a:t>significant consequences</a:t>
            </a:r>
            <a:r>
              <a:rPr lang="en-US" sz="1400" dirty="0"/>
              <a:t>. 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/>
              <a:t>We can develop, refine and structure our </a:t>
            </a:r>
            <a:r>
              <a:rPr lang="en-US" sz="1400" b="1" u="sng" dirty="0"/>
              <a:t>ethical consciousness</a:t>
            </a:r>
            <a:r>
              <a:rPr lang="en-US" sz="1400" dirty="0"/>
              <a:t>. It requires to </a:t>
            </a:r>
            <a:r>
              <a:rPr lang="en-US" sz="1400" b="1" u="sng" dirty="0"/>
              <a:t>open our mind </a:t>
            </a:r>
            <a:r>
              <a:rPr lang="en-US" sz="1400" dirty="0"/>
              <a:t>and be able to </a:t>
            </a:r>
            <a:r>
              <a:rPr lang="en-US" sz="1400" b="1" u="sng" dirty="0"/>
              <a:t>think beyond the justification of your ethical opinion</a:t>
            </a:r>
            <a:r>
              <a:rPr lang="en-US" sz="1400" dirty="0" smtClean="0"/>
              <a:t>.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 smtClean="0"/>
              <a:t> </a:t>
            </a:r>
            <a:r>
              <a:rPr lang="en-US" sz="1400" dirty="0"/>
              <a:t>It necessitates training and effort, </a:t>
            </a:r>
            <a:r>
              <a:rPr lang="en-US" sz="1400" b="1" u="sng" dirty="0"/>
              <a:t>outside</a:t>
            </a:r>
            <a:r>
              <a:rPr lang="en-US" sz="1400" u="sng" dirty="0"/>
              <a:t> </a:t>
            </a:r>
            <a:r>
              <a:rPr lang="en-US" sz="1400" b="1" u="sng" dirty="0"/>
              <a:t>our zone of comfort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795713" y="2068513"/>
            <a:ext cx="185737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867150" y="2068513"/>
            <a:ext cx="184150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867150" y="1997075"/>
            <a:ext cx="185738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2051050" y="1484313"/>
            <a:ext cx="15843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Looking at the bad side</a:t>
            </a:r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2838451" y="2903538"/>
            <a:ext cx="2874963" cy="149225"/>
          </a:xfrm>
          <a:prstGeom prst="wave">
            <a:avLst>
              <a:gd name="adj1" fmla="val 20644"/>
              <a:gd name="adj2" fmla="val 639"/>
            </a:avLst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0" name="Oval 15"/>
          <p:cNvSpPr>
            <a:spLocks noChangeArrowheads="1"/>
          </p:cNvSpPr>
          <p:nvPr/>
        </p:nvSpPr>
        <p:spPr bwMode="auto">
          <a:xfrm>
            <a:off x="5435601" y="2551113"/>
            <a:ext cx="820738" cy="852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1000" dirty="0"/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5518151" y="2743200"/>
            <a:ext cx="6365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/>
              <a:t>Purely </a:t>
            </a:r>
          </a:p>
          <a:p>
            <a:pPr algn="ctr" eaLnBrk="0" hangingPunct="0">
              <a:defRPr/>
            </a:pPr>
            <a:r>
              <a:rPr lang="en-US" sz="1000" b="1" dirty="0"/>
              <a:t>ethical</a:t>
            </a:r>
          </a:p>
        </p:txBody>
      </p:sp>
      <p:sp>
        <p:nvSpPr>
          <p:cNvPr id="1051" name="Line 18"/>
          <p:cNvSpPr>
            <a:spLocks noChangeShapeType="1"/>
          </p:cNvSpPr>
          <p:nvPr/>
        </p:nvSpPr>
        <p:spPr bwMode="auto">
          <a:xfrm>
            <a:off x="4354514" y="2784475"/>
            <a:ext cx="0" cy="37943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6032501" y="18764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16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44" name="AutoShape 21"/>
          <p:cNvSpPr>
            <a:spLocks noChangeArrowheads="1"/>
          </p:cNvSpPr>
          <p:nvPr/>
        </p:nvSpPr>
        <p:spPr bwMode="auto">
          <a:xfrm rot="9573546">
            <a:off x="3057526" y="2125663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5" name="AutoShape 22"/>
          <p:cNvSpPr>
            <a:spLocks noChangeArrowheads="1"/>
          </p:cNvSpPr>
          <p:nvPr/>
        </p:nvSpPr>
        <p:spPr bwMode="auto">
          <a:xfrm rot="12411112" flipH="1">
            <a:off x="4765676" y="2125663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6" name="Oval 24"/>
          <p:cNvSpPr>
            <a:spLocks noChangeArrowheads="1"/>
          </p:cNvSpPr>
          <p:nvPr/>
        </p:nvSpPr>
        <p:spPr bwMode="auto">
          <a:xfrm>
            <a:off x="2195513" y="2541588"/>
            <a:ext cx="871538" cy="876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1047" name="Text Box 25"/>
          <p:cNvSpPr txBox="1">
            <a:spLocks noChangeArrowheads="1"/>
          </p:cNvSpPr>
          <p:nvPr/>
        </p:nvSpPr>
        <p:spPr bwMode="auto">
          <a:xfrm>
            <a:off x="2263776" y="2765425"/>
            <a:ext cx="7461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</a:rPr>
              <a:t>Purely</a:t>
            </a:r>
          </a:p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</a:rPr>
              <a:t>unethical</a:t>
            </a:r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3819526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3862389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3862389" y="1371600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998913" y="1635125"/>
            <a:ext cx="758825" cy="1133475"/>
            <a:chOff x="2987824" y="2492896"/>
            <a:chExt cx="1656184" cy="2088232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2986964" y="2780376"/>
              <a:ext cx="722401" cy="720683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87824" y="3285489"/>
              <a:ext cx="575160" cy="216427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700346" y="3718490"/>
              <a:ext cx="1295639" cy="429638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989355" y="3789217"/>
              <a:ext cx="935902" cy="647920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637454" y="3789039"/>
              <a:ext cx="862786" cy="575160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528615" y="3680200"/>
              <a:ext cx="1222522" cy="433101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23325" y="3285489"/>
              <a:ext cx="720683" cy="70193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8" idx="5"/>
            </p:cNvCxnSpPr>
            <p:nvPr/>
          </p:nvCxnSpPr>
          <p:spPr>
            <a:xfrm rot="10800000">
              <a:off x="3860959" y="2861408"/>
              <a:ext cx="783049" cy="494274"/>
            </a:xfrm>
            <a:prstGeom prst="lin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490222" y="2492896"/>
              <a:ext cx="433104" cy="432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386263" y="6543675"/>
            <a:ext cx="3236912" cy="239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C00"/>
              </a:buClr>
              <a:defRPr/>
            </a:pPr>
            <a:r>
              <a:rPr lang="fr-FR" sz="1000" i="1" dirty="0">
                <a:solidFill>
                  <a:srgbClr val="FFFFFF"/>
                </a:solidFill>
              </a:rPr>
              <a:t>Marc Le Menestrel, UPF &amp; INSEAD, for</a:t>
            </a:r>
            <a:endParaRPr lang="es-ES_tradnl" sz="1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7" grpId="0"/>
      <p:bldP spid="213003" grpId="0" animBg="1"/>
      <p:bldP spid="213001" grpId="0"/>
      <p:bldP spid="1039" grpId="0" animBg="1"/>
      <p:bldP spid="1040" grpId="0" animBg="1"/>
      <p:bldP spid="1041" grpId="0" animBg="1"/>
      <p:bldP spid="1051" grpId="0" animBg="1"/>
      <p:bldP spid="1044" grpId="0" animBg="1"/>
      <p:bldP spid="1045" grpId="0" animBg="1"/>
      <p:bldP spid="1046" grpId="0" animBg="1"/>
      <p:bldP spid="10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29699" name="Picture 2" descr="yinYa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890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9388" y="1196975"/>
            <a:ext cx="1871662" cy="7921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Enlightening your Ethical </a:t>
            </a:r>
            <a:r>
              <a:rPr lang="en-US" dirty="0" err="1" smtClean="0"/>
              <a:t>Blindspot</a:t>
            </a:r>
            <a:endParaRPr lang="en-US" b="1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920"/>
            <a:ext cx="3970338" cy="342200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Which stakeholders can be harmed? 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Can this be wrong? Against compliance? Against to law? Against some ethical principle? If everyone does the same? All the time?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Am I having bad feelings? A sense of discomfort? An early warning signal inside?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Would this be better kept secret? Is this taboo? Could it be publicly known?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dirty="0" smtClean="0"/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708920"/>
            <a:ext cx="4043362" cy="342200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Which stakeholders can benefit? 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Is this right? Does it comply? Is this legal? Is this respecting ethical principles, code of values? Can this be universalized?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What good feelings do I have? What virtue do I incarnate? Why is this respecting my personal integrity?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What would I like to be known? To be transparent? is transparent?</a:t>
            </a:r>
          </a:p>
        </p:txBody>
      </p: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755576" y="2348880"/>
            <a:ext cx="386086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To which extent is this unethical?</a:t>
            </a:r>
          </a:p>
          <a:p>
            <a:endParaRPr lang="en-GB" dirty="0"/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5148064" y="2348880"/>
            <a:ext cx="357873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To which extent is this ethical?</a:t>
            </a: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630932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H</a:t>
            </a:r>
            <a:r>
              <a:rPr lang="fr-FR" b="1" dirty="0" err="1" smtClean="0"/>
              <a:t>ere</a:t>
            </a:r>
            <a:r>
              <a:rPr lang="fr-FR" b="1" dirty="0" smtClean="0"/>
              <a:t>, </a:t>
            </a:r>
            <a:r>
              <a:rPr lang="fr-FR" b="1" dirty="0" err="1" smtClean="0"/>
              <a:t>you</a:t>
            </a:r>
            <a:r>
              <a:rPr lang="fr-FR" b="1" dirty="0" smtClean="0"/>
              <a:t> face the </a:t>
            </a:r>
            <a:r>
              <a:rPr lang="fr-FR" b="1" dirty="0" err="1" smtClean="0"/>
              <a:t>dilemma</a:t>
            </a:r>
            <a:r>
              <a:rPr lang="fr-FR" b="1" dirty="0" smtClean="0"/>
              <a:t> </a:t>
            </a:r>
            <a:endParaRPr lang="es-ES_tradnl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02329" y="6300028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H</a:t>
            </a:r>
            <a:r>
              <a:rPr lang="fr-FR" b="1" dirty="0" err="1" smtClean="0"/>
              <a:t>ere</a:t>
            </a:r>
            <a:r>
              <a:rPr lang="fr-FR" b="1" dirty="0" smtClean="0"/>
              <a:t>,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justify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interest</a:t>
            </a:r>
            <a:endParaRPr lang="es-ES_tradnl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59832" y="998885"/>
            <a:ext cx="2664296" cy="1202427"/>
            <a:chOff x="2051050" y="1371600"/>
            <a:chExt cx="4205288" cy="2046288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795713" y="2068513"/>
              <a:ext cx="185737" cy="560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867150" y="2068513"/>
              <a:ext cx="184150" cy="560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867150" y="1997075"/>
              <a:ext cx="185738" cy="560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051050" y="1484313"/>
              <a:ext cx="158432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1400" dirty="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195513" y="1371600"/>
              <a:ext cx="4060825" cy="2046288"/>
              <a:chOff x="1429" y="728"/>
              <a:chExt cx="2558" cy="1289"/>
            </a:xfrm>
          </p:grpSpPr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>
                <a:off x="1834" y="1693"/>
                <a:ext cx="1811" cy="94"/>
              </a:xfrm>
              <a:prstGeom prst="wave">
                <a:avLst>
                  <a:gd name="adj1" fmla="val 20644"/>
                  <a:gd name="adj2" fmla="val 639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lumOff val="25000"/>
                    </a:schemeClr>
                  </a:gs>
                  <a:gs pos="50000">
                    <a:schemeClr val="bg2">
                      <a:tint val="44500"/>
                      <a:satMod val="160000"/>
                    </a:schemeClr>
                  </a:gs>
                  <a:gs pos="100000">
                    <a:schemeClr val="bg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3470" y="1471"/>
                <a:ext cx="517" cy="5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1000" dirty="0"/>
              </a:p>
            </p:txBody>
          </p: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3522" y="1592"/>
                <a:ext cx="401" cy="2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sz="1000" b="1" dirty="0"/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2789" y="1618"/>
                <a:ext cx="0" cy="23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3846" y="1046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GB" sz="1600">
                  <a:solidFill>
                    <a:schemeClr val="bg2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AutoShape 21"/>
              <p:cNvSpPr>
                <a:spLocks noChangeArrowheads="1"/>
              </p:cNvSpPr>
              <p:nvPr/>
            </p:nvSpPr>
            <p:spPr bwMode="auto">
              <a:xfrm rot="9573546">
                <a:off x="1972" y="1203"/>
                <a:ext cx="524" cy="298"/>
              </a:xfrm>
              <a:custGeom>
                <a:avLst/>
                <a:gdLst>
                  <a:gd name="T0" fmla="*/ 393 w 21600"/>
                  <a:gd name="T1" fmla="*/ 0 h 21600"/>
                  <a:gd name="T2" fmla="*/ 0 w 21600"/>
                  <a:gd name="T3" fmla="*/ 149 h 21600"/>
                  <a:gd name="T4" fmla="*/ 393 w 21600"/>
                  <a:gd name="T5" fmla="*/ 298 h 21600"/>
                  <a:gd name="T6" fmla="*/ 524 w 21600"/>
                  <a:gd name="T7" fmla="*/ 14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6 h 21600"/>
                  <a:gd name="T14" fmla="*/ 18879 w 21600"/>
                  <a:gd name="T15" fmla="*/ 16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AutoShape 22"/>
              <p:cNvSpPr>
                <a:spLocks noChangeArrowheads="1"/>
              </p:cNvSpPr>
              <p:nvPr/>
            </p:nvSpPr>
            <p:spPr bwMode="auto">
              <a:xfrm rot="12411112" flipH="1">
                <a:off x="3048" y="1203"/>
                <a:ext cx="524" cy="298"/>
              </a:xfrm>
              <a:custGeom>
                <a:avLst/>
                <a:gdLst>
                  <a:gd name="T0" fmla="*/ 393 w 21600"/>
                  <a:gd name="T1" fmla="*/ 0 h 21600"/>
                  <a:gd name="T2" fmla="*/ 0 w 21600"/>
                  <a:gd name="T3" fmla="*/ 149 h 21600"/>
                  <a:gd name="T4" fmla="*/ 393 w 21600"/>
                  <a:gd name="T5" fmla="*/ 298 h 21600"/>
                  <a:gd name="T6" fmla="*/ 524 w 21600"/>
                  <a:gd name="T7" fmla="*/ 14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6 h 21600"/>
                  <a:gd name="T14" fmla="*/ 18879 w 21600"/>
                  <a:gd name="T15" fmla="*/ 161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Oval 24"/>
              <p:cNvSpPr>
                <a:spLocks noChangeArrowheads="1"/>
              </p:cNvSpPr>
              <p:nvPr/>
            </p:nvSpPr>
            <p:spPr bwMode="auto">
              <a:xfrm>
                <a:off x="1429" y="1465"/>
                <a:ext cx="549" cy="5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_tradnl" dirty="0"/>
              </a:p>
            </p:txBody>
          </p:sp>
          <p:sp>
            <p:nvSpPr>
              <p:cNvPr id="50" name="Text Box 25"/>
              <p:cNvSpPr txBox="1">
                <a:spLocks noChangeArrowheads="1"/>
              </p:cNvSpPr>
              <p:nvPr/>
            </p:nvSpPr>
            <p:spPr bwMode="auto">
              <a:xfrm>
                <a:off x="1472" y="1606"/>
                <a:ext cx="176" cy="26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2452" y="75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2479" y="75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Rectangle 28"/>
              <p:cNvSpPr>
                <a:spLocks noChangeArrowheads="1"/>
              </p:cNvSpPr>
              <p:nvPr/>
            </p:nvSpPr>
            <p:spPr bwMode="auto">
              <a:xfrm>
                <a:off x="2479" y="728"/>
                <a:ext cx="116" cy="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28"/>
            <p:cNvGrpSpPr>
              <a:grpSpLocks/>
            </p:cNvGrpSpPr>
            <p:nvPr/>
          </p:nvGrpSpPr>
          <p:grpSpPr bwMode="auto">
            <a:xfrm>
              <a:off x="3998913" y="1635125"/>
              <a:ext cx="758825" cy="1133475"/>
              <a:chOff x="2987824" y="2492896"/>
              <a:chExt cx="1656184" cy="20882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2986964" y="2780376"/>
                <a:ext cx="722401" cy="720683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987824" y="3285489"/>
                <a:ext cx="575160" cy="216427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700346" y="3718490"/>
                <a:ext cx="1295639" cy="429638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989355" y="3789217"/>
                <a:ext cx="935902" cy="64792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3637454" y="3789039"/>
                <a:ext cx="862786" cy="57516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3528615" y="3680200"/>
                <a:ext cx="1222522" cy="433101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923325" y="3285489"/>
                <a:ext cx="720683" cy="70193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41" idx="5"/>
              </p:cNvCxnSpPr>
              <p:nvPr/>
            </p:nvCxnSpPr>
            <p:spPr>
              <a:xfrm rot="10800000">
                <a:off x="3860959" y="2861408"/>
                <a:ext cx="783049" cy="494274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3490222" y="2492896"/>
                <a:ext cx="433104" cy="4328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_tradnl"/>
          </a:p>
        </p:txBody>
      </p:sp>
      <p:pic>
        <p:nvPicPr>
          <p:cNvPr id="14339" name="Picture 3" descr="Es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985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027988" y="765175"/>
            <a:ext cx="1116012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Ethical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30725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Are you an ethical manager?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Do you work for an ethical company?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close a profitable plant?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influence a government?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compromise on the safety of a product?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shape customers desires?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obey your boss?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it ethical to work as hard as possible?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economic growth ethical?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 smtClean="0"/>
              <a:t>Is sustainable development ethical?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237312"/>
            <a:ext cx="834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Can you analyze the </a:t>
            </a:r>
            <a:r>
              <a:rPr lang="en-US" sz="2000" b="1" i="1" dirty="0" smtClean="0"/>
              <a:t>YES and NO </a:t>
            </a:r>
            <a:r>
              <a:rPr lang="en-US" sz="2000" i="1" dirty="0" smtClean="0"/>
              <a:t>answers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for each of these question?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1018</TotalTime>
  <Words>1336</Words>
  <Application>Microsoft Office PowerPoint</Application>
  <PresentationFormat>On-screen Show (4:3)</PresentationFormat>
  <Paragraphs>256</Paragraphs>
  <Slides>26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Edge</vt:lpstr>
      <vt:lpstr>Clip</vt:lpstr>
      <vt:lpstr>Ethics and Rational Behavior       Marc Le Menestrel Associate Professor, UPF, Barcelona Visiting Professor of Ethics, INSEAD marc.lemenestrel@upf.edu - marc.lemenestrel@insead.edu</vt:lpstr>
      <vt:lpstr>Session’s Questions</vt:lpstr>
      <vt:lpstr>Slide 3</vt:lpstr>
      <vt:lpstr>Select the white spheres:</vt:lpstr>
      <vt:lpstr>Slide 5</vt:lpstr>
      <vt:lpstr>Slide 6</vt:lpstr>
      <vt:lpstr>Enlightening your Ethical Blindspot</vt:lpstr>
      <vt:lpstr>Slide 8</vt:lpstr>
      <vt:lpstr>Some Ethical Questions</vt:lpstr>
      <vt:lpstr>Slide 10</vt:lpstr>
      <vt:lpstr>Some Ethical Questions</vt:lpstr>
      <vt:lpstr>Economic Rationality</vt:lpstr>
      <vt:lpstr>Would you act against your self-interest?</vt:lpstr>
      <vt:lpstr>Would others act against their self-interest?</vt:lpstr>
      <vt:lpstr>What Should you do?</vt:lpstr>
      <vt:lpstr>First Discourse: Economic Rationality</vt:lpstr>
      <vt:lpstr>Second Discourse: Idealism</vt:lpstr>
      <vt:lpstr>Third Discourse: Corporate Social Responsibility</vt:lpstr>
      <vt:lpstr>Ethical Rationality is Open</vt:lpstr>
      <vt:lpstr>Priority to Interest: A Reactive Attitude</vt:lpstr>
      <vt:lpstr>Priority to Ethics: A proactive Attitude</vt:lpstr>
      <vt:lpstr>Dynamics Analysis</vt:lpstr>
      <vt:lpstr>Slide 23</vt:lpstr>
      <vt:lpstr>How to Communicate (un)ethically?</vt:lpstr>
      <vt:lpstr>Slide 25</vt:lpstr>
      <vt:lpstr>Slide 26</vt:lpstr>
    </vt:vector>
  </TitlesOfParts>
  <Company>Universitat Pompeu Fabra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and Decisions   AMP – July 2008   Marc Le Menestrel Associate Professor, UPF, Barcelona Visiting Professor of Ethics, INSEAD</dc:title>
  <dc:creator>Marc</dc:creator>
  <cp:lastModifiedBy>Marc Le Menestrel</cp:lastModifiedBy>
  <cp:revision>61</cp:revision>
  <dcterms:created xsi:type="dcterms:W3CDTF">2008-07-16T07:58:39Z</dcterms:created>
  <dcterms:modified xsi:type="dcterms:W3CDTF">2012-05-10T14:02:24Z</dcterms:modified>
</cp:coreProperties>
</file>