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sldIdLst>
    <p:sldId id="256" r:id="rId2"/>
    <p:sldId id="257" r:id="rId3"/>
    <p:sldId id="259" r:id="rId4"/>
  </p:sldIdLst>
  <p:sldSz cx="6858000" cy="9144000" type="screen4x3"/>
  <p:notesSz cx="7099300" cy="10234613"/>
  <p:defaultTextStyle>
    <a:defPPr>
      <a:defRPr lang="en-GB"/>
    </a:defPPr>
    <a:lvl1pPr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charset="0"/>
      </a:defRPr>
    </a:lvl1pPr>
    <a:lvl2pPr marL="742950" indent="-28575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charset="0"/>
      </a:defRPr>
    </a:lvl2pPr>
    <a:lvl3pPr marL="11430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charset="0"/>
      </a:defRPr>
    </a:lvl3pPr>
    <a:lvl4pPr marL="16002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charset="0"/>
      </a:defRPr>
    </a:lvl4pPr>
    <a:lvl5pPr marL="2057400" indent="-228600" algn="l" defTabSz="457200"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Unicode MS" charset="0"/>
      </a:defRPr>
    </a:lvl5pPr>
    <a:lvl6pPr marL="2286000" algn="l" defTabSz="914400" rtl="0" eaLnBrk="1" latinLnBrk="0" hangingPunct="1">
      <a:defRPr kern="1200">
        <a:solidFill>
          <a:schemeClr val="bg1"/>
        </a:solidFill>
        <a:latin typeface="Arial" charset="0"/>
        <a:ea typeface="+mn-ea"/>
        <a:cs typeface="Arial Unicode MS" charset="0"/>
      </a:defRPr>
    </a:lvl6pPr>
    <a:lvl7pPr marL="2743200" algn="l" defTabSz="914400" rtl="0" eaLnBrk="1" latinLnBrk="0" hangingPunct="1">
      <a:defRPr kern="1200">
        <a:solidFill>
          <a:schemeClr val="bg1"/>
        </a:solidFill>
        <a:latin typeface="Arial" charset="0"/>
        <a:ea typeface="+mn-ea"/>
        <a:cs typeface="Arial Unicode MS" charset="0"/>
      </a:defRPr>
    </a:lvl7pPr>
    <a:lvl8pPr marL="3200400" algn="l" defTabSz="914400" rtl="0" eaLnBrk="1" latinLnBrk="0" hangingPunct="1">
      <a:defRPr kern="1200">
        <a:solidFill>
          <a:schemeClr val="bg1"/>
        </a:solidFill>
        <a:latin typeface="Arial" charset="0"/>
        <a:ea typeface="+mn-ea"/>
        <a:cs typeface="Arial Unicode MS" charset="0"/>
      </a:defRPr>
    </a:lvl8pPr>
    <a:lvl9pPr marL="3657600" algn="l" defTabSz="914400" rtl="0" eaLnBrk="1" latinLnBrk="0" hangingPunct="1">
      <a:defRPr kern="1200">
        <a:solidFill>
          <a:schemeClr val="bg1"/>
        </a:solidFill>
        <a:latin typeface="Arial" charset="0"/>
        <a:ea typeface="+mn-ea"/>
        <a:cs typeface="Arial Unicode MS"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C80000"/>
    <a:srgbClr val="EE0000"/>
    <a:srgbClr val="DA0000"/>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79091" autoAdjust="0"/>
  </p:normalViewPr>
  <p:slideViewPr>
    <p:cSldViewPr>
      <p:cViewPr>
        <p:scale>
          <a:sx n="150" d="100"/>
          <a:sy n="150" d="100"/>
        </p:scale>
        <p:origin x="-1716" y="9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099300" cy="10234613"/>
          </a:xfrm>
          <a:prstGeom prst="roundRect">
            <a:avLst>
              <a:gd name="adj" fmla="val 19"/>
            </a:avLst>
          </a:prstGeom>
          <a:solidFill>
            <a:srgbClr val="FFFFFF"/>
          </a:solidFill>
          <a:ln w="9360">
            <a:noFill/>
            <a:miter lim="800000"/>
            <a:headEnd/>
            <a:tailEnd/>
          </a:ln>
          <a:effectLst/>
        </p:spPr>
        <p:txBody>
          <a:bodyPr wrap="none" anchor="ctr"/>
          <a:lstStyle/>
          <a:p>
            <a:pPr>
              <a:defRPr/>
            </a:pPr>
            <a:endParaRPr lang="es-ES_tradnl"/>
          </a:p>
        </p:txBody>
      </p:sp>
      <p:sp>
        <p:nvSpPr>
          <p:cNvPr id="4099" name="Rectangle 2"/>
          <p:cNvSpPr>
            <a:spLocks noGrp="1" noRot="1" noChangeAspect="1" noChangeArrowheads="1"/>
          </p:cNvSpPr>
          <p:nvPr>
            <p:ph type="sldImg"/>
          </p:nvPr>
        </p:nvSpPr>
        <p:spPr bwMode="auto">
          <a:xfrm>
            <a:off x="-11798300" y="-11796713"/>
            <a:ext cx="11796712" cy="12573001"/>
          </a:xfrm>
          <a:prstGeom prst="rect">
            <a:avLst/>
          </a:prstGeom>
          <a:noFill/>
          <a:ln w="9525">
            <a:noFill/>
            <a:round/>
            <a:headEnd/>
            <a:tailEnd/>
          </a:ln>
        </p:spPr>
      </p:sp>
      <p:sp>
        <p:nvSpPr>
          <p:cNvPr id="2051" name="Rectangle 3"/>
          <p:cNvSpPr>
            <a:spLocks noGrp="1" noChangeArrowheads="1"/>
          </p:cNvSpPr>
          <p:nvPr>
            <p:ph type="body"/>
          </p:nvPr>
        </p:nvSpPr>
        <p:spPr bwMode="auto">
          <a:xfrm>
            <a:off x="709613" y="4860925"/>
            <a:ext cx="5675312" cy="46021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s-ES_tradnl" noProof="0" smtClean="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Rot="1" noChangeAspect="1" noChangeArrowheads="1" noTextEdit="1"/>
          </p:cNvSpPr>
          <p:nvPr>
            <p:ph type="sldImg"/>
          </p:nvPr>
        </p:nvSpPr>
        <p:spPr>
          <a:xfrm>
            <a:off x="2112963" y="777875"/>
            <a:ext cx="2874962" cy="3836988"/>
          </a:xfrm>
          <a:solidFill>
            <a:srgbClr val="FFFFFF"/>
          </a:solidFill>
          <a:ln>
            <a:solidFill>
              <a:srgbClr val="000000"/>
            </a:solidFill>
            <a:miter lim="800000"/>
          </a:ln>
        </p:spPr>
      </p:sp>
      <p:sp>
        <p:nvSpPr>
          <p:cNvPr id="5123" name="Rectangle 2"/>
          <p:cNvSpPr>
            <a:spLocks noGrp="1" noChangeArrowheads="1"/>
          </p:cNvSpPr>
          <p:nvPr>
            <p:ph type="body" idx="1"/>
          </p:nvPr>
        </p:nvSpPr>
        <p:spPr>
          <a:xfrm>
            <a:off x="709613" y="4860925"/>
            <a:ext cx="5676900" cy="4603750"/>
          </a:xfrm>
          <a:noFill/>
          <a:ln/>
        </p:spPr>
        <p:txBody>
          <a:bodyPr wrap="none" anchor="ctr"/>
          <a:lstStyle/>
          <a:p>
            <a:r>
              <a:rPr lang="fr-FR" dirty="0" smtClean="0"/>
              <a:t>Jose Luis Marin,</a:t>
            </a:r>
            <a:r>
              <a:rPr lang="fr-FR" baseline="0" dirty="0" smtClean="0"/>
              <a:t> </a:t>
            </a:r>
            <a:r>
              <a:rPr lang="fr-FR" baseline="0" dirty="0" err="1" smtClean="0"/>
              <a:t>until</a:t>
            </a:r>
            <a:r>
              <a:rPr lang="fr-FR" baseline="0" smtClean="0"/>
              <a:t> 17.00</a:t>
            </a:r>
            <a:endParaRPr lang="fr-FR" baseline="0" dirty="0" smtClean="0"/>
          </a:p>
          <a:p>
            <a:r>
              <a:rPr lang="fr-FR" baseline="0" dirty="0" err="1" smtClean="0"/>
              <a:t>Santoshi</a:t>
            </a:r>
            <a:r>
              <a:rPr lang="fr-FR" baseline="0" dirty="0" smtClean="0"/>
              <a:t> </a:t>
            </a:r>
            <a:r>
              <a:rPr lang="fr-FR" baseline="0" dirty="0" err="1" smtClean="0"/>
              <a:t>Sengupta</a:t>
            </a:r>
            <a:endParaRPr lang="fr-FR" baseline="0" dirty="0" smtClean="0"/>
          </a:p>
          <a:p>
            <a:r>
              <a:rPr lang="fr-FR" baseline="0" dirty="0" smtClean="0"/>
              <a:t>Gaël Le Mens</a:t>
            </a:r>
          </a:p>
          <a:p>
            <a:r>
              <a:rPr lang="fr-FR" baseline="0" dirty="0" err="1" smtClean="0"/>
              <a:t>Yuliya</a:t>
            </a:r>
            <a:r>
              <a:rPr lang="fr-FR" baseline="0" dirty="0" smtClean="0"/>
              <a:t> </a:t>
            </a:r>
            <a:r>
              <a:rPr lang="fr-FR" baseline="0" dirty="0" err="1" smtClean="0"/>
              <a:t>Snihur</a:t>
            </a:r>
            <a:endParaRPr lang="fr-FR" baseline="0" dirty="0" smtClean="0"/>
          </a:p>
          <a:p>
            <a:r>
              <a:rPr lang="fr-FR" baseline="0" dirty="0" smtClean="0"/>
              <a:t>Susana Domingo</a:t>
            </a:r>
          </a:p>
          <a:p>
            <a:r>
              <a:rPr lang="fr-FR" baseline="0" dirty="0" err="1" smtClean="0"/>
              <a:t>Oriol</a:t>
            </a:r>
            <a:r>
              <a:rPr lang="fr-FR" baseline="0" dirty="0" smtClean="0"/>
              <a:t> </a:t>
            </a:r>
            <a:r>
              <a:rPr lang="fr-FR" baseline="0" dirty="0" err="1" smtClean="0"/>
              <a:t>Palom</a:t>
            </a:r>
            <a:endParaRPr lang="fr-FR" baseline="0" dirty="0" smtClean="0"/>
          </a:p>
          <a:p>
            <a:r>
              <a:rPr lang="fr-FR" baseline="0" dirty="0" smtClean="0"/>
              <a:t>Minna </a:t>
            </a:r>
            <a:r>
              <a:rPr lang="fr-FR" baseline="0" dirty="0" err="1" smtClean="0"/>
              <a:t>Paunova</a:t>
            </a:r>
            <a:endParaRPr lang="fr-FR" baseline="0" dirty="0" smtClean="0"/>
          </a:p>
          <a:p>
            <a:r>
              <a:rPr lang="fr-FR" baseline="0" dirty="0" smtClean="0"/>
              <a:t>David Rodriguez, </a:t>
            </a:r>
            <a:r>
              <a:rPr lang="fr-FR" baseline="0" dirty="0" err="1" smtClean="0"/>
              <a:t>until</a:t>
            </a:r>
            <a:r>
              <a:rPr lang="fr-FR" baseline="0" dirty="0" smtClean="0"/>
              <a:t> 16.00</a:t>
            </a:r>
            <a:endParaRPr lang="es-ES_tradnl"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Rot="1" noChangeAspect="1" noChangeArrowheads="1" noTextEdit="1"/>
          </p:cNvSpPr>
          <p:nvPr>
            <p:ph type="sldImg"/>
          </p:nvPr>
        </p:nvSpPr>
        <p:spPr>
          <a:xfrm>
            <a:off x="2112963" y="777875"/>
            <a:ext cx="2874962" cy="3836988"/>
          </a:xfrm>
          <a:solidFill>
            <a:srgbClr val="FFFFFF"/>
          </a:solidFill>
          <a:ln>
            <a:solidFill>
              <a:srgbClr val="000000"/>
            </a:solidFill>
            <a:miter lim="800000"/>
          </a:ln>
        </p:spPr>
      </p:sp>
      <p:sp>
        <p:nvSpPr>
          <p:cNvPr id="5123" name="Rectangle 2"/>
          <p:cNvSpPr>
            <a:spLocks noGrp="1" noChangeArrowheads="1"/>
          </p:cNvSpPr>
          <p:nvPr>
            <p:ph type="body" idx="1"/>
          </p:nvPr>
        </p:nvSpPr>
        <p:spPr>
          <a:xfrm>
            <a:off x="709613" y="4860925"/>
            <a:ext cx="5676900" cy="4603750"/>
          </a:xfrm>
          <a:noFill/>
          <a:ln/>
        </p:spPr>
        <p:txBody>
          <a:bodyPr wrap="none" anchor="ctr"/>
          <a:lstStyle/>
          <a:p>
            <a:r>
              <a:rPr lang="fr-FR" dirty="0" smtClean="0"/>
              <a:t>Jose Luis Marin,</a:t>
            </a:r>
            <a:r>
              <a:rPr lang="fr-FR" baseline="0" dirty="0" smtClean="0"/>
              <a:t> </a:t>
            </a:r>
            <a:r>
              <a:rPr lang="fr-FR" baseline="0" dirty="0" err="1" smtClean="0"/>
              <a:t>until</a:t>
            </a:r>
            <a:r>
              <a:rPr lang="fr-FR" baseline="0" smtClean="0"/>
              <a:t> 17.00</a:t>
            </a:r>
            <a:endParaRPr lang="fr-FR" baseline="0" dirty="0" smtClean="0"/>
          </a:p>
          <a:p>
            <a:r>
              <a:rPr lang="fr-FR" baseline="0" dirty="0" err="1" smtClean="0"/>
              <a:t>Santoshi</a:t>
            </a:r>
            <a:r>
              <a:rPr lang="fr-FR" baseline="0" dirty="0" smtClean="0"/>
              <a:t> </a:t>
            </a:r>
            <a:r>
              <a:rPr lang="fr-FR" baseline="0" dirty="0" err="1" smtClean="0"/>
              <a:t>Sengupta</a:t>
            </a:r>
            <a:endParaRPr lang="fr-FR" baseline="0" dirty="0" smtClean="0"/>
          </a:p>
          <a:p>
            <a:r>
              <a:rPr lang="fr-FR" baseline="0" dirty="0" smtClean="0"/>
              <a:t>Gaël Le Mens</a:t>
            </a:r>
          </a:p>
          <a:p>
            <a:r>
              <a:rPr lang="fr-FR" baseline="0" dirty="0" err="1" smtClean="0"/>
              <a:t>Yuliya</a:t>
            </a:r>
            <a:r>
              <a:rPr lang="fr-FR" baseline="0" dirty="0" smtClean="0"/>
              <a:t> </a:t>
            </a:r>
            <a:r>
              <a:rPr lang="fr-FR" baseline="0" dirty="0" err="1" smtClean="0"/>
              <a:t>Snihur</a:t>
            </a:r>
            <a:endParaRPr lang="fr-FR" baseline="0" dirty="0" smtClean="0"/>
          </a:p>
          <a:p>
            <a:r>
              <a:rPr lang="fr-FR" baseline="0" dirty="0" smtClean="0"/>
              <a:t>Susana Domingo</a:t>
            </a:r>
          </a:p>
          <a:p>
            <a:r>
              <a:rPr lang="fr-FR" baseline="0" dirty="0" err="1" smtClean="0"/>
              <a:t>Oriol</a:t>
            </a:r>
            <a:r>
              <a:rPr lang="fr-FR" baseline="0" dirty="0" smtClean="0"/>
              <a:t> </a:t>
            </a:r>
            <a:r>
              <a:rPr lang="fr-FR" baseline="0" dirty="0" err="1" smtClean="0"/>
              <a:t>Palom</a:t>
            </a:r>
            <a:endParaRPr lang="fr-FR" baseline="0" dirty="0" smtClean="0"/>
          </a:p>
          <a:p>
            <a:r>
              <a:rPr lang="fr-FR" baseline="0" dirty="0" smtClean="0"/>
              <a:t>Minna </a:t>
            </a:r>
            <a:r>
              <a:rPr lang="fr-FR" baseline="0" dirty="0" err="1" smtClean="0"/>
              <a:t>Paunova</a:t>
            </a:r>
            <a:endParaRPr lang="fr-FR" baseline="0" dirty="0" smtClean="0"/>
          </a:p>
          <a:p>
            <a:r>
              <a:rPr lang="fr-FR" baseline="0" dirty="0" smtClean="0"/>
              <a:t>David Rodriguez, </a:t>
            </a:r>
            <a:r>
              <a:rPr lang="fr-FR" baseline="0" dirty="0" err="1" smtClean="0"/>
              <a:t>until</a:t>
            </a:r>
            <a:r>
              <a:rPr lang="fr-FR" baseline="0" dirty="0" smtClean="0"/>
              <a:t> 16.00</a:t>
            </a:r>
            <a:endParaRPr lang="es-ES_tradnl"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Rot="1" noChangeAspect="1" noChangeArrowheads="1" noTextEdit="1"/>
          </p:cNvSpPr>
          <p:nvPr>
            <p:ph type="sldImg"/>
          </p:nvPr>
        </p:nvSpPr>
        <p:spPr>
          <a:xfrm>
            <a:off x="2112963" y="777875"/>
            <a:ext cx="2874962" cy="3836988"/>
          </a:xfrm>
          <a:solidFill>
            <a:srgbClr val="FFFFFF"/>
          </a:solidFill>
          <a:ln>
            <a:solidFill>
              <a:srgbClr val="000000"/>
            </a:solidFill>
            <a:miter lim="800000"/>
          </a:ln>
        </p:spPr>
      </p:sp>
      <p:sp>
        <p:nvSpPr>
          <p:cNvPr id="5123" name="Rectangle 2"/>
          <p:cNvSpPr>
            <a:spLocks noGrp="1" noChangeArrowheads="1"/>
          </p:cNvSpPr>
          <p:nvPr>
            <p:ph type="body" idx="1"/>
          </p:nvPr>
        </p:nvSpPr>
        <p:spPr>
          <a:xfrm>
            <a:off x="709613" y="4860925"/>
            <a:ext cx="5676900" cy="4603750"/>
          </a:xfrm>
          <a:noFill/>
          <a:ln/>
        </p:spPr>
        <p:txBody>
          <a:bodyPr wrap="none" anchor="ctr"/>
          <a:lstStyle/>
          <a:p>
            <a:r>
              <a:rPr lang="fr-FR" dirty="0" smtClean="0"/>
              <a:t>Jose Luis Marin,</a:t>
            </a:r>
            <a:r>
              <a:rPr lang="fr-FR" baseline="0" dirty="0" smtClean="0"/>
              <a:t> </a:t>
            </a:r>
            <a:r>
              <a:rPr lang="fr-FR" baseline="0" dirty="0" err="1" smtClean="0"/>
              <a:t>until</a:t>
            </a:r>
            <a:r>
              <a:rPr lang="fr-FR" baseline="0" smtClean="0"/>
              <a:t> 17.00</a:t>
            </a:r>
            <a:endParaRPr lang="fr-FR" baseline="0" dirty="0" smtClean="0"/>
          </a:p>
          <a:p>
            <a:r>
              <a:rPr lang="fr-FR" baseline="0" dirty="0" err="1" smtClean="0"/>
              <a:t>Santoshi</a:t>
            </a:r>
            <a:r>
              <a:rPr lang="fr-FR" baseline="0" dirty="0" smtClean="0"/>
              <a:t> </a:t>
            </a:r>
            <a:r>
              <a:rPr lang="fr-FR" baseline="0" dirty="0" err="1" smtClean="0"/>
              <a:t>Sengupta</a:t>
            </a:r>
            <a:endParaRPr lang="fr-FR" baseline="0" dirty="0" smtClean="0"/>
          </a:p>
          <a:p>
            <a:r>
              <a:rPr lang="fr-FR" baseline="0" dirty="0" smtClean="0"/>
              <a:t>Gaël Le Mens</a:t>
            </a:r>
          </a:p>
          <a:p>
            <a:r>
              <a:rPr lang="fr-FR" baseline="0" dirty="0" err="1" smtClean="0"/>
              <a:t>Yuliya</a:t>
            </a:r>
            <a:r>
              <a:rPr lang="fr-FR" baseline="0" dirty="0" smtClean="0"/>
              <a:t> </a:t>
            </a:r>
            <a:r>
              <a:rPr lang="fr-FR" baseline="0" dirty="0" err="1" smtClean="0"/>
              <a:t>Snihur</a:t>
            </a:r>
            <a:endParaRPr lang="fr-FR" baseline="0" dirty="0" smtClean="0"/>
          </a:p>
          <a:p>
            <a:r>
              <a:rPr lang="fr-FR" baseline="0" dirty="0" smtClean="0"/>
              <a:t>Susana Domingo</a:t>
            </a:r>
          </a:p>
          <a:p>
            <a:r>
              <a:rPr lang="fr-FR" baseline="0" dirty="0" err="1" smtClean="0"/>
              <a:t>Oriol</a:t>
            </a:r>
            <a:r>
              <a:rPr lang="fr-FR" baseline="0" dirty="0" smtClean="0"/>
              <a:t> </a:t>
            </a:r>
            <a:r>
              <a:rPr lang="fr-FR" baseline="0" dirty="0" err="1" smtClean="0"/>
              <a:t>Palom</a:t>
            </a:r>
            <a:endParaRPr lang="fr-FR" baseline="0" dirty="0" smtClean="0"/>
          </a:p>
          <a:p>
            <a:r>
              <a:rPr lang="fr-FR" baseline="0" dirty="0" smtClean="0"/>
              <a:t>Minna </a:t>
            </a:r>
            <a:r>
              <a:rPr lang="fr-FR" baseline="0" dirty="0" err="1" smtClean="0"/>
              <a:t>Paunova</a:t>
            </a:r>
            <a:endParaRPr lang="fr-FR" baseline="0" dirty="0" smtClean="0"/>
          </a:p>
          <a:p>
            <a:r>
              <a:rPr lang="fr-FR" baseline="0" dirty="0" smtClean="0"/>
              <a:t>David Rodriguez, </a:t>
            </a:r>
            <a:r>
              <a:rPr lang="fr-FR" baseline="0" dirty="0" err="1" smtClean="0"/>
              <a:t>until</a:t>
            </a:r>
            <a:r>
              <a:rPr lang="fr-FR" baseline="0" dirty="0" smtClean="0"/>
              <a:t> 16.00</a:t>
            </a:r>
            <a:endParaRPr lang="es-ES_tradnl"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s-ES_tradnl"/>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s-ES_tradnl"/>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pPr>
              <a:defRPr/>
            </a:pPr>
            <a:fld id="{98DF8B23-5A2C-4F41-9ABE-A53578EC998B}"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pPr>
              <a:defRPr/>
            </a:pPr>
            <a:fld id="{BC55B77A-072C-4649-A854-11BC229B554D}"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0463" y="366713"/>
            <a:ext cx="1541462" cy="7797800"/>
          </a:xfrm>
        </p:spPr>
        <p:txBody>
          <a:bodyPr vert="eaVert"/>
          <a:lstStyle/>
          <a:p>
            <a:r>
              <a:rPr lang="en-US" smtClean="0"/>
              <a:t>Click to edit Master title style</a:t>
            </a:r>
            <a:endParaRPr lang="es-ES_tradnl"/>
          </a:p>
        </p:txBody>
      </p:sp>
      <p:sp>
        <p:nvSpPr>
          <p:cNvPr id="3" name="Vertical Text Placeholder 2"/>
          <p:cNvSpPr>
            <a:spLocks noGrp="1"/>
          </p:cNvSpPr>
          <p:nvPr>
            <p:ph type="body" orient="vert" idx="1"/>
          </p:nvPr>
        </p:nvSpPr>
        <p:spPr>
          <a:xfrm>
            <a:off x="342900" y="366713"/>
            <a:ext cx="4475163" cy="779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pPr>
              <a:defRPr/>
            </a:pPr>
            <a:fld id="{0DFD6ACB-A39C-421B-B32C-AE12F6EE65BF}" type="slidenum">
              <a:rPr lang="es-ES"/>
              <a:pPr>
                <a:defRPr/>
              </a:pPr>
              <a:t>‹#›</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AndTx" preserve="1">
  <p:cSld name="Title,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69025" cy="1520825"/>
          </a:xfrm>
        </p:spPr>
        <p:txBody>
          <a:bodyPr/>
          <a:lstStyle/>
          <a:p>
            <a:r>
              <a:rPr lang="en-US" smtClean="0"/>
              <a:t>Click to edit Master title style</a:t>
            </a:r>
            <a:endParaRPr lang="es-ES_tradnl"/>
          </a:p>
        </p:txBody>
      </p:sp>
      <p:sp>
        <p:nvSpPr>
          <p:cNvPr id="3" name="Chart Placeholder 2"/>
          <p:cNvSpPr>
            <a:spLocks noGrp="1"/>
          </p:cNvSpPr>
          <p:nvPr>
            <p:ph type="chart" sz="half" idx="1"/>
          </p:nvPr>
        </p:nvSpPr>
        <p:spPr>
          <a:xfrm>
            <a:off x="342900" y="2133600"/>
            <a:ext cx="3008313" cy="6030913"/>
          </a:xfrm>
        </p:spPr>
        <p:txBody>
          <a:bodyPr/>
          <a:lstStyle/>
          <a:p>
            <a:pPr lvl="0"/>
            <a:endParaRPr lang="es-ES_tradnl" noProof="0" smtClean="0"/>
          </a:p>
        </p:txBody>
      </p:sp>
      <p:sp>
        <p:nvSpPr>
          <p:cNvPr id="4" name="Text Placeholder 3"/>
          <p:cNvSpPr>
            <a:spLocks noGrp="1"/>
          </p:cNvSpPr>
          <p:nvPr>
            <p:ph type="body" sz="half" idx="2"/>
          </p:nvPr>
        </p:nvSpPr>
        <p:spPr>
          <a:xfrm>
            <a:off x="3503613" y="2133600"/>
            <a:ext cx="3008312" cy="60309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pPr>
              <a:defRPr/>
            </a:pPr>
            <a:fld id="{FA73B621-4A0B-4D6E-8C29-EC5064044A6B}"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pPr>
              <a:defRPr/>
            </a:pPr>
            <a:fld id="{82C08AC7-5EF6-4CD3-B81B-A8B26D247572}"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s-ES_tradnl"/>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s-ES"/>
          </a:p>
        </p:txBody>
      </p:sp>
      <p:sp>
        <p:nvSpPr>
          <p:cNvPr id="5" name="Rectangle 5"/>
          <p:cNvSpPr>
            <a:spLocks noGrp="1" noChangeArrowheads="1"/>
          </p:cNvSpPr>
          <p:nvPr>
            <p:ph type="sldNum" idx="11"/>
          </p:nvPr>
        </p:nvSpPr>
        <p:spPr>
          <a:ln/>
        </p:spPr>
        <p:txBody>
          <a:bodyPr/>
          <a:lstStyle>
            <a:lvl1pPr>
              <a:defRPr/>
            </a:lvl1pPr>
          </a:lstStyle>
          <a:p>
            <a:pPr>
              <a:defRPr/>
            </a:pPr>
            <a:fld id="{A234E19E-3F1A-4146-8F3A-8964BCFD1ACA}"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Content Placeholder 2"/>
          <p:cNvSpPr>
            <a:spLocks noGrp="1"/>
          </p:cNvSpPr>
          <p:nvPr>
            <p:ph sz="half" idx="1"/>
          </p:nvPr>
        </p:nvSpPr>
        <p:spPr>
          <a:xfrm>
            <a:off x="342900" y="2133600"/>
            <a:ext cx="3008313" cy="603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Content Placeholder 3"/>
          <p:cNvSpPr>
            <a:spLocks noGrp="1"/>
          </p:cNvSpPr>
          <p:nvPr>
            <p:ph sz="half" idx="2"/>
          </p:nvPr>
        </p:nvSpPr>
        <p:spPr>
          <a:xfrm>
            <a:off x="3503613" y="2133600"/>
            <a:ext cx="3008312" cy="603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pPr>
              <a:defRPr/>
            </a:pPr>
            <a:fld id="{32833AD9-93D0-4757-B427-1EA6A14F60A7}"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lvl1pPr>
              <a:defRPr/>
            </a:lvl1pPr>
          </a:lstStyle>
          <a:p>
            <a:r>
              <a:rPr lang="en-US" smtClean="0"/>
              <a:t>Click to edit Master title style</a:t>
            </a:r>
            <a:endParaRPr lang="es-ES_tradnl"/>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7" name="Rectangle 3"/>
          <p:cNvSpPr>
            <a:spLocks noGrp="1" noChangeArrowheads="1"/>
          </p:cNvSpPr>
          <p:nvPr>
            <p:ph type="dt" idx="10"/>
          </p:nvPr>
        </p:nvSpPr>
        <p:spPr>
          <a:ln/>
        </p:spPr>
        <p:txBody>
          <a:bodyPr/>
          <a:lstStyle>
            <a:lvl1pPr>
              <a:defRPr/>
            </a:lvl1pPr>
          </a:lstStyle>
          <a:p>
            <a:pPr>
              <a:defRPr/>
            </a:pPr>
            <a:endParaRPr lang="es-ES"/>
          </a:p>
        </p:txBody>
      </p:sp>
      <p:sp>
        <p:nvSpPr>
          <p:cNvPr id="8" name="Rectangle 5"/>
          <p:cNvSpPr>
            <a:spLocks noGrp="1" noChangeArrowheads="1"/>
          </p:cNvSpPr>
          <p:nvPr>
            <p:ph type="sldNum" idx="11"/>
          </p:nvPr>
        </p:nvSpPr>
        <p:spPr>
          <a:ln/>
        </p:spPr>
        <p:txBody>
          <a:bodyPr/>
          <a:lstStyle>
            <a:lvl1pPr>
              <a:defRPr/>
            </a:lvl1pPr>
          </a:lstStyle>
          <a:p>
            <a:pPr>
              <a:defRPr/>
            </a:pPr>
            <a:fld id="{DABAF48E-1E6B-46DE-86F9-ECAA528F8790}"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_tradnl"/>
          </a:p>
        </p:txBody>
      </p:sp>
      <p:sp>
        <p:nvSpPr>
          <p:cNvPr id="3" name="Rectangle 3"/>
          <p:cNvSpPr>
            <a:spLocks noGrp="1" noChangeArrowheads="1"/>
          </p:cNvSpPr>
          <p:nvPr>
            <p:ph type="dt" idx="10"/>
          </p:nvPr>
        </p:nvSpPr>
        <p:spPr>
          <a:ln/>
        </p:spPr>
        <p:txBody>
          <a:bodyPr/>
          <a:lstStyle>
            <a:lvl1pPr>
              <a:defRPr/>
            </a:lvl1pPr>
          </a:lstStyle>
          <a:p>
            <a:pPr>
              <a:defRPr/>
            </a:pPr>
            <a:endParaRPr lang="es-ES"/>
          </a:p>
        </p:txBody>
      </p:sp>
      <p:sp>
        <p:nvSpPr>
          <p:cNvPr id="4" name="Rectangle 5"/>
          <p:cNvSpPr>
            <a:spLocks noGrp="1" noChangeArrowheads="1"/>
          </p:cNvSpPr>
          <p:nvPr>
            <p:ph type="sldNum" idx="11"/>
          </p:nvPr>
        </p:nvSpPr>
        <p:spPr>
          <a:ln/>
        </p:spPr>
        <p:txBody>
          <a:bodyPr/>
          <a:lstStyle>
            <a:lvl1pPr>
              <a:defRPr/>
            </a:lvl1pPr>
          </a:lstStyle>
          <a:p>
            <a:pPr>
              <a:defRPr/>
            </a:pPr>
            <a:fld id="{1E5A8078-0A04-4E7F-8F83-106DFA1FE479}"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s-ES"/>
          </a:p>
        </p:txBody>
      </p:sp>
      <p:sp>
        <p:nvSpPr>
          <p:cNvPr id="3" name="Rectangle 5"/>
          <p:cNvSpPr>
            <a:spLocks noGrp="1" noChangeArrowheads="1"/>
          </p:cNvSpPr>
          <p:nvPr>
            <p:ph type="sldNum" idx="11"/>
          </p:nvPr>
        </p:nvSpPr>
        <p:spPr>
          <a:ln/>
        </p:spPr>
        <p:txBody>
          <a:bodyPr/>
          <a:lstStyle>
            <a:lvl1pPr>
              <a:defRPr/>
            </a:lvl1pPr>
          </a:lstStyle>
          <a:p>
            <a:pPr>
              <a:defRPr/>
            </a:pPr>
            <a:fld id="{266C6FF0-35FB-4651-A253-698619ECA01E}"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s-ES_tradnl"/>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pPr>
              <a:defRPr/>
            </a:pPr>
            <a:fld id="{D0B7B06B-5B37-4990-9D24-3EF782FFEBB4}"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s-ES_tradnl"/>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_tradnl"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s-ES"/>
          </a:p>
        </p:txBody>
      </p:sp>
      <p:sp>
        <p:nvSpPr>
          <p:cNvPr id="6" name="Rectangle 5"/>
          <p:cNvSpPr>
            <a:spLocks noGrp="1" noChangeArrowheads="1"/>
          </p:cNvSpPr>
          <p:nvPr>
            <p:ph type="sldNum" idx="11"/>
          </p:nvPr>
        </p:nvSpPr>
        <p:spPr>
          <a:ln/>
        </p:spPr>
        <p:txBody>
          <a:bodyPr/>
          <a:lstStyle>
            <a:lvl1pPr>
              <a:defRPr/>
            </a:lvl1pPr>
          </a:lstStyle>
          <a:p>
            <a:pPr>
              <a:defRPr/>
            </a:pPr>
            <a:fld id="{7EA4366B-3CDB-43EE-89AD-CB87EC097CCF}"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42900" y="366713"/>
            <a:ext cx="6169025" cy="152082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Cliquez pour éditer le format du texte-titre</a:t>
            </a:r>
          </a:p>
        </p:txBody>
      </p:sp>
      <p:sp>
        <p:nvSpPr>
          <p:cNvPr id="1027" name="Rectangle 2"/>
          <p:cNvSpPr>
            <a:spLocks noGrp="1" noChangeArrowheads="1"/>
          </p:cNvSpPr>
          <p:nvPr>
            <p:ph type="body" idx="1"/>
          </p:nvPr>
        </p:nvSpPr>
        <p:spPr bwMode="auto">
          <a:xfrm>
            <a:off x="342900" y="2133600"/>
            <a:ext cx="6169025" cy="6030913"/>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Cliquez pour éditer le format du plan de texte</a:t>
            </a:r>
          </a:p>
          <a:p>
            <a:pPr lvl="1"/>
            <a:r>
              <a:rPr lang="en-GB" smtClean="0"/>
              <a:t>Second niveau de plan</a:t>
            </a:r>
          </a:p>
          <a:p>
            <a:pPr lvl="2"/>
            <a:r>
              <a:rPr lang="en-GB" smtClean="0"/>
              <a:t>Troisième niveau de plan</a:t>
            </a:r>
          </a:p>
          <a:p>
            <a:pPr lvl="3"/>
            <a:r>
              <a:rPr lang="en-GB" smtClean="0"/>
              <a:t>Quatrième niveau de plan</a:t>
            </a:r>
          </a:p>
          <a:p>
            <a:pPr lvl="4"/>
            <a:r>
              <a:rPr lang="en-GB" smtClean="0"/>
              <a:t>Cinquième niveau de plan</a:t>
            </a:r>
          </a:p>
          <a:p>
            <a:pPr lvl="4"/>
            <a:r>
              <a:rPr lang="en-GB" smtClean="0"/>
              <a:t>Sixième niveau de plan</a:t>
            </a:r>
          </a:p>
          <a:p>
            <a:pPr lvl="4"/>
            <a:r>
              <a:rPr lang="en-GB" smtClean="0"/>
              <a:t>Septième niveau de plan</a:t>
            </a:r>
          </a:p>
          <a:p>
            <a:pPr lvl="4"/>
            <a:r>
              <a:rPr lang="en-GB" smtClean="0"/>
              <a:t>Huitième niveau de plan</a:t>
            </a:r>
          </a:p>
          <a:p>
            <a:pPr lvl="4"/>
            <a:r>
              <a:rPr lang="en-GB" smtClean="0"/>
              <a:t>Neuvième niveau de plan</a:t>
            </a:r>
          </a:p>
        </p:txBody>
      </p:sp>
      <p:sp>
        <p:nvSpPr>
          <p:cNvPr id="2" name="Rectangle 3"/>
          <p:cNvSpPr>
            <a:spLocks noGrp="1" noChangeArrowheads="1"/>
          </p:cNvSpPr>
          <p:nvPr>
            <p:ph type="dt"/>
          </p:nvPr>
        </p:nvSpPr>
        <p:spPr bwMode="auto">
          <a:xfrm>
            <a:off x="342900" y="8475663"/>
            <a:ext cx="1597025" cy="4826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defRPr>
            </a:lvl1pPr>
          </a:lstStyle>
          <a:p>
            <a:pPr>
              <a:defRPr/>
            </a:pPr>
            <a:endParaRPr lang="es-ES"/>
          </a:p>
        </p:txBody>
      </p:sp>
      <p:sp>
        <p:nvSpPr>
          <p:cNvPr id="1028" name="Text Box 4"/>
          <p:cNvSpPr txBox="1">
            <a:spLocks noChangeArrowheads="1"/>
          </p:cNvSpPr>
          <p:nvPr/>
        </p:nvSpPr>
        <p:spPr bwMode="auto">
          <a:xfrm>
            <a:off x="2343150" y="8475663"/>
            <a:ext cx="2171700" cy="485775"/>
          </a:xfrm>
          <a:prstGeom prst="rect">
            <a:avLst/>
          </a:prstGeom>
          <a:noFill/>
          <a:ln w="9525">
            <a:noFill/>
            <a:round/>
            <a:headEnd/>
            <a:tailEnd/>
          </a:ln>
          <a:effectLst/>
        </p:spPr>
        <p:txBody>
          <a:bodyPr wrap="none" anchor="ctr"/>
          <a:lstStyle/>
          <a:p>
            <a:pPr>
              <a:defRPr/>
            </a:pPr>
            <a:endParaRPr lang="es-ES_tradnl"/>
          </a:p>
        </p:txBody>
      </p:sp>
      <p:sp>
        <p:nvSpPr>
          <p:cNvPr id="1029" name="Rectangle 5"/>
          <p:cNvSpPr>
            <a:spLocks noGrp="1" noChangeArrowheads="1"/>
          </p:cNvSpPr>
          <p:nvPr>
            <p:ph type="sldNum"/>
          </p:nvPr>
        </p:nvSpPr>
        <p:spPr bwMode="auto">
          <a:xfrm>
            <a:off x="4914900" y="8475663"/>
            <a:ext cx="1597025" cy="48260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defRPr>
            </a:lvl1pPr>
          </a:lstStyle>
          <a:p>
            <a:pPr>
              <a:defRPr/>
            </a:pPr>
            <a:fld id="{7F3D16FD-DBD7-40E8-B985-E045492D662D}"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2pPr>
      <a:lvl3pPr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3pPr>
      <a:lvl4pPr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4pPr>
      <a:lvl5pPr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4400">
          <a:solidFill>
            <a:srgbClr val="000000"/>
          </a:solidFill>
          <a:latin typeface="Calibri" pitchFamily="32" charset="0"/>
          <a:cs typeface="Arial Unicode MS"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333375" y="4284663"/>
            <a:ext cx="6191250" cy="4537075"/>
          </a:xfrm>
          <a:prstGeom prst="rect">
            <a:avLst/>
          </a:prstGeom>
          <a:solidFill>
            <a:srgbClr val="FFFFFF"/>
          </a:solidFill>
          <a:ln w="25560">
            <a:solidFill>
              <a:schemeClr val="bg2"/>
            </a:solidFill>
            <a:miter lim="800000"/>
            <a:headEnd/>
            <a:tailEnd/>
          </a:ln>
        </p:spPr>
        <p:txBody>
          <a:bodyPr wrap="none" anchor="ctr"/>
          <a:lstStyle/>
          <a:p>
            <a:endParaRPr lang="es-ES_tradnl">
              <a:latin typeface="Arial Unicode MS" pitchFamily="34" charset="-128"/>
              <a:ea typeface="Arial Unicode MS" pitchFamily="34" charset="-128"/>
              <a:cs typeface="Arial Unicode MS" pitchFamily="34" charset="-128"/>
            </a:endParaRPr>
          </a:p>
        </p:txBody>
      </p:sp>
      <p:sp>
        <p:nvSpPr>
          <p:cNvPr id="2051" name="Rectangle 2"/>
          <p:cNvSpPr>
            <a:spLocks noChangeArrowheads="1"/>
          </p:cNvSpPr>
          <p:nvPr/>
        </p:nvSpPr>
        <p:spPr bwMode="auto">
          <a:xfrm>
            <a:off x="333375" y="1692275"/>
            <a:ext cx="6191250" cy="2519363"/>
          </a:xfrm>
          <a:prstGeom prst="rect">
            <a:avLst/>
          </a:prstGeom>
          <a:solidFill>
            <a:srgbClr val="C80000"/>
          </a:solidFill>
          <a:ln w="25560">
            <a:solidFill>
              <a:schemeClr val="bg2"/>
            </a:solidFill>
            <a:miter lim="800000"/>
            <a:headEnd/>
            <a:tailEnd/>
          </a:ln>
        </p:spPr>
        <p:txBody>
          <a:bodyPr wrap="none" anchor="ctr"/>
          <a:lstStyle/>
          <a:p>
            <a:endParaRPr lang="es-ES_tradnl" dirty="0">
              <a:latin typeface="Arial Unicode MS" pitchFamily="34" charset="-128"/>
              <a:ea typeface="Arial Unicode MS" pitchFamily="34" charset="-128"/>
              <a:cs typeface="Arial Unicode MS" pitchFamily="34" charset="-128"/>
            </a:endParaRPr>
          </a:p>
        </p:txBody>
      </p:sp>
      <p:sp>
        <p:nvSpPr>
          <p:cNvPr id="2053" name="Rectangle 4"/>
          <p:cNvSpPr>
            <a:spLocks noChangeArrowheads="1"/>
          </p:cNvSpPr>
          <p:nvPr/>
        </p:nvSpPr>
        <p:spPr bwMode="auto">
          <a:xfrm>
            <a:off x="333375" y="496888"/>
            <a:ext cx="6191250" cy="855662"/>
          </a:xfrm>
          <a:prstGeom prst="rect">
            <a:avLst/>
          </a:prstGeom>
          <a:solidFill>
            <a:srgbClr val="C80000"/>
          </a:solidFill>
          <a:ln w="25560">
            <a:solidFill>
              <a:schemeClr val="tx1">
                <a:lumMod val="50000"/>
                <a:lumOff val="50000"/>
              </a:schemeClr>
            </a:solidFill>
            <a:miter lim="800000"/>
            <a:headEnd/>
            <a:tailEnd/>
          </a:ln>
        </p:spPr>
        <p:txBody>
          <a:bodyPr lIns="90000" tIns="76320" rIns="90000" bIns="38160" anchor="ctr">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dirty="0" smtClean="0">
                <a:latin typeface="Arial Unicode MS" pitchFamily="34" charset="-128"/>
                <a:ea typeface="Arial Unicode MS" pitchFamily="34" charset="-128"/>
                <a:cs typeface="Arial Unicode MS" pitchFamily="34" charset="-128"/>
              </a:rPr>
              <a:t>OPEN MEETING</a:t>
            </a:r>
            <a:endParaRPr lang="en-GB" sz="2400" dirty="0">
              <a:latin typeface="Arial Unicode MS" pitchFamily="34" charset="-128"/>
              <a:ea typeface="Arial Unicode MS" pitchFamily="34" charset="-128"/>
              <a:cs typeface="Arial Unicode MS" pitchFamily="34" charset="-128"/>
            </a:endParaRPr>
          </a:p>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2400" dirty="0" smtClean="0">
                <a:latin typeface="Arial Unicode MS" pitchFamily="34" charset="-128"/>
                <a:ea typeface="Arial Unicode MS" pitchFamily="34" charset="-128"/>
                <a:cs typeface="Arial Unicode MS" pitchFamily="34" charset="-128"/>
              </a:rPr>
              <a:t>“Strategy” Teaching  at UPF</a:t>
            </a:r>
            <a:endParaRPr lang="en-GB" sz="2400" dirty="0">
              <a:latin typeface="Arial Unicode MS" pitchFamily="34" charset="-128"/>
              <a:ea typeface="Arial Unicode MS" pitchFamily="34" charset="-128"/>
              <a:cs typeface="Arial Unicode MS" pitchFamily="34" charset="-128"/>
            </a:endParaRPr>
          </a:p>
        </p:txBody>
      </p:sp>
      <p:sp>
        <p:nvSpPr>
          <p:cNvPr id="2054" name="Text Box 5"/>
          <p:cNvSpPr txBox="1">
            <a:spLocks noChangeArrowheads="1"/>
          </p:cNvSpPr>
          <p:nvPr/>
        </p:nvSpPr>
        <p:spPr bwMode="auto">
          <a:xfrm>
            <a:off x="260350" y="1414463"/>
            <a:ext cx="1873250" cy="279180"/>
          </a:xfrm>
          <a:prstGeom prst="rect">
            <a:avLst/>
          </a:prstGeom>
          <a:noFill/>
          <a:ln w="9525">
            <a:noFill/>
            <a:round/>
            <a:headEnd/>
            <a:tailEnd/>
          </a:ln>
        </p:spPr>
        <p:txBody>
          <a:bodyPr lIns="90000" tIns="46800" rIns="90000" bIns="4680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dirty="0" smtClean="0">
                <a:solidFill>
                  <a:schemeClr val="tx1">
                    <a:lumMod val="85000"/>
                    <a:lumOff val="15000"/>
                  </a:schemeClr>
                </a:solidFill>
                <a:latin typeface="Arial Unicode MS" pitchFamily="34" charset="-128"/>
                <a:ea typeface="Arial Unicode MS" pitchFamily="34" charset="-128"/>
                <a:cs typeface="Arial Unicode MS" pitchFamily="34" charset="-128"/>
              </a:rPr>
              <a:t>28 November </a:t>
            </a:r>
            <a:r>
              <a:rPr lang="en-GB" sz="1200" dirty="0">
                <a:solidFill>
                  <a:schemeClr val="tx1">
                    <a:lumMod val="85000"/>
                    <a:lumOff val="15000"/>
                  </a:schemeClr>
                </a:solidFill>
                <a:latin typeface="Arial Unicode MS" pitchFamily="34" charset="-128"/>
                <a:ea typeface="Arial Unicode MS" pitchFamily="34" charset="-128"/>
                <a:cs typeface="Arial Unicode MS" pitchFamily="34" charset="-128"/>
              </a:rPr>
              <a:t>2011</a:t>
            </a:r>
          </a:p>
        </p:txBody>
      </p:sp>
      <p:sp>
        <p:nvSpPr>
          <p:cNvPr id="2055" name="Text Box 6"/>
          <p:cNvSpPr txBox="1">
            <a:spLocks noChangeArrowheads="1"/>
          </p:cNvSpPr>
          <p:nvPr/>
        </p:nvSpPr>
        <p:spPr bwMode="auto">
          <a:xfrm>
            <a:off x="1412776" y="1414463"/>
            <a:ext cx="4103688" cy="279180"/>
          </a:xfrm>
          <a:prstGeom prst="rect">
            <a:avLst/>
          </a:prstGeom>
          <a:noFill/>
          <a:ln w="9525">
            <a:noFill/>
            <a:round/>
            <a:headEnd/>
            <a:tailEnd/>
          </a:ln>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fr-FR" sz="1200" dirty="0">
                <a:solidFill>
                  <a:schemeClr val="tx1">
                    <a:lumMod val="65000"/>
                    <a:lumOff val="35000"/>
                  </a:schemeClr>
                </a:solidFill>
                <a:latin typeface="Arial Unicode MS" pitchFamily="34" charset="-128"/>
                <a:ea typeface="Arial Unicode MS" pitchFamily="34" charset="-128"/>
                <a:cs typeface="Arial Unicode MS" pitchFamily="34" charset="-128"/>
              </a:rPr>
              <a:t>« </a:t>
            </a:r>
            <a:r>
              <a:rPr lang="fr-FR" sz="1200" dirty="0" smtClean="0">
                <a:solidFill>
                  <a:schemeClr val="tx1">
                    <a:lumMod val="65000"/>
                    <a:lumOff val="35000"/>
                  </a:schemeClr>
                </a:solidFill>
                <a:latin typeface="Arial Unicode MS" pitchFamily="34" charset="-128"/>
                <a:ea typeface="Arial Unicode MS" pitchFamily="34" charset="-128"/>
                <a:cs typeface="Arial Unicode MS" pitchFamily="34" charset="-128"/>
              </a:rPr>
              <a:t>TO  MEET AND TO SHARE</a:t>
            </a:r>
            <a:r>
              <a:rPr lang="fr-FR" sz="1200" dirty="0">
                <a:solidFill>
                  <a:schemeClr val="tx1">
                    <a:lumMod val="65000"/>
                    <a:lumOff val="35000"/>
                  </a:schemeClr>
                </a:solidFill>
                <a:latin typeface="Arial Unicode MS" pitchFamily="34" charset="-128"/>
                <a:ea typeface="Arial Unicode MS" pitchFamily="34" charset="-128"/>
                <a:cs typeface="Arial Unicode MS" pitchFamily="34" charset="-128"/>
              </a:rPr>
              <a:t> »</a:t>
            </a:r>
          </a:p>
        </p:txBody>
      </p:sp>
      <p:sp>
        <p:nvSpPr>
          <p:cNvPr id="2057" name="Text Box 8"/>
          <p:cNvSpPr txBox="1">
            <a:spLocks noChangeArrowheads="1"/>
          </p:cNvSpPr>
          <p:nvPr/>
        </p:nvSpPr>
        <p:spPr bwMode="auto">
          <a:xfrm>
            <a:off x="406400" y="5029200"/>
            <a:ext cx="1879600" cy="3719513"/>
          </a:xfrm>
          <a:prstGeom prst="rect">
            <a:avLst/>
          </a:prstGeom>
          <a:noFill/>
          <a:ln w="9360">
            <a:solidFill>
              <a:schemeClr val="bg2"/>
            </a:solidFill>
            <a:miter lim="800000"/>
            <a:headEnd/>
            <a:tailEnd/>
          </a:ln>
        </p:spPr>
        <p:txBody>
          <a:bodyPr lIns="90000" tIns="46800" rIns="90000" bIns="46800"/>
          <a:lstStyle/>
          <a:p>
            <a:pPr>
              <a:spcBef>
                <a:spcPts val="3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solidFill>
                  <a:schemeClr val="tx1">
                    <a:lumMod val="65000"/>
                    <a:lumOff val="35000"/>
                  </a:schemeClr>
                </a:solidFill>
                <a:latin typeface="Arial Unicode MS" pitchFamily="34" charset="-128"/>
                <a:ea typeface="Arial Unicode MS" pitchFamily="34" charset="-128"/>
                <a:cs typeface="Arial Unicode MS" pitchFamily="34" charset="-128"/>
              </a:rPr>
              <a:t>The </a:t>
            </a:r>
            <a:r>
              <a:rPr lang="en-US" sz="1200" dirty="0" smtClean="0">
                <a:solidFill>
                  <a:schemeClr val="tx1">
                    <a:lumMod val="65000"/>
                    <a:lumOff val="35000"/>
                  </a:schemeClr>
                </a:solidFill>
                <a:latin typeface="Arial Unicode MS" pitchFamily="34" charset="-128"/>
                <a:ea typeface="Arial Unicode MS" pitchFamily="34" charset="-128"/>
                <a:cs typeface="Arial Unicode MS" pitchFamily="34" charset="-128"/>
              </a:rPr>
              <a:t>intention of this meeting is to meet and share openly about our teaching at UPF.</a:t>
            </a: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a:solidFill>
                  <a:schemeClr val="tx1">
                    <a:lumMod val="65000"/>
                    <a:lumOff val="35000"/>
                  </a:schemeClr>
                </a:solidFill>
                <a:latin typeface="Arial Unicode MS" pitchFamily="34" charset="-128"/>
                <a:ea typeface="Arial Unicode MS" pitchFamily="34" charset="-128"/>
                <a:cs typeface="Arial Unicode MS" pitchFamily="34" charset="-128"/>
              </a:rPr>
              <a:t>We will take the time to </a:t>
            </a:r>
            <a:r>
              <a:rPr lang="en-US" sz="1200" dirty="0" smtClean="0">
                <a:solidFill>
                  <a:schemeClr val="tx1">
                    <a:lumMod val="65000"/>
                    <a:lumOff val="35000"/>
                  </a:schemeClr>
                </a:solidFill>
                <a:latin typeface="Arial Unicode MS" pitchFamily="34" charset="-128"/>
                <a:ea typeface="Arial Unicode MS" pitchFamily="34" charset="-128"/>
                <a:cs typeface="Arial Unicode MS" pitchFamily="34" charset="-128"/>
              </a:rPr>
              <a:t>meet, to present what we are teaching, to share how we like to do it, and to discuss where we aim to go.</a:t>
            </a:r>
          </a:p>
          <a:p>
            <a:pPr>
              <a:spcBef>
                <a:spcPts val="3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dirty="0" smtClean="0">
                <a:solidFill>
                  <a:schemeClr val="tx1">
                    <a:lumMod val="65000"/>
                    <a:lumOff val="35000"/>
                  </a:schemeClr>
                </a:solidFill>
                <a:latin typeface="Arial Unicode MS" pitchFamily="34" charset="-128"/>
                <a:ea typeface="Arial Unicode MS" pitchFamily="34" charset="-128"/>
                <a:cs typeface="Arial Unicode MS" pitchFamily="34" charset="-128"/>
              </a:rPr>
              <a:t>If we succeed, we will know better what makes our classes relevant and how they make a difference, if any.  We will have a good time together and will feel more powerful to be the teachers we want to be.</a:t>
            </a: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400" dirty="0">
              <a:solidFill>
                <a:srgbClr val="898989"/>
              </a:solidFill>
              <a:latin typeface="Arial Unicode MS" pitchFamily="34" charset="-128"/>
              <a:ea typeface="Arial Unicode MS" pitchFamily="34" charset="-128"/>
              <a:cs typeface="Arial Unicode MS" pitchFamily="34" charset="-128"/>
            </a:endParaRPr>
          </a:p>
          <a:p>
            <a:pPr>
              <a:spcBef>
                <a:spcPts val="3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400" dirty="0">
              <a:solidFill>
                <a:srgbClr val="898989"/>
              </a:solidFill>
              <a:latin typeface="Arial Unicode MS" pitchFamily="34" charset="-128"/>
              <a:ea typeface="Arial Unicode MS" pitchFamily="34" charset="-128"/>
              <a:cs typeface="Arial Unicode MS" pitchFamily="34" charset="-128"/>
            </a:endParaRPr>
          </a:p>
        </p:txBody>
      </p:sp>
      <p:sp>
        <p:nvSpPr>
          <p:cNvPr id="2058" name="Text Box 9"/>
          <p:cNvSpPr txBox="1">
            <a:spLocks noChangeArrowheads="1"/>
          </p:cNvSpPr>
          <p:nvPr/>
        </p:nvSpPr>
        <p:spPr bwMode="auto">
          <a:xfrm>
            <a:off x="2286000" y="5029200"/>
            <a:ext cx="2223120" cy="3719513"/>
          </a:xfrm>
          <a:prstGeom prst="rect">
            <a:avLst/>
          </a:prstGeom>
          <a:noFill/>
          <a:ln w="9360">
            <a:solidFill>
              <a:schemeClr val="bg2"/>
            </a:solidFill>
            <a:miter lim="800000"/>
            <a:headEnd/>
            <a:tailEnd/>
          </a:ln>
        </p:spPr>
        <p:txBody>
          <a:bodyPr lIns="90000" tIns="46800" rIns="90000" bIns="46800"/>
          <a:lstStyle/>
          <a:p>
            <a:pPr>
              <a:spcBef>
                <a:spcPts val="300"/>
              </a:spcBef>
              <a:tabLst>
                <a:tab pos="723900" algn="l"/>
                <a:tab pos="1447800" algn="l"/>
              </a:tabLst>
            </a:pP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meeting is open to all teachers in the area “Strategy” at UPF. It is not a convocation or hopefully not one more pressure on your busy calendar: it is an open invitation to meet and share.</a:t>
            </a:r>
          </a:p>
          <a:p>
            <a:pPr>
              <a:spcBef>
                <a:spcPts val="300"/>
              </a:spcBef>
              <a:tabLst>
                <a:tab pos="723900" algn="l"/>
                <a:tab pos="1447800" algn="l"/>
              </a:tabLst>
            </a:pPr>
            <a:endParaRPr lang="en-US" sz="11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00"/>
              </a:spcBef>
              <a:tabLst>
                <a:tab pos="723900" algn="l"/>
                <a:tab pos="1447800" algn="l"/>
              </a:tabLst>
            </a:pP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If you plan to come, think about:</a:t>
            </a:r>
          </a:p>
          <a:p>
            <a:pPr>
              <a:spcBef>
                <a:spcPts val="300"/>
              </a:spcBef>
              <a:tabLst>
                <a:tab pos="723900" algn="l"/>
                <a:tab pos="1447800" algn="l"/>
              </a:tabLst>
            </a:pPr>
            <a:r>
              <a:rPr lang="en-US" sz="11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Content</a:t>
            </a: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a:t>
            </a:r>
            <a:endParaRPr lang="en-US" sz="11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00"/>
              </a:spcBef>
              <a:tabLst>
                <a:tab pos="723900" algn="l"/>
                <a:tab pos="1447800" algn="l"/>
              </a:tabLst>
            </a:pP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 What do you hope your students will remember after your classes?</a:t>
            </a:r>
          </a:p>
          <a:p>
            <a:pPr>
              <a:spcBef>
                <a:spcPts val="300"/>
              </a:spcBef>
              <a:tabLst>
                <a:tab pos="723900" algn="l"/>
                <a:tab pos="1447800" algn="l"/>
              </a:tabLst>
            </a:pPr>
            <a:r>
              <a:rPr lang="en-US" sz="11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Passion</a:t>
            </a: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a:t>
            </a:r>
          </a:p>
          <a:p>
            <a:pPr>
              <a:spcBef>
                <a:spcPts val="300"/>
              </a:spcBef>
              <a:buFontTx/>
              <a:buChar char="-"/>
              <a:tabLst>
                <a:tab pos="723900" algn="l"/>
                <a:tab pos="1447800" algn="l"/>
              </a:tabLst>
            </a:pP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 What is your most preferred manner to teach a class?</a:t>
            </a:r>
          </a:p>
          <a:p>
            <a:pPr>
              <a:spcBef>
                <a:spcPts val="300"/>
              </a:spcBef>
              <a:tabLst>
                <a:tab pos="723900" algn="l"/>
                <a:tab pos="1447800" algn="l"/>
              </a:tabLst>
            </a:pPr>
            <a:r>
              <a:rPr lang="en-US" sz="11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Relevance:</a:t>
            </a:r>
          </a:p>
          <a:p>
            <a:pPr>
              <a:spcBef>
                <a:spcPts val="300"/>
              </a:spcBef>
              <a:tabLst>
                <a:tab pos="723900" algn="l"/>
                <a:tab pos="1447800" algn="l"/>
              </a:tabLst>
            </a:pP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 How would you like your teaching to make a difference?</a:t>
            </a:r>
          </a:p>
          <a:p>
            <a:pPr>
              <a:lnSpc>
                <a:spcPct val="90000"/>
              </a:lnSpc>
              <a:spcBef>
                <a:spcPts val="350"/>
              </a:spcBef>
              <a:buFontTx/>
              <a:buChar char="-"/>
              <a:tabLst>
                <a:tab pos="723900" algn="l"/>
                <a:tab pos="1447800" algn="l"/>
              </a:tabLst>
            </a:pPr>
            <a:endParaRPr lang="en-US" sz="1200"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lnSpc>
                <a:spcPct val="90000"/>
              </a:lnSpc>
              <a:spcBef>
                <a:spcPts val="350"/>
              </a:spcBef>
              <a:tabLst>
                <a:tab pos="723900" algn="l"/>
                <a:tab pos="1447800" algn="l"/>
              </a:tabLst>
            </a:pP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1200" dirty="0">
              <a:solidFill>
                <a:schemeClr val="tx1">
                  <a:lumMod val="65000"/>
                  <a:lumOff val="35000"/>
                </a:schemeClr>
              </a:solidFill>
              <a:latin typeface="Arial Unicode MS" pitchFamily="34" charset="-128"/>
              <a:ea typeface="Arial Unicode MS" pitchFamily="34" charset="-128"/>
              <a:cs typeface="Arial Unicode MS" pitchFamily="34" charset="-128"/>
            </a:endParaRPr>
          </a:p>
        </p:txBody>
      </p:sp>
      <p:sp>
        <p:nvSpPr>
          <p:cNvPr id="2059" name="Text Box 10"/>
          <p:cNvSpPr txBox="1">
            <a:spLocks noChangeArrowheads="1"/>
          </p:cNvSpPr>
          <p:nvPr/>
        </p:nvSpPr>
        <p:spPr bwMode="auto">
          <a:xfrm>
            <a:off x="4509120" y="5029200"/>
            <a:ext cx="1945655" cy="3719513"/>
          </a:xfrm>
          <a:prstGeom prst="rect">
            <a:avLst/>
          </a:prstGeom>
          <a:noFill/>
          <a:ln w="9360">
            <a:solidFill>
              <a:schemeClr val="bg2"/>
            </a:solidFill>
            <a:miter lim="800000"/>
            <a:headEnd/>
            <a:tailEnd/>
          </a:ln>
        </p:spPr>
        <p:txBody>
          <a:bodyPr lIns="90000" tIns="46800" rIns="90000" bIns="46800"/>
          <a:lstStyle/>
          <a:p>
            <a:pPr>
              <a:spcBef>
                <a:spcPts val="350"/>
              </a:spcBef>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i="1" dirty="0" smtClean="0">
                <a:solidFill>
                  <a:schemeClr val="tx1">
                    <a:lumMod val="65000"/>
                    <a:lumOff val="35000"/>
                  </a:schemeClr>
                </a:solidFill>
                <a:latin typeface="Arial Unicode MS" pitchFamily="34" charset="-128"/>
                <a:ea typeface="Arial Unicode MS" pitchFamily="34" charset="-128"/>
                <a:cs typeface="Arial Unicode MS" pitchFamily="34" charset="-128"/>
              </a:rPr>
              <a:t>“</a:t>
            </a:r>
            <a:r>
              <a:rPr lang="en-US" sz="1100" i="1" dirty="0" smtClean="0">
                <a:solidFill>
                  <a:schemeClr val="tx1">
                    <a:lumMod val="65000"/>
                    <a:lumOff val="35000"/>
                  </a:schemeClr>
                </a:solidFill>
              </a:rPr>
              <a:t>At </a:t>
            </a:r>
            <a:r>
              <a:rPr lang="en-US" sz="1100" i="1" dirty="0">
                <a:solidFill>
                  <a:schemeClr val="tx1">
                    <a:lumMod val="65000"/>
                    <a:lumOff val="35000"/>
                  </a:schemeClr>
                </a:solidFill>
              </a:rPr>
              <a:t>UPF, INSEAD or </a:t>
            </a:r>
            <a:r>
              <a:rPr lang="en-US" sz="1100" i="1" dirty="0" smtClean="0">
                <a:solidFill>
                  <a:schemeClr val="tx1">
                    <a:lumMod val="65000"/>
                    <a:lumOff val="35000"/>
                  </a:schemeClr>
                </a:solidFill>
              </a:rPr>
              <a:t>Cambridge, </a:t>
            </a:r>
            <a:r>
              <a:rPr lang="en-US" sz="1100" i="1" dirty="0">
                <a:solidFill>
                  <a:schemeClr val="tx1">
                    <a:lumMod val="65000"/>
                    <a:lumOff val="35000"/>
                  </a:schemeClr>
                </a:solidFill>
              </a:rPr>
              <a:t>in Europe, US or </a:t>
            </a:r>
            <a:r>
              <a:rPr lang="en-US" sz="1100" i="1" dirty="0" smtClean="0">
                <a:solidFill>
                  <a:schemeClr val="tx1">
                    <a:lumMod val="65000"/>
                    <a:lumOff val="35000"/>
                  </a:schemeClr>
                </a:solidFill>
              </a:rPr>
              <a:t>China, </a:t>
            </a:r>
            <a:r>
              <a:rPr lang="en-US" sz="1100" i="1" dirty="0">
                <a:solidFill>
                  <a:schemeClr val="tx1">
                    <a:lumMod val="65000"/>
                    <a:lumOff val="35000"/>
                  </a:schemeClr>
                </a:solidFill>
              </a:rPr>
              <a:t>to undergraduates, MBAs or senior executives, I have nurtured my passion for teaching by learning to be at the service of my students. As Area Coordinator of the Strategy </a:t>
            </a:r>
            <a:r>
              <a:rPr lang="en-US" sz="1100" i="1" dirty="0" smtClean="0">
                <a:solidFill>
                  <a:schemeClr val="tx1">
                    <a:lumMod val="65000"/>
                    <a:lumOff val="35000"/>
                  </a:schemeClr>
                </a:solidFill>
              </a:rPr>
              <a:t>Area </a:t>
            </a:r>
            <a:r>
              <a:rPr lang="en-US" sz="1100" i="1" dirty="0">
                <a:solidFill>
                  <a:schemeClr val="tx1">
                    <a:lumMod val="65000"/>
                    <a:lumOff val="35000"/>
                  </a:schemeClr>
                </a:solidFill>
              </a:rPr>
              <a:t>at UPF, I try to be at the service of you, my colleagues, and </a:t>
            </a:r>
            <a:r>
              <a:rPr lang="en-US" sz="1100" i="1" dirty="0" smtClean="0">
                <a:solidFill>
                  <a:schemeClr val="tx1">
                    <a:lumMod val="65000"/>
                    <a:lumOff val="35000"/>
                  </a:schemeClr>
                </a:solidFill>
              </a:rPr>
              <a:t>I am always keen to learn about you and your </a:t>
            </a:r>
            <a:r>
              <a:rPr lang="en-US" sz="1100" i="1" dirty="0">
                <a:solidFill>
                  <a:schemeClr val="tx1">
                    <a:lumMod val="65000"/>
                    <a:lumOff val="35000"/>
                  </a:schemeClr>
                </a:solidFill>
              </a:rPr>
              <a:t>pedagogical journeys. With this meeting, I </a:t>
            </a:r>
            <a:r>
              <a:rPr lang="en-US" sz="1100" i="1" dirty="0" smtClean="0">
                <a:solidFill>
                  <a:schemeClr val="tx1">
                    <a:lumMod val="65000"/>
                    <a:lumOff val="35000"/>
                  </a:schemeClr>
                </a:solidFill>
              </a:rPr>
              <a:t>want </a:t>
            </a:r>
            <a:r>
              <a:rPr lang="en-US" sz="1100" i="1" dirty="0">
                <a:solidFill>
                  <a:schemeClr val="tx1">
                    <a:lumMod val="65000"/>
                    <a:lumOff val="35000"/>
                  </a:schemeClr>
                </a:solidFill>
              </a:rPr>
              <a:t>to give you the opportunity to meet all together in an open, positive and non-strategic manner</a:t>
            </a:r>
            <a:r>
              <a:rPr lang="en-US" sz="1100" i="1" dirty="0" smtClean="0">
                <a:solidFill>
                  <a:schemeClr val="tx1">
                    <a:lumMod val="65000"/>
                    <a:lumOff val="35000"/>
                  </a:schemeClr>
                </a:solidFill>
              </a:rPr>
              <a:t>.</a:t>
            </a:r>
            <a:r>
              <a:rPr lang="en-US" sz="1100" i="1" dirty="0" smtClean="0">
                <a:solidFill>
                  <a:schemeClr val="tx1">
                    <a:lumMod val="65000"/>
                    <a:lumOff val="35000"/>
                  </a:schemeClr>
                </a:solidFill>
                <a:latin typeface="Arial Unicode MS" pitchFamily="34" charset="-128"/>
                <a:ea typeface="Arial Unicode MS" pitchFamily="34" charset="-128"/>
                <a:cs typeface="Arial Unicode MS" pitchFamily="34" charset="-128"/>
              </a:rPr>
              <a:t>” </a:t>
            </a:r>
            <a:endParaRPr lang="en-US" sz="1100" i="1"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lgn="r">
              <a:lnSpc>
                <a:spcPct val="90000"/>
              </a:lnSpc>
              <a:spcBef>
                <a:spcPts val="6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lgn="r">
              <a:lnSpc>
                <a:spcPct val="90000"/>
              </a:lnSpc>
              <a:spcBef>
                <a:spcPts val="60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100" dirty="0" smtClean="0">
                <a:solidFill>
                  <a:schemeClr val="tx1">
                    <a:lumMod val="65000"/>
                    <a:lumOff val="35000"/>
                  </a:schemeClr>
                </a:solidFill>
                <a:latin typeface="Arial Unicode MS" pitchFamily="34" charset="-128"/>
                <a:ea typeface="Arial Unicode MS" pitchFamily="34" charset="-128"/>
                <a:cs typeface="Arial Unicode MS" pitchFamily="34" charset="-128"/>
              </a:rPr>
              <a:t>Marc </a:t>
            </a:r>
            <a:r>
              <a:rPr lang="en-US" sz="1100" dirty="0">
                <a:solidFill>
                  <a:schemeClr val="tx1">
                    <a:lumMod val="65000"/>
                    <a:lumOff val="35000"/>
                  </a:schemeClr>
                </a:solidFill>
                <a:latin typeface="Arial Unicode MS" pitchFamily="34" charset="-128"/>
                <a:ea typeface="Arial Unicode MS" pitchFamily="34" charset="-128"/>
                <a:cs typeface="Arial Unicode MS" pitchFamily="34" charset="-128"/>
              </a:rPr>
              <a:t>Le Menestrel</a:t>
            </a:r>
          </a:p>
          <a:p>
            <a:pPr>
              <a:lnSpc>
                <a:spcPct val="90000"/>
              </a:lnSpc>
              <a:spcBef>
                <a:spcPts val="35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en-US" sz="1100" dirty="0">
              <a:solidFill>
                <a:schemeClr val="tx1">
                  <a:lumMod val="65000"/>
                  <a:lumOff val="35000"/>
                </a:schemeClr>
              </a:solidFill>
              <a:latin typeface="Arial Unicode MS" pitchFamily="34" charset="-128"/>
              <a:ea typeface="Arial Unicode MS" pitchFamily="34" charset="-128"/>
              <a:cs typeface="Arial Unicode MS" pitchFamily="34" charset="-128"/>
            </a:endParaRPr>
          </a:p>
        </p:txBody>
      </p:sp>
      <p:pic>
        <p:nvPicPr>
          <p:cNvPr id="2064" name="Picture 16"/>
          <p:cNvPicPr>
            <a:picLocks noChangeAspect="1" noChangeArrowheads="1"/>
          </p:cNvPicPr>
          <p:nvPr/>
        </p:nvPicPr>
        <p:blipFill>
          <a:blip r:embed="rId3" cstate="print"/>
          <a:srcRect/>
          <a:stretch>
            <a:fillRect/>
          </a:stretch>
        </p:blipFill>
        <p:spPr bwMode="auto">
          <a:xfrm>
            <a:off x="3356992" y="3303066"/>
            <a:ext cx="648072" cy="692870"/>
          </a:xfrm>
          <a:prstGeom prst="rect">
            <a:avLst/>
          </a:prstGeom>
          <a:noFill/>
          <a:ln w="9525">
            <a:noFill/>
            <a:miter lim="800000"/>
            <a:headEnd/>
            <a:tailEnd/>
          </a:ln>
        </p:spPr>
      </p:pic>
      <p:pic>
        <p:nvPicPr>
          <p:cNvPr id="2066" name="Picture 18" descr="C:\Users\U10036\Marc\Multimedia\Dessins to print\Monsterrat.jpg"/>
          <p:cNvPicPr>
            <a:picLocks noChangeAspect="1" noChangeArrowheads="1"/>
          </p:cNvPicPr>
          <p:nvPr/>
        </p:nvPicPr>
        <p:blipFill>
          <a:blip r:embed="rId4" cstate="print"/>
          <a:srcRect/>
          <a:stretch>
            <a:fillRect/>
          </a:stretch>
        </p:blipFill>
        <p:spPr bwMode="auto">
          <a:xfrm>
            <a:off x="3356992" y="1907704"/>
            <a:ext cx="2956641" cy="1080120"/>
          </a:xfrm>
          <a:prstGeom prst="rect">
            <a:avLst/>
          </a:prstGeom>
          <a:noFill/>
        </p:spPr>
      </p:pic>
      <p:sp>
        <p:nvSpPr>
          <p:cNvPr id="19" name="TextBox 18"/>
          <p:cNvSpPr txBox="1"/>
          <p:nvPr/>
        </p:nvSpPr>
        <p:spPr>
          <a:xfrm>
            <a:off x="4338465" y="3760167"/>
            <a:ext cx="2042863" cy="307777"/>
          </a:xfrm>
          <a:prstGeom prst="rect">
            <a:avLst/>
          </a:prstGeom>
          <a:noFill/>
        </p:spPr>
        <p:txBody>
          <a:bodyPr wrap="square" rtlCol="0">
            <a:spAutoFit/>
          </a:bodyPr>
          <a:lstStyle/>
          <a:p>
            <a:pPr algn="r"/>
            <a:r>
              <a:rPr lang="fr-FR" sz="1400" dirty="0" smtClean="0">
                <a:latin typeface="Arial Unicode MS" pitchFamily="34" charset="-128"/>
                <a:ea typeface="Arial Unicode MS" pitchFamily="34" charset="-128"/>
                <a:cs typeface="Arial Unicode MS" pitchFamily="34" charset="-128"/>
              </a:rPr>
              <a:t>A  </a:t>
            </a:r>
            <a:r>
              <a:rPr lang="en-US" sz="1400" dirty="0" smtClean="0">
                <a:latin typeface="Arial Unicode MS" pitchFamily="34" charset="-128"/>
                <a:ea typeface="Arial Unicode MS" pitchFamily="34" charset="-128"/>
                <a:cs typeface="Arial Unicode MS" pitchFamily="34" charset="-128"/>
              </a:rPr>
              <a:t>Changing</a:t>
            </a:r>
            <a:r>
              <a:rPr lang="fr-FR" sz="1400" dirty="0" smtClean="0">
                <a:latin typeface="Arial Unicode MS" pitchFamily="34" charset="-128"/>
                <a:ea typeface="Arial Unicode MS" pitchFamily="34" charset="-128"/>
                <a:cs typeface="Arial Unicode MS" pitchFamily="34" charset="-128"/>
              </a:rPr>
              <a:t> World?</a:t>
            </a:r>
            <a:endParaRPr lang="es-ES_tradnl" sz="1400" dirty="0">
              <a:latin typeface="Arial Unicode MS" pitchFamily="34" charset="-128"/>
              <a:ea typeface="Arial Unicode MS" pitchFamily="34" charset="-128"/>
              <a:cs typeface="Arial Unicode MS" pitchFamily="34" charset="-128"/>
            </a:endParaRPr>
          </a:p>
        </p:txBody>
      </p:sp>
      <p:pic>
        <p:nvPicPr>
          <p:cNvPr id="2067" name="Picture 19"/>
          <p:cNvPicPr>
            <a:picLocks noChangeAspect="1" noChangeArrowheads="1"/>
          </p:cNvPicPr>
          <p:nvPr/>
        </p:nvPicPr>
        <p:blipFill>
          <a:blip r:embed="rId5" cstate="print"/>
          <a:srcRect/>
          <a:stretch>
            <a:fillRect/>
          </a:stretch>
        </p:blipFill>
        <p:spPr bwMode="auto">
          <a:xfrm>
            <a:off x="404664" y="4355976"/>
            <a:ext cx="6048672" cy="648072"/>
          </a:xfrm>
          <a:prstGeom prst="rect">
            <a:avLst/>
          </a:prstGeom>
          <a:noFill/>
          <a:ln w="9525">
            <a:solidFill>
              <a:schemeClr val="bg2"/>
            </a:solidFill>
            <a:miter lim="800000"/>
            <a:headEnd/>
            <a:tailEnd/>
          </a:ln>
          <a:effectLst/>
        </p:spPr>
      </p:pic>
      <p:sp>
        <p:nvSpPr>
          <p:cNvPr id="21" name="TextBox 20"/>
          <p:cNvSpPr txBox="1"/>
          <p:nvPr/>
        </p:nvSpPr>
        <p:spPr>
          <a:xfrm>
            <a:off x="523764" y="4490700"/>
            <a:ext cx="5769529" cy="400110"/>
          </a:xfrm>
          <a:prstGeom prst="rect">
            <a:avLst/>
          </a:prstGeom>
          <a:noFill/>
        </p:spPr>
        <p:txBody>
          <a:bodyPr wrap="none" rtlCol="0">
            <a:spAutoFit/>
          </a:bodyPr>
          <a:lstStyle/>
          <a:p>
            <a:pPr algn="ctr"/>
            <a:r>
              <a:rPr lang="en-US" sz="2000" dirty="0" smtClean="0">
                <a:latin typeface="Arial Unicode MS" pitchFamily="34" charset="-128"/>
                <a:ea typeface="Arial Unicode MS" pitchFamily="34" charset="-128"/>
                <a:cs typeface="Arial Unicode MS" pitchFamily="34" charset="-128"/>
              </a:rPr>
              <a:t>Positive conversations about us and our teaching</a:t>
            </a:r>
            <a:endParaRPr lang="en-US" sz="2000" dirty="0">
              <a:latin typeface="Arial Unicode MS" pitchFamily="34" charset="-128"/>
              <a:ea typeface="Arial Unicode MS" pitchFamily="34" charset="-128"/>
              <a:cs typeface="Arial Unicode MS" pitchFamily="34" charset="-128"/>
            </a:endParaRPr>
          </a:p>
        </p:txBody>
      </p:sp>
      <p:pic>
        <p:nvPicPr>
          <p:cNvPr id="2068" name="Picture 20"/>
          <p:cNvPicPr>
            <a:picLocks noChangeAspect="1" noChangeArrowheads="1"/>
          </p:cNvPicPr>
          <p:nvPr/>
        </p:nvPicPr>
        <p:blipFill>
          <a:blip r:embed="rId6" cstate="print"/>
          <a:srcRect/>
          <a:stretch>
            <a:fillRect/>
          </a:stretch>
        </p:blipFill>
        <p:spPr bwMode="auto">
          <a:xfrm>
            <a:off x="476672" y="1907703"/>
            <a:ext cx="2592288" cy="2098229"/>
          </a:xfrm>
          <a:prstGeom prst="rect">
            <a:avLst/>
          </a:prstGeom>
          <a:noFill/>
          <a:ln w="9525">
            <a:noFill/>
            <a:miter lim="800000"/>
            <a:headEnd/>
            <a:tailEnd/>
          </a:ln>
        </p:spPr>
      </p:pic>
      <p:sp>
        <p:nvSpPr>
          <p:cNvPr id="23" name="Text Box 5"/>
          <p:cNvSpPr txBox="1">
            <a:spLocks noChangeArrowheads="1"/>
          </p:cNvSpPr>
          <p:nvPr/>
        </p:nvSpPr>
        <p:spPr bwMode="auto">
          <a:xfrm>
            <a:off x="4725144" y="1403648"/>
            <a:ext cx="1873250" cy="279180"/>
          </a:xfrm>
          <a:prstGeom prst="rect">
            <a:avLst/>
          </a:prstGeom>
          <a:noFill/>
          <a:ln w="9525">
            <a:noFill/>
            <a:round/>
            <a:headEnd/>
            <a:tailEnd/>
          </a:ln>
        </p:spPr>
        <p:txBody>
          <a:bodyPr lIns="90000" tIns="46800" rIns="90000" bIns="46800">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dirty="0" smtClean="0">
                <a:solidFill>
                  <a:schemeClr val="tx1">
                    <a:lumMod val="85000"/>
                    <a:lumOff val="15000"/>
                  </a:schemeClr>
                </a:solidFill>
                <a:latin typeface="Arial Unicode MS" pitchFamily="34" charset="-128"/>
                <a:ea typeface="Arial Unicode MS" pitchFamily="34" charset="-128"/>
                <a:cs typeface="Arial Unicode MS" pitchFamily="34" charset="-128"/>
              </a:rPr>
              <a:t>15.00-18.00</a:t>
            </a:r>
            <a:endParaRPr lang="en-GB" sz="1200" dirty="0">
              <a:solidFill>
                <a:schemeClr val="tx1">
                  <a:lumMod val="85000"/>
                  <a:lumOff val="15000"/>
                </a:schemeClr>
              </a:solidFill>
              <a:latin typeface="Arial Unicode MS" pitchFamily="34" charset="-128"/>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333375" y="467545"/>
            <a:ext cx="6191250" cy="8354194"/>
          </a:xfrm>
          <a:prstGeom prst="rect">
            <a:avLst/>
          </a:prstGeom>
          <a:solidFill>
            <a:srgbClr val="FFFFFF"/>
          </a:solidFill>
          <a:ln w="25560">
            <a:solidFill>
              <a:schemeClr val="bg2"/>
            </a:solidFill>
            <a:miter lim="800000"/>
            <a:headEnd/>
            <a:tailEnd/>
          </a:ln>
        </p:spPr>
        <p:txBody>
          <a:bodyPr wrap="none" anchor="ctr"/>
          <a:lstStyle/>
          <a:p>
            <a:endParaRPr lang="es-ES_tradnl">
              <a:latin typeface="Arial Unicode MS" pitchFamily="34" charset="-128"/>
              <a:ea typeface="Arial Unicode MS" pitchFamily="34" charset="-128"/>
              <a:cs typeface="Arial Unicode MS" pitchFamily="34" charset="-128"/>
            </a:endParaRPr>
          </a:p>
        </p:txBody>
      </p:sp>
      <p:sp>
        <p:nvSpPr>
          <p:cNvPr id="2058" name="Text Box 9"/>
          <p:cNvSpPr txBox="1">
            <a:spLocks noChangeArrowheads="1"/>
          </p:cNvSpPr>
          <p:nvPr/>
        </p:nvSpPr>
        <p:spPr bwMode="auto">
          <a:xfrm>
            <a:off x="404664" y="1259632"/>
            <a:ext cx="6048672" cy="7489081"/>
          </a:xfrm>
          <a:prstGeom prst="rect">
            <a:avLst/>
          </a:prstGeom>
          <a:noFill/>
          <a:ln w="9360">
            <a:solidFill>
              <a:schemeClr val="bg2"/>
            </a:solidFill>
            <a:miter lim="800000"/>
            <a:headEnd/>
            <a:tailEnd/>
          </a:ln>
        </p:spPr>
        <p:txBody>
          <a:bodyPr lIns="90000" tIns="46800" rIns="90000" bIns="46800"/>
          <a:lstStyle/>
          <a:p>
            <a:pPr>
              <a:spcBef>
                <a:spcPts val="100"/>
              </a:spcBef>
              <a:tabLst>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It was as a very international team from Mexico, Bulgaria, Ukraine, India,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Catalunya</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or France that met in a circle, expressing the desire to become at the service of each others and improve our teaching experience at UPF.</a:t>
            </a:r>
          </a:p>
          <a:p>
            <a:pPr algn="just">
              <a:spcBef>
                <a:spcPts val="100"/>
              </a:spcBef>
              <a:tabLst>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raised big questions, like the one about the direction, vision, ambition of the UPF pedagogical mission but also small questions, like how to contact the Secretariat to make sure a particular class will take place in a room with free chairs, which can be very useful for a participative seminar.</a:t>
            </a:r>
          </a:p>
          <a:p>
            <a:pPr>
              <a:spcBef>
                <a:spcPts val="100"/>
              </a:spcBef>
              <a:tabLst>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shared equally big and small answers, about the balance between </a:t>
            </a:r>
            <a:r>
              <a:rPr lang="en-US" sz="9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teaching content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and students’ motivation, about our </a:t>
            </a:r>
            <a:r>
              <a:rPr lang="en-US" sz="9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passion</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but also our sense of being exhausted after five repeated seminars, and of course about the ways to give more </a:t>
            </a:r>
            <a:r>
              <a:rPr lang="en-US" sz="9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relevance</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to our work. Below is an attempt to share a few insights: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The ambition of our teaching excellence should come from us: we can develop our vision and if we do it together, we are more likely to sustain a meaning and a synergy;</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The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Bolonya</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process is very much aimed at committing the students to the learning process, this is a great opportunity to modernize our teaching methods and experiences;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Oxford has a vision of “broadening students’ minds”. What is ours?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Having a theme that reflects the key message we want to share with students as a person helps to give meaning and relevance to a teaching experience. Examples were given, like one of us who has given a twist to his teaching around the theme of Power, thus making his teaching much more interesting, for the students but also for himself;</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We also shared about themes like responsibility, cooperation or sustainability, which are nice complementing themes given the somehow competitive orientation of economics education at UPF;</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We should not merely compete with books, but add something unique that makes students willing to come to class, something coming from us as a person and often a particular expert in some subjects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We should promote intercultural interactions and push students to participate more: it works!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On-going assessment can make much more sense for courses around strategy, where a final exam is sometimes of little learning value for the students. It can be possible to have a course without final exam if evaluation is truly continuous;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You can make sure students are prepared by quizzing them at every class! Sometimes, grading of these daily assignments can be on a fail/pass basis, or over 5 points with a clear structure;</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Having bad evaluations as a teacher can be tough and question ourselves. There is a motivation to improve but a distance to take in order not to be prisoners of evaluations ;</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There are many ways to include small activities, games and case-studies in order to learn by doing and develop experiential aspects of the learning. In fact, experience is the only way to attain the identity, which takes part of the development process proper to excellent management education;</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Students love to think and work when we succeed in making the work relevant to themselves;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As professors, we can relate with what we like and are interested in. It is impossible to be an interesting teacher if we are not interested ourselves;</a:t>
            </a:r>
          </a:p>
          <a:p>
            <a:pPr marL="177800" indent="-177800">
              <a:spcBef>
                <a:spcPts val="100"/>
              </a:spcBef>
              <a:buFont typeface="Arial" pitchFamily="34" charset="0"/>
              <a:buChar char="•"/>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can learn to manage tension/controversy during class that can generate discussion.  If it does not, the teacher can play roles (devil's advocate?) to elicit more participation;</a:t>
            </a:r>
          </a:p>
          <a:p>
            <a:pPr marL="177800" indent="-177800">
              <a:spcBef>
                <a:spcPts val="100"/>
              </a:spcBef>
              <a:buFont typeface="Arial" pitchFamily="34" charset="0"/>
              <a:buChar char="•"/>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Importance of self-reflection exercises for students (i.e. a simple "what did you learn" at the end of each class);</a:t>
            </a:r>
          </a:p>
          <a:p>
            <a:pPr marL="177800" indent="-177800">
              <a:spcBef>
                <a:spcPts val="100"/>
              </a:spcBef>
              <a:buFont typeface="Arial" pitchFamily="34" charset="0"/>
              <a:buChar char="•"/>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We need to experiment/change sessions that proved to be boring/unsuccessful in the past;</a:t>
            </a:r>
          </a:p>
          <a:p>
            <a:pPr marL="177800" indent="-177800">
              <a:spcBef>
                <a:spcPts val="100"/>
              </a:spcBef>
              <a:buFont typeface="Arial" pitchFamily="34" charset="0"/>
              <a:buChar char="•"/>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can link with other initiatives, such as http://wedreambusiness.org/</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We can dare to be more emotionally engaged and engage more the students. Keeping in touch with others ensures we are not completely off-track though;</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Clarifying our take-away messages helps to clarify the content of our courses;</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There are various solutions for dealing with the copyright issues of case-studies but it seems some clarity is needed there, maybe from the dean office?</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It would be great that professors know clearly who their administrative assistant at the secretariat is. Maybe Marc could coordinate that better?</a:t>
            </a:r>
          </a:p>
          <a:p>
            <a:pPr marL="177800" indent="-177800">
              <a:spcBef>
                <a:spcPts val="100"/>
              </a:spcBef>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There are many practical tricks that are worth being shared and we should increase our ability to exchange them among us</a:t>
            </a:r>
          </a:p>
          <a:p>
            <a:pPr marL="177800" indent="-177800">
              <a:spcBef>
                <a:spcPts val="100"/>
              </a:spcBef>
              <a:buFont typeface="Arial" pitchFamily="34" charset="0"/>
              <a:buChar char="•"/>
              <a:tabLst>
                <a:tab pos="180975" algn="l"/>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We could open a forum to discuss among us, post useful practical advices and keep the ball rolling;</a:t>
            </a:r>
          </a:p>
          <a:p>
            <a:pPr algn="ctr">
              <a:spcBef>
                <a:spcPts val="600"/>
              </a:spcBef>
              <a:tabLst>
                <a:tab pos="180975" algn="l"/>
                <a:tab pos="723900" algn="l"/>
                <a:tab pos="1447800" algn="l"/>
              </a:tabLst>
            </a:pPr>
            <a:r>
              <a:rPr lang="en-US" sz="1100" b="1" smtClean="0">
                <a:solidFill>
                  <a:schemeClr val="tx1">
                    <a:lumMod val="65000"/>
                    <a:lumOff val="35000"/>
                  </a:schemeClr>
                </a:solidFill>
                <a:latin typeface="Arial Unicode MS" pitchFamily="34" charset="-128"/>
                <a:ea typeface="Arial Unicode MS" pitchFamily="34" charset="-128"/>
                <a:cs typeface="Arial Unicode MS" pitchFamily="34" charset="-128"/>
              </a:rPr>
              <a:t>Looking </a:t>
            </a:r>
            <a:r>
              <a:rPr lang="en-US" sz="1100" b="1" dirty="0" smtClean="0">
                <a:solidFill>
                  <a:schemeClr val="tx1">
                    <a:lumMod val="65000"/>
                    <a:lumOff val="35000"/>
                  </a:schemeClr>
                </a:solidFill>
                <a:latin typeface="Arial Unicode MS" pitchFamily="34" charset="-128"/>
                <a:ea typeface="Arial Unicode MS" pitchFamily="34" charset="-128"/>
                <a:cs typeface="Arial Unicode MS" pitchFamily="34" charset="-128"/>
              </a:rPr>
              <a:t>at the feedback from attendants, the meeting was successful and could be repeated!</a:t>
            </a:r>
          </a:p>
          <a:p>
            <a:pPr>
              <a:lnSpc>
                <a:spcPct val="90000"/>
              </a:lnSpc>
              <a:spcBef>
                <a:spcPts val="350"/>
              </a:spcBef>
              <a:tabLst>
                <a:tab pos="723900" algn="l"/>
                <a:tab pos="1447800" algn="l"/>
              </a:tabLst>
            </a:pPr>
            <a:endPar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p:txBody>
      </p:sp>
      <p:pic>
        <p:nvPicPr>
          <p:cNvPr id="2067" name="Picture 19"/>
          <p:cNvPicPr>
            <a:picLocks noChangeAspect="1" noChangeArrowheads="1"/>
          </p:cNvPicPr>
          <p:nvPr/>
        </p:nvPicPr>
        <p:blipFill>
          <a:blip r:embed="rId3" cstate="print"/>
          <a:srcRect/>
          <a:stretch>
            <a:fillRect/>
          </a:stretch>
        </p:blipFill>
        <p:spPr bwMode="auto">
          <a:xfrm>
            <a:off x="404664" y="539552"/>
            <a:ext cx="6048672" cy="648072"/>
          </a:xfrm>
          <a:prstGeom prst="rect">
            <a:avLst/>
          </a:prstGeom>
          <a:noFill/>
          <a:ln w="9525">
            <a:solidFill>
              <a:schemeClr val="bg2"/>
            </a:solidFill>
            <a:miter lim="800000"/>
            <a:headEnd/>
            <a:tailEnd/>
          </a:ln>
          <a:effectLst/>
        </p:spPr>
      </p:pic>
      <p:sp>
        <p:nvSpPr>
          <p:cNvPr id="17" name="TextBox 16"/>
          <p:cNvSpPr txBox="1"/>
          <p:nvPr/>
        </p:nvSpPr>
        <p:spPr>
          <a:xfrm>
            <a:off x="1916832" y="683568"/>
            <a:ext cx="3288080" cy="369332"/>
          </a:xfrm>
          <a:prstGeom prst="rect">
            <a:avLst/>
          </a:prstGeom>
          <a:noFill/>
        </p:spPr>
        <p:txBody>
          <a:bodyPr wrap="none" rtlCol="0">
            <a:spAutoFit/>
          </a:bodyPr>
          <a:lstStyle/>
          <a:p>
            <a:r>
              <a:rPr lang="en-US" smtClean="0"/>
              <a:t>Insights from the First Meeting</a:t>
            </a:r>
            <a:endParaRPr lang="en-US"/>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noChangeArrowheads="1"/>
          </p:cNvSpPr>
          <p:nvPr/>
        </p:nvSpPr>
        <p:spPr bwMode="auto">
          <a:xfrm>
            <a:off x="333375" y="467545"/>
            <a:ext cx="6191250" cy="8354194"/>
          </a:xfrm>
          <a:prstGeom prst="rect">
            <a:avLst/>
          </a:prstGeom>
          <a:solidFill>
            <a:srgbClr val="FFFFFF"/>
          </a:solidFill>
          <a:ln w="25560">
            <a:solidFill>
              <a:schemeClr val="bg2"/>
            </a:solidFill>
            <a:miter lim="800000"/>
            <a:headEnd/>
            <a:tailEnd/>
          </a:ln>
        </p:spPr>
        <p:txBody>
          <a:bodyPr wrap="none" anchor="ctr"/>
          <a:lstStyle/>
          <a:p>
            <a:endParaRPr lang="es-ES_tradnl">
              <a:latin typeface="Arial Unicode MS" pitchFamily="34" charset="-128"/>
              <a:ea typeface="Arial Unicode MS" pitchFamily="34" charset="-128"/>
              <a:cs typeface="Arial Unicode MS" pitchFamily="34" charset="-128"/>
            </a:endParaRPr>
          </a:p>
        </p:txBody>
      </p:sp>
      <p:sp>
        <p:nvSpPr>
          <p:cNvPr id="2058" name="Text Box 9"/>
          <p:cNvSpPr txBox="1">
            <a:spLocks noChangeArrowheads="1"/>
          </p:cNvSpPr>
          <p:nvPr/>
        </p:nvSpPr>
        <p:spPr bwMode="auto">
          <a:xfrm>
            <a:off x="404664" y="1259632"/>
            <a:ext cx="6048672" cy="7489081"/>
          </a:xfrm>
          <a:prstGeom prst="rect">
            <a:avLst/>
          </a:prstGeom>
          <a:noFill/>
          <a:ln w="9360">
            <a:solidFill>
              <a:schemeClr val="bg2"/>
            </a:solidFill>
            <a:miter lim="800000"/>
            <a:headEnd/>
            <a:tailEnd/>
          </a:ln>
        </p:spPr>
        <p:txBody>
          <a:bodyPr lIns="90000" tIns="46800" rIns="90000" bIns="46800"/>
          <a:lstStyle/>
          <a:p>
            <a:pPr>
              <a:spcBef>
                <a:spcPts val="600"/>
              </a:spcBef>
              <a:tabLst>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second meeting established the pleasant, efficient and open spirit of what is a useful initiative to improve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our teaching experience at UPF</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a:t>
            </a:r>
          </a:p>
          <a:p>
            <a:pPr>
              <a:spcBef>
                <a:spcPts val="600"/>
              </a:spcBef>
              <a:tabLst>
                <a:tab pos="723900" algn="l"/>
                <a:tab pos="1447800" algn="l"/>
              </a:tabLst>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welcomed in particular the presence of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Oriol</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Palom</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General Manager of IC3, who brought his expertise in Environmental Management to enrich our courses or seminars and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raise their relevance. We also enjoyed the many ideas of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Santoshi</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Sengupta</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who demonstrated that we in Europe have to stay in touch with innovative techniques that are taught in Asia (she may share some of documents on the website). Last but not least, we were privileged to have the Dean of Faculty Vicente </a:t>
            </a:r>
            <a:r>
              <a:rPr lang="en-US" sz="9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Ortun</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 coming in an open manner and giving us the feeling that what we are doing for us and our students also have a meaning for the institution.</a:t>
            </a:r>
          </a:p>
          <a:p>
            <a:pPr>
              <a:spcBef>
                <a:spcPts val="600"/>
              </a:spcBef>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were practical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and discussed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development of syllabi for teaching Strategy and also sharing some tricks to face the anxiety and stress that may accompany the start of a new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teaching experience.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feedback indicates that the meeting was of great service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in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several aspects, but mostly with respect to getting students engaged...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How do we boost participation, how to handle seminar sessions;  the evaluation pattern and criteria of students during seminars; the importance of asking positive questions like "what did you like the best in the presentation?“; etc. </a:t>
            </a:r>
          </a:p>
          <a:p>
            <a:pPr>
              <a:spcBef>
                <a:spcPts val="600"/>
              </a:spcBef>
            </a:pP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Below </a:t>
            </a:r>
            <a:r>
              <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rPr>
              <a:t>is a non-exhaustive list of learning that we took away:</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First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and foremost, in terms of managing student participation, I learned not be afraid of silence.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As I have the tendency to start answering my own question after a mere 5-second lack of response from the audience, becoming aware of tactics to "manage" silence was most informative to me. Repeat the question, if necessary. Cold-call less attentive faces, if necessary... At the end, students learn more (and enjoy more) when they are pressed to convey their own thoughts, ideas and interpretations to others. As most of us know first-hand, we often get a thought only after having formulated it! (i.e., I was reminded of - and might introduce students to - </a:t>
            </a:r>
            <a:r>
              <a:rPr lang="en-US" sz="8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Weick's</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 famous aphorism "How can I know what I think until I see what I say?"). </a:t>
            </a:r>
            <a:endPar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Another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point that was raised and that would be quite useful for my classes has to do with structuring discussion in more unconventional ways.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For example, instead of asking individuals to directly answer a given question, the question can be posed to small groups (of 2-3 students) for discussion. Then, these groups share with the class their take-</a:t>
            </a:r>
            <a:r>
              <a:rPr lang="en-US" sz="800" dirty="0" err="1" smtClean="0">
                <a:solidFill>
                  <a:schemeClr val="tx1">
                    <a:lumMod val="65000"/>
                    <a:lumOff val="35000"/>
                  </a:schemeClr>
                </a:solidFill>
                <a:latin typeface="Arial Unicode MS" pitchFamily="34" charset="-128"/>
                <a:ea typeface="Arial Unicode MS" pitchFamily="34" charset="-128"/>
                <a:cs typeface="Arial Unicode MS" pitchFamily="34" charset="-128"/>
              </a:rPr>
              <a:t>aways</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 from the group discussion. This technique is more appropriate for larger groups.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I am sure that some colleagues leading seminar classes found other suggested techniques more useful</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A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related point had to do with engaging students in role-play.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I have personally experienced resistance to role-play, but today I became aware of ways to compel students to get into character, so to speak.</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"What have I learned" is evidently a good question to raise after case discussions and as part of assignments more generally....</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Using slides to our best advantage was another useful take-away from today's meetings. I will re-think the information I present on the slides to be sure that my lecture always goes beyond the slides, so that students are attentive. </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Finally,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suggestion to look into alternative media for suggested readings (i.e., other than HBR, The Economist...) was of great help.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I have already been considering some blogs on business, management and society, but I will also look into magazines such as Ode Magazine.</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teacher has to trust him/herself and be confident enough to be able to sustain silences, and to speak less during the class, letting students learn among themselves;</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Group presentations can be concluded by asking the audience what they liked about the presentation;</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Students are also responsible for the learning experience in class;</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can ask students to use name tags so as to develop the relation students-professors and encourage participation.</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We could create a web resource to share various teaching material such as videos, games, ice breakers, etc. </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relevant for teaching strategy</a:t>
            </a: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a:t>
            </a:r>
          </a:p>
          <a:p>
            <a:pPr marL="266700" indent="-177800">
              <a:spcBef>
                <a:spcPts val="600"/>
              </a:spcBef>
              <a:buFont typeface="Wingdings" pitchFamily="2" charset="2"/>
              <a:buChar char="v"/>
              <a:tabLst>
                <a:tab pos="723900" algn="l"/>
                <a:tab pos="1447800" algn="l"/>
              </a:tabLst>
            </a:pPr>
            <a:r>
              <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rPr>
              <a:t>The forum could also be used to call for help or propose another Open Meeting!</a:t>
            </a:r>
            <a:endParaRPr lang="en-US" sz="800"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100"/>
              </a:spcBef>
              <a:tabLst>
                <a:tab pos="723900" algn="l"/>
                <a:tab pos="1447800" algn="l"/>
              </a:tabLst>
            </a:pPr>
            <a:endParaRPr lang="en-US" sz="900" b="1" dirty="0" smtClean="0">
              <a:solidFill>
                <a:schemeClr val="tx1"/>
              </a:solidFill>
              <a:latin typeface="Arial Unicode MS" pitchFamily="34" charset="-128"/>
              <a:ea typeface="Arial Unicode MS" pitchFamily="34" charset="-128"/>
              <a:cs typeface="Arial Unicode MS" pitchFamily="34" charset="-128"/>
            </a:endParaRPr>
          </a:p>
          <a:p>
            <a:pPr>
              <a:spcBef>
                <a:spcPts val="100"/>
              </a:spcBef>
              <a:tabLst>
                <a:tab pos="723900" algn="l"/>
                <a:tab pos="1447800" algn="l"/>
              </a:tabLst>
            </a:pPr>
            <a:endParaRPr lang="en-US" sz="900" b="1"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100"/>
              </a:spcBef>
              <a:tabLst>
                <a:tab pos="723900" algn="l"/>
                <a:tab pos="1447800" algn="l"/>
              </a:tabLst>
            </a:pPr>
            <a:endParaRPr lang="en-US" sz="900" b="1"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lgn="ctr">
              <a:spcBef>
                <a:spcPts val="100"/>
              </a:spcBef>
              <a:tabLst>
                <a:tab pos="723900" algn="l"/>
                <a:tab pos="1447800" algn="l"/>
              </a:tabLst>
            </a:pPr>
            <a:r>
              <a:rPr lang="en-US" sz="1050" b="1" dirty="0" smtClean="0">
                <a:solidFill>
                  <a:schemeClr val="tx1">
                    <a:lumMod val="65000"/>
                    <a:lumOff val="35000"/>
                  </a:schemeClr>
                </a:solidFill>
                <a:latin typeface="Arial Unicode MS" pitchFamily="34" charset="-128"/>
                <a:ea typeface="Arial Unicode MS" pitchFamily="34" charset="-128"/>
                <a:cs typeface="Arial Unicode MS" pitchFamily="34" charset="-128"/>
              </a:rPr>
              <a:t>Let’s nurture this on-going process for developing our teaching content, passion and relevance!</a:t>
            </a:r>
            <a:endParaRPr lang="en-US" sz="1050" b="1"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lnSpc>
                <a:spcPct val="90000"/>
              </a:lnSpc>
              <a:spcBef>
                <a:spcPts val="350"/>
              </a:spcBef>
              <a:tabLst>
                <a:tab pos="723900" algn="l"/>
                <a:tab pos="1447800" algn="l"/>
              </a:tabLst>
            </a:pPr>
            <a:endParaRPr lang="en-US" sz="900" dirty="0" smtClean="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a:p>
            <a:pPr>
              <a:spcBef>
                <a:spcPts val="350"/>
              </a:spcBef>
              <a:buClrTx/>
              <a:buFontTx/>
              <a:buNone/>
              <a:tabLst>
                <a:tab pos="723900" algn="l"/>
                <a:tab pos="1447800" algn="l"/>
              </a:tabLst>
            </a:pPr>
            <a:endParaRPr lang="en-US" sz="900" dirty="0">
              <a:solidFill>
                <a:schemeClr val="tx1">
                  <a:lumMod val="65000"/>
                  <a:lumOff val="35000"/>
                </a:schemeClr>
              </a:solidFill>
              <a:latin typeface="Arial Unicode MS" pitchFamily="34" charset="-128"/>
              <a:ea typeface="Arial Unicode MS" pitchFamily="34" charset="-128"/>
              <a:cs typeface="Arial Unicode MS" pitchFamily="34" charset="-128"/>
            </a:endParaRPr>
          </a:p>
        </p:txBody>
      </p:sp>
      <p:pic>
        <p:nvPicPr>
          <p:cNvPr id="2067" name="Picture 19"/>
          <p:cNvPicPr>
            <a:picLocks noChangeAspect="1" noChangeArrowheads="1"/>
          </p:cNvPicPr>
          <p:nvPr/>
        </p:nvPicPr>
        <p:blipFill>
          <a:blip r:embed="rId3" cstate="print"/>
          <a:srcRect/>
          <a:stretch>
            <a:fillRect/>
          </a:stretch>
        </p:blipFill>
        <p:spPr bwMode="auto">
          <a:xfrm>
            <a:off x="404664" y="539552"/>
            <a:ext cx="6048672" cy="648072"/>
          </a:xfrm>
          <a:prstGeom prst="rect">
            <a:avLst/>
          </a:prstGeom>
          <a:noFill/>
          <a:ln w="9525">
            <a:solidFill>
              <a:schemeClr val="bg2"/>
            </a:solidFill>
            <a:miter lim="800000"/>
            <a:headEnd/>
            <a:tailEnd/>
          </a:ln>
          <a:effectLst/>
        </p:spPr>
      </p:pic>
      <p:sp>
        <p:nvSpPr>
          <p:cNvPr id="17" name="TextBox 16"/>
          <p:cNvSpPr txBox="1"/>
          <p:nvPr/>
        </p:nvSpPr>
        <p:spPr>
          <a:xfrm>
            <a:off x="908720" y="683568"/>
            <a:ext cx="5194564" cy="369332"/>
          </a:xfrm>
          <a:prstGeom prst="rect">
            <a:avLst/>
          </a:prstGeom>
          <a:noFill/>
        </p:spPr>
        <p:txBody>
          <a:bodyPr wrap="none" rtlCol="0">
            <a:spAutoFit/>
          </a:bodyPr>
          <a:lstStyle/>
          <a:p>
            <a:r>
              <a:rPr lang="en-US" dirty="0" smtClean="0"/>
              <a:t>Insights from the </a:t>
            </a:r>
            <a:r>
              <a:rPr lang="en-US" dirty="0" smtClean="0"/>
              <a:t>Second Meeting (Dec 21, 2011)</a:t>
            </a:r>
            <a:endParaRPr lang="en-US"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
        <a:cs typeface="Arial Unicode MS"/>
      </a:majorFont>
      <a:minorFont>
        <a:latin typeface="Calibri"/>
        <a:ea typeface=""/>
        <a:cs typeface="Arial Unicode M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Unicode MS"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TotalTime>
  <Words>777</Words>
  <Application>Microsoft Office PowerPoint</Application>
  <PresentationFormat>On-screen Show (4:3)</PresentationFormat>
  <Paragraphs>108</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U10036</dc:creator>
  <cp:lastModifiedBy>Marc Le Menestrel</cp:lastModifiedBy>
  <cp:revision>67</cp:revision>
  <cp:lastPrinted>1601-01-01T00:00:00Z</cp:lastPrinted>
  <dcterms:created xsi:type="dcterms:W3CDTF">2011-05-30T20:36:02Z</dcterms:created>
  <dcterms:modified xsi:type="dcterms:W3CDTF">2011-12-22T13:10:03Z</dcterms:modified>
</cp:coreProperties>
</file>