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40"/>
  </p:notesMasterIdLst>
  <p:handoutMasterIdLst>
    <p:handoutMasterId r:id="rId41"/>
  </p:handoutMasterIdLst>
  <p:sldIdLst>
    <p:sldId id="494" r:id="rId2"/>
    <p:sldId id="544" r:id="rId3"/>
    <p:sldId id="497" r:id="rId4"/>
    <p:sldId id="498" r:id="rId5"/>
    <p:sldId id="499" r:id="rId6"/>
    <p:sldId id="515" r:id="rId7"/>
    <p:sldId id="545" r:id="rId8"/>
    <p:sldId id="503" r:id="rId9"/>
    <p:sldId id="521" r:id="rId10"/>
    <p:sldId id="522" r:id="rId11"/>
    <p:sldId id="546" r:id="rId12"/>
    <p:sldId id="547" r:id="rId13"/>
    <p:sldId id="447" r:id="rId14"/>
    <p:sldId id="534" r:id="rId15"/>
    <p:sldId id="535" r:id="rId16"/>
    <p:sldId id="536" r:id="rId17"/>
    <p:sldId id="537" r:id="rId18"/>
    <p:sldId id="538" r:id="rId19"/>
    <p:sldId id="539" r:id="rId20"/>
    <p:sldId id="540" r:id="rId21"/>
    <p:sldId id="448" r:id="rId22"/>
    <p:sldId id="530" r:id="rId23"/>
    <p:sldId id="531" r:id="rId24"/>
    <p:sldId id="532" r:id="rId25"/>
    <p:sldId id="480" r:id="rId26"/>
    <p:sldId id="533" r:id="rId27"/>
    <p:sldId id="523" r:id="rId28"/>
    <p:sldId id="524" r:id="rId29"/>
    <p:sldId id="525" r:id="rId30"/>
    <p:sldId id="519" r:id="rId31"/>
    <p:sldId id="526" r:id="rId32"/>
    <p:sldId id="527" r:id="rId33"/>
    <p:sldId id="528" r:id="rId34"/>
    <p:sldId id="529" r:id="rId35"/>
    <p:sldId id="513" r:id="rId36"/>
    <p:sldId id="516" r:id="rId37"/>
    <p:sldId id="512" r:id="rId38"/>
    <p:sldId id="541" r:id="rId3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00"/>
    <a:srgbClr val="99FFCC"/>
    <a:srgbClr val="336600"/>
    <a:srgbClr val="009900"/>
    <a:srgbClr val="66FF33"/>
    <a:srgbClr val="FF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50" autoAdjust="0"/>
    <p:restoredTop sz="65932" autoAdjust="0"/>
  </p:normalViewPr>
  <p:slideViewPr>
    <p:cSldViewPr>
      <p:cViewPr varScale="1">
        <p:scale>
          <a:sx n="114" d="100"/>
          <a:sy n="114" d="100"/>
        </p:scale>
        <p:origin x="-17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708" y="-72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40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7" tIns="48248" rIns="96497" bIns="48248" numCol="1" anchor="t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9388" y="0"/>
            <a:ext cx="30924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7" tIns="48248" rIns="96497" bIns="48248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9788"/>
            <a:ext cx="30940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7" tIns="48248" rIns="96497" bIns="48248" numCol="1" anchor="b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9388" y="9729788"/>
            <a:ext cx="30924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7" tIns="48248" rIns="96497" bIns="48248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4A0D8E3-5573-4EF1-9351-EF0876453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7" tIns="48248" rIns="96497" bIns="48248" numCol="1" anchor="t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7" tIns="48248" rIns="96497" bIns="48248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7" tIns="48248" rIns="96497" bIns="482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7" tIns="48248" rIns="96497" bIns="48248" numCol="1" anchor="b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7" tIns="48248" rIns="96497" bIns="48248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06F5FAF8-CDC7-45D9-81B2-86E1BE3EC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D966A-51A3-4DC0-8878-0A6894BE3B7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0600" y="768350"/>
            <a:ext cx="5116513" cy="3836988"/>
          </a:xfrm>
          <a:solidFill>
            <a:srgbClr val="FFFFFF"/>
          </a:solidFill>
          <a:ln/>
        </p:spPr>
      </p:sp>
      <p:sp>
        <p:nvSpPr>
          <p:cNvPr id="43012" name="Rectangle 3"/>
          <p:cNvSpPr>
            <a:spLocks noChangeArrowheads="1"/>
          </p:cNvSpPr>
          <p:nvPr>
            <p:ph type="body" idx="1"/>
          </p:nvPr>
        </p:nvSpPr>
        <p:spPr>
          <a:xfrm>
            <a:off x="946150" y="4860925"/>
            <a:ext cx="5205413" cy="4605338"/>
          </a:xfrm>
          <a:noFill/>
          <a:ln/>
        </p:spPr>
        <p:txBody>
          <a:bodyPr wrap="none" lIns="96113" tIns="48056" rIns="96113" bIns="48056" anchor="ctr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29D880-8C11-4984-98F2-52B4D5BEB3B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265CD1-4298-4654-A5D0-BCCF9BB1A36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C32DC-F9A0-4AA0-9758-A3A3E6026B3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FBC7E-9AB8-4419-8C7A-177F170FA8C4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06925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E04DF-1A73-4E2D-AEDD-D5BBF56ACA3D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069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27A95-6F1D-4C3A-B8D9-23924D6F250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9A2C9-A27C-4CA9-AC32-D71652D7E053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722920-E426-42C5-B24B-CC384F64A22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4A248A-04E5-48DB-97BC-7AFFFC03E1C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defTabSz="485775"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D169B5-03C9-4228-81C5-A855234409C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0600" y="768350"/>
            <a:ext cx="5116513" cy="3836988"/>
          </a:xfrm>
          <a:solidFill>
            <a:srgbClr val="FFFFFF"/>
          </a:solidFill>
          <a:ln/>
        </p:spPr>
      </p:sp>
      <p:sp>
        <p:nvSpPr>
          <p:cNvPr id="45060" name="Rectangle 3"/>
          <p:cNvSpPr>
            <a:spLocks noChangeArrowheads="1"/>
          </p:cNvSpPr>
          <p:nvPr>
            <p:ph type="body" idx="1"/>
          </p:nvPr>
        </p:nvSpPr>
        <p:spPr>
          <a:xfrm>
            <a:off x="946150" y="4860925"/>
            <a:ext cx="5205413" cy="4605338"/>
          </a:xfrm>
          <a:noFill/>
          <a:ln/>
        </p:spPr>
        <p:txBody>
          <a:bodyPr wrap="none" lIns="96113" tIns="48056" rIns="96113" bIns="48056" anchor="ctr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48236A-27A7-45AF-A003-5C1FBD85C5D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0600" y="768350"/>
            <a:ext cx="5116513" cy="3836988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ChangeArrowheads="1"/>
          </p:cNvSpPr>
          <p:nvPr>
            <p:ph type="body" idx="1"/>
          </p:nvPr>
        </p:nvSpPr>
        <p:spPr>
          <a:xfrm>
            <a:off x="946150" y="4860925"/>
            <a:ext cx="5205413" cy="4605338"/>
          </a:xfrm>
          <a:noFill/>
          <a:ln/>
        </p:spPr>
        <p:txBody>
          <a:bodyPr wrap="none" lIns="96113" tIns="48056" rIns="96113" bIns="48056" anchor="ctr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328047-6E58-41D1-B963-CEBF63E0EC1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0600" y="768350"/>
            <a:ext cx="5116513" cy="3836988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ChangeArrowheads="1"/>
          </p:cNvSpPr>
          <p:nvPr>
            <p:ph type="body" idx="1"/>
          </p:nvPr>
        </p:nvSpPr>
        <p:spPr>
          <a:xfrm>
            <a:off x="946150" y="4860925"/>
            <a:ext cx="5205413" cy="4605338"/>
          </a:xfrm>
          <a:noFill/>
          <a:ln/>
        </p:spPr>
        <p:txBody>
          <a:bodyPr wrap="none" lIns="96113" tIns="48056" rIns="96113" bIns="48056" anchor="ctr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A4BE8-DFE1-49A6-B216-668CD0AA21E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0600" y="768350"/>
            <a:ext cx="5116513" cy="3836988"/>
          </a:xfrm>
          <a:solidFill>
            <a:srgbClr val="FFFFFF"/>
          </a:solidFill>
          <a:ln/>
        </p:spPr>
      </p:sp>
      <p:sp>
        <p:nvSpPr>
          <p:cNvPr id="48132" name="Rectangle 3"/>
          <p:cNvSpPr>
            <a:spLocks noChangeArrowheads="1"/>
          </p:cNvSpPr>
          <p:nvPr>
            <p:ph type="body" idx="1"/>
          </p:nvPr>
        </p:nvSpPr>
        <p:spPr>
          <a:xfrm>
            <a:off x="946150" y="4860925"/>
            <a:ext cx="5205413" cy="4605338"/>
          </a:xfrm>
          <a:noFill/>
          <a:ln/>
        </p:spPr>
        <p:txBody>
          <a:bodyPr wrap="none" lIns="96113" tIns="48056" rIns="96113" bIns="48056" anchor="ctr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955D5-C8C1-46E9-B7B6-50DF0869A4E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0600" y="768350"/>
            <a:ext cx="5116513" cy="3836988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ChangeArrowheads="1"/>
          </p:cNvSpPr>
          <p:nvPr>
            <p:ph type="body" idx="1"/>
          </p:nvPr>
        </p:nvSpPr>
        <p:spPr>
          <a:xfrm>
            <a:off x="946150" y="4860925"/>
            <a:ext cx="5205413" cy="4605338"/>
          </a:xfrm>
          <a:noFill/>
          <a:ln/>
        </p:spPr>
        <p:txBody>
          <a:bodyPr wrap="none" lIns="96113" tIns="48056" rIns="96113" bIns="48056" anchor="ctr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42C7E-25D5-4503-BAB1-E429E18D454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2CAF51-C2F2-4C56-A0E5-CC0ADA58881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Cliquez pour modifier le style du titre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Cliquez pour modifier le style des sous-titres du masque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44054-8F9B-4444-9E56-FB63677727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9B3D7-5500-41B6-980C-4BD0E308E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753A6-A3F7-4B9D-AC89-C25FE85763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E1C8D-E026-4608-8929-0F0EC3BD9E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A5D8E-993F-459D-B237-FF0E58893D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DC694-D903-401B-B570-B8142E68CA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6547C-3C21-4374-8479-FB1102CC17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C661D-5420-4A44-993C-B586551B1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62DF3-8DDF-4B8F-8CE8-85D6147A4E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3DFD5-6D2B-4DE6-8EF6-D16457DCB4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E7621-D0C3-40D3-B5DF-3B4F729566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C5068-05AF-4817-85E2-E4767D5272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les styles du texte du masque</a:t>
            </a:r>
          </a:p>
          <a:p>
            <a:pPr lvl="1"/>
            <a:r>
              <a:rPr lang="en-US" altLang="en-US" smtClean="0"/>
              <a:t>Deuxième niveau</a:t>
            </a:r>
          </a:p>
          <a:p>
            <a:pPr lvl="2"/>
            <a:r>
              <a:rPr lang="en-US" altLang="en-US" smtClean="0"/>
              <a:t>Troisième niveau</a:t>
            </a:r>
          </a:p>
          <a:p>
            <a:pPr lvl="3"/>
            <a:r>
              <a:rPr lang="en-US" altLang="en-US" smtClean="0"/>
              <a:t>Quatrième niveau</a:t>
            </a:r>
          </a:p>
          <a:p>
            <a:pPr lvl="4"/>
            <a:r>
              <a:rPr lang="en-US" altLang="en-US" smtClean="0"/>
              <a:t>Cinquième niveau</a:t>
            </a:r>
          </a:p>
        </p:txBody>
      </p:sp>
      <p:sp>
        <p:nvSpPr>
          <p:cNvPr id="327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+mj-lt"/>
              </a:defRPr>
            </a:lvl1pPr>
          </a:lstStyle>
          <a:p>
            <a:pPr>
              <a:defRPr/>
            </a:pPr>
            <a:fld id="{DAF0EFB2-1515-4A0F-8B0D-560D9002D8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2768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327688" name="Line 8"/>
          <p:cNvSpPr>
            <a:spLocks noChangeShapeType="1"/>
          </p:cNvSpPr>
          <p:nvPr/>
        </p:nvSpPr>
        <p:spPr bwMode="auto">
          <a:xfrm>
            <a:off x="468313" y="63817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341438"/>
            <a:ext cx="8174037" cy="2016125"/>
          </a:xfrm>
        </p:spPr>
        <p:txBody>
          <a:bodyPr lIns="90000" tIns="46800" rIns="90000" bIns="46800" anchor="b"/>
          <a:lstStyle/>
          <a:p>
            <a:pPr defTabSz="449263" eaLnBrk="1" hangingPunct="1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smtClean="0"/>
              <a:t>Introduction: </a:t>
            </a:r>
            <a:br>
              <a:rPr lang="en-GB" sz="4000" b="1" smtClean="0"/>
            </a:br>
            <a:r>
              <a:rPr lang="en-GB" sz="4000" b="1" smtClean="0"/>
              <a:t/>
            </a:r>
            <a:br>
              <a:rPr lang="en-GB" sz="4000" b="1" smtClean="0"/>
            </a:br>
            <a:r>
              <a:rPr lang="en-GB" sz="4000" b="1" smtClean="0"/>
              <a:t>Can You Be Rational and Ethical?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005263"/>
            <a:ext cx="7848600" cy="1957387"/>
          </a:xfrm>
        </p:spPr>
        <p:txBody>
          <a:bodyPr lIns="90000" tIns="46800" rIns="90000" bIns="46800"/>
          <a:lstStyle/>
          <a:p>
            <a:pPr defTabSz="449263" eaLnBrk="1" hangingPunct="1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mtClean="0"/>
          </a:p>
          <a:p>
            <a:pPr defTabSz="449263" eaLnBrk="1" hangingPunct="1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Marc Le Menestrel</a:t>
            </a:r>
          </a:p>
          <a:p>
            <a:pPr defTabSz="449263" eaLnBrk="1" hangingPunct="1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400" smtClean="0"/>
          </a:p>
          <a:p>
            <a:pPr defTabSz="449263" eaLnBrk="1" hangingPunct="1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400" smtClean="0"/>
          </a:p>
          <a:p>
            <a:pPr defTabSz="449263" eaLnBrk="1" hangingPunct="1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smtClean="0"/>
              <a:t>marc.lemenestrel@upf.edu</a:t>
            </a:r>
          </a:p>
          <a:p>
            <a:pPr defTabSz="449263" eaLnBrk="1" hangingPunct="1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mtClean="0"/>
          </a:p>
          <a:p>
            <a:pPr defTabSz="449263" eaLnBrk="1" hangingPunct="1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9388" y="1052513"/>
            <a:ext cx="8964612" cy="1223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03575" y="4292600"/>
            <a:ext cx="647700" cy="369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s-ES_tradnl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276600" y="4221163"/>
            <a:ext cx="647700" cy="3603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s-ES_tradnl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987675" y="4149725"/>
            <a:ext cx="720725" cy="2873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s-ES_tradnl"/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6877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759700" cy="1404938"/>
          </a:xfrm>
        </p:spPr>
        <p:txBody>
          <a:bodyPr/>
          <a:lstStyle/>
          <a:p>
            <a:pPr defTabSz="449263"/>
            <a:r>
              <a:rPr lang="en-US" smtClean="0"/>
              <a:t>What do you think?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178800" cy="2087562"/>
          </a:xfrm>
        </p:spPr>
        <p:txBody>
          <a:bodyPr/>
          <a:lstStyle/>
          <a:p>
            <a:pPr marL="341313" indent="-341313" algn="ctr" defTabSz="449263">
              <a:lnSpc>
                <a:spcPct val="120000"/>
              </a:lnSpc>
              <a:buFont typeface="Monotype Sorts" pitchFamily="2" charset="2"/>
              <a:buNone/>
            </a:pPr>
            <a:r>
              <a:rPr lang="en-US" smtClean="0"/>
              <a:t>In business, if you want to be successful, you should only act according to your self-interest.</a:t>
            </a:r>
          </a:p>
          <a:p>
            <a:pPr marL="341313" indent="-341313" algn="ctr" defTabSz="449263">
              <a:lnSpc>
                <a:spcPct val="120000"/>
              </a:lnSpc>
              <a:buFont typeface="Monotype Sorts" pitchFamily="2" charset="2"/>
              <a:buNone/>
            </a:pPr>
            <a:endParaRPr lang="en-US" smtClean="0"/>
          </a:p>
          <a:p>
            <a:pPr marL="341313" indent="-341313" algn="ctr" defTabSz="449263">
              <a:lnSpc>
                <a:spcPct val="120000"/>
              </a:lnSpc>
              <a:buFont typeface="Monotype Sorts" pitchFamily="2" charset="2"/>
              <a:buNone/>
            </a:pPr>
            <a:r>
              <a:rPr lang="en-US" smtClean="0"/>
              <a:t>If you act ethically, then it will be good for you in the long term.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759700" cy="1404938"/>
          </a:xfrm>
        </p:spPr>
        <p:txBody>
          <a:bodyPr/>
          <a:lstStyle/>
          <a:p>
            <a:pPr defTabSz="449263"/>
            <a:r>
              <a:rPr lang="en-US" smtClean="0"/>
              <a:t>What do you think?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178800" cy="2087562"/>
          </a:xfrm>
        </p:spPr>
        <p:txBody>
          <a:bodyPr/>
          <a:lstStyle/>
          <a:p>
            <a:pPr marL="341313" indent="-341313" algn="ctr" defTabSz="449263">
              <a:lnSpc>
                <a:spcPct val="120000"/>
              </a:lnSpc>
              <a:buFont typeface="Monotype Sorts" pitchFamily="2" charset="2"/>
              <a:buNone/>
            </a:pPr>
            <a:r>
              <a:rPr lang="en-US" smtClean="0"/>
              <a:t>Companies should always choose the action that maximizes their business interest</a:t>
            </a:r>
          </a:p>
          <a:p>
            <a:pPr marL="341313" indent="-341313" algn="ctr" defTabSz="449263">
              <a:lnSpc>
                <a:spcPct val="120000"/>
              </a:lnSpc>
              <a:buFont typeface="Monotype Sorts" pitchFamily="2" charset="2"/>
              <a:buNone/>
            </a:pPr>
            <a:endParaRPr lang="en-US" smtClean="0"/>
          </a:p>
          <a:p>
            <a:pPr marL="341313" indent="-341313" algn="ctr" defTabSz="449263">
              <a:lnSpc>
                <a:spcPct val="120000"/>
              </a:lnSpc>
              <a:buFont typeface="Monotype Sorts" pitchFamily="2" charset="2"/>
              <a:buNone/>
            </a:pPr>
            <a:endParaRPr lang="en-US" smtClean="0"/>
          </a:p>
          <a:p>
            <a:pPr marL="341313" indent="-341313" algn="ctr" defTabSz="449263">
              <a:lnSpc>
                <a:spcPct val="120000"/>
              </a:lnSpc>
              <a:buFont typeface="Monotype Sorts" pitchFamily="2" charset="2"/>
              <a:buNone/>
            </a:pPr>
            <a:r>
              <a:rPr lang="en-US" smtClean="0"/>
              <a:t>Today, the most successful companies are those that respect their employees and the environment.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Should you pollute less?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2843213" y="4365625"/>
            <a:ext cx="2263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Pollute less</a:t>
            </a:r>
          </a:p>
        </p:txBody>
      </p:sp>
      <p:sp>
        <p:nvSpPr>
          <p:cNvPr id="27652" name="Text Box 12"/>
          <p:cNvSpPr txBox="1">
            <a:spLocks noChangeArrowheads="1"/>
          </p:cNvSpPr>
          <p:nvPr/>
        </p:nvSpPr>
        <p:spPr bwMode="auto">
          <a:xfrm>
            <a:off x="6113463" y="2501900"/>
            <a:ext cx="1919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Maintain profits</a:t>
            </a:r>
          </a:p>
        </p:txBody>
      </p:sp>
      <p:sp>
        <p:nvSpPr>
          <p:cNvPr id="27653" name="Text Box 13"/>
          <p:cNvSpPr txBox="1">
            <a:spLocks noChangeArrowheads="1"/>
          </p:cNvSpPr>
          <p:nvPr/>
        </p:nvSpPr>
        <p:spPr bwMode="auto">
          <a:xfrm>
            <a:off x="6189663" y="4025900"/>
            <a:ext cx="1789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Increase costs</a:t>
            </a:r>
          </a:p>
        </p:txBody>
      </p:sp>
      <p:sp>
        <p:nvSpPr>
          <p:cNvPr id="27654" name="Text Box 14"/>
          <p:cNvSpPr txBox="1">
            <a:spLocks noChangeArrowheads="1"/>
          </p:cNvSpPr>
          <p:nvPr/>
        </p:nvSpPr>
        <p:spPr bwMode="auto">
          <a:xfrm>
            <a:off x="2051050" y="2349500"/>
            <a:ext cx="2951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Continue Polluting </a:t>
            </a:r>
          </a:p>
        </p:txBody>
      </p:sp>
      <p:sp>
        <p:nvSpPr>
          <p:cNvPr id="345103" name="Text Box 15"/>
          <p:cNvSpPr txBox="1">
            <a:spLocks noChangeArrowheads="1"/>
          </p:cNvSpPr>
          <p:nvPr/>
        </p:nvSpPr>
        <p:spPr bwMode="auto">
          <a:xfrm>
            <a:off x="539750" y="5084763"/>
            <a:ext cx="82089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/>
              <a:t>According to economic rationality, you should not care about pollution beyond its expected negative impact on profits</a:t>
            </a:r>
          </a:p>
          <a:p>
            <a:pPr algn="ctr">
              <a:spcBef>
                <a:spcPct val="0"/>
              </a:spcBef>
            </a:pPr>
            <a:r>
              <a:rPr lang="en-US" sz="2000"/>
              <a:t/>
            </a:r>
            <a:br>
              <a:rPr lang="en-US" sz="2000"/>
            </a:br>
            <a:r>
              <a:rPr lang="en-US" sz="2000"/>
              <a:t>What do you think our children think about this logic?</a:t>
            </a:r>
          </a:p>
        </p:txBody>
      </p:sp>
      <p:pic>
        <p:nvPicPr>
          <p:cNvPr id="2765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068638"/>
            <a:ext cx="13954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7" name="Group 19"/>
          <p:cNvGrpSpPr>
            <a:grpSpLocks/>
          </p:cNvGrpSpPr>
          <p:nvPr/>
        </p:nvGrpSpPr>
        <p:grpSpPr bwMode="auto">
          <a:xfrm>
            <a:off x="725488" y="2309813"/>
            <a:ext cx="441325" cy="695325"/>
            <a:chOff x="560" y="1323"/>
            <a:chExt cx="278" cy="438"/>
          </a:xfrm>
        </p:grpSpPr>
        <p:sp>
          <p:nvSpPr>
            <p:cNvPr id="27667" name="AutoShape 20"/>
            <p:cNvSpPr>
              <a:spLocks noChangeArrowheads="1"/>
            </p:cNvSpPr>
            <p:nvPr/>
          </p:nvSpPr>
          <p:spPr bwMode="auto">
            <a:xfrm>
              <a:off x="566" y="1323"/>
              <a:ext cx="272" cy="438"/>
            </a:xfrm>
            <a:prstGeom prst="roundRect">
              <a:avLst>
                <a:gd name="adj" fmla="val 36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27668" name="Group 21"/>
            <p:cNvGrpSpPr>
              <a:grpSpLocks/>
            </p:cNvGrpSpPr>
            <p:nvPr/>
          </p:nvGrpSpPr>
          <p:grpSpPr bwMode="auto">
            <a:xfrm>
              <a:off x="560" y="1323"/>
              <a:ext cx="276" cy="435"/>
              <a:chOff x="560" y="1323"/>
              <a:chExt cx="276" cy="435"/>
            </a:xfrm>
          </p:grpSpPr>
          <p:sp>
            <p:nvSpPr>
              <p:cNvPr id="27669" name="AutoShape 22"/>
              <p:cNvSpPr>
                <a:spLocks noChangeArrowheads="1"/>
              </p:cNvSpPr>
              <p:nvPr/>
            </p:nvSpPr>
            <p:spPr bwMode="auto">
              <a:xfrm>
                <a:off x="566" y="1323"/>
                <a:ext cx="269" cy="435"/>
              </a:xfrm>
              <a:prstGeom prst="roundRect">
                <a:avLst>
                  <a:gd name="adj" fmla="val 370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27670" name="Group 23"/>
              <p:cNvGrpSpPr>
                <a:grpSpLocks/>
              </p:cNvGrpSpPr>
              <p:nvPr/>
            </p:nvGrpSpPr>
            <p:grpSpPr bwMode="auto">
              <a:xfrm>
                <a:off x="560" y="1323"/>
                <a:ext cx="276" cy="433"/>
                <a:chOff x="560" y="1323"/>
                <a:chExt cx="276" cy="433"/>
              </a:xfrm>
            </p:grpSpPr>
            <p:sp>
              <p:nvSpPr>
                <p:cNvPr id="27671" name="AutoShape 24"/>
                <p:cNvSpPr>
                  <a:spLocks noChangeArrowheads="1"/>
                </p:cNvSpPr>
                <p:nvPr/>
              </p:nvSpPr>
              <p:spPr bwMode="auto">
                <a:xfrm>
                  <a:off x="566" y="1323"/>
                  <a:ext cx="267" cy="433"/>
                </a:xfrm>
                <a:prstGeom prst="roundRect">
                  <a:avLst>
                    <a:gd name="adj" fmla="val 37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27672" name="Group 25"/>
                <p:cNvGrpSpPr>
                  <a:grpSpLocks/>
                </p:cNvGrpSpPr>
                <p:nvPr/>
              </p:nvGrpSpPr>
              <p:grpSpPr bwMode="auto">
                <a:xfrm>
                  <a:off x="560" y="1323"/>
                  <a:ext cx="276" cy="431"/>
                  <a:chOff x="560" y="1323"/>
                  <a:chExt cx="276" cy="431"/>
                </a:xfrm>
              </p:grpSpPr>
              <p:sp>
                <p:nvSpPr>
                  <p:cNvPr id="27673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566" y="1323"/>
                    <a:ext cx="265" cy="431"/>
                  </a:xfrm>
                  <a:prstGeom prst="roundRect">
                    <a:avLst>
                      <a:gd name="adj" fmla="val 375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27674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560" y="1323"/>
                    <a:ext cx="276" cy="431"/>
                    <a:chOff x="560" y="1323"/>
                    <a:chExt cx="276" cy="431"/>
                  </a:xfrm>
                </p:grpSpPr>
                <p:sp>
                  <p:nvSpPr>
                    <p:cNvPr id="27675" name="AutoShap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6" y="1323"/>
                      <a:ext cx="264" cy="431"/>
                    </a:xfrm>
                    <a:prstGeom prst="roundRect">
                      <a:avLst>
                        <a:gd name="adj" fmla="val 37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27676" name="AutoShap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0" y="1323"/>
                      <a:ext cx="276" cy="425"/>
                    </a:xfrm>
                    <a:prstGeom prst="roundRect">
                      <a:avLst>
                        <a:gd name="adj" fmla="val 37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4000" i="1">
                          <a:latin typeface="Times New Roman" pitchFamily="18" charset="0"/>
                        </a:rPr>
                        <a:t>?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27658" name="Group 38"/>
          <p:cNvGrpSpPr>
            <a:grpSpLocks/>
          </p:cNvGrpSpPr>
          <p:nvPr/>
        </p:nvGrpSpPr>
        <p:grpSpPr bwMode="auto">
          <a:xfrm>
            <a:off x="1835150" y="2163763"/>
            <a:ext cx="4430713" cy="2459037"/>
            <a:chOff x="1156" y="1363"/>
            <a:chExt cx="2791" cy="1549"/>
          </a:xfrm>
        </p:grpSpPr>
        <p:grpSp>
          <p:nvGrpSpPr>
            <p:cNvPr id="27659" name="Group 37"/>
            <p:cNvGrpSpPr>
              <a:grpSpLocks/>
            </p:cNvGrpSpPr>
            <p:nvPr/>
          </p:nvGrpSpPr>
          <p:grpSpPr bwMode="auto">
            <a:xfrm>
              <a:off x="1156" y="1363"/>
              <a:ext cx="2791" cy="1549"/>
              <a:chOff x="1156" y="1363"/>
              <a:chExt cx="2791" cy="1549"/>
            </a:xfrm>
          </p:grpSpPr>
          <p:sp>
            <p:nvSpPr>
              <p:cNvPr id="27661" name="Freeform 30"/>
              <p:cNvSpPr>
                <a:spLocks/>
              </p:cNvSpPr>
              <p:nvPr/>
            </p:nvSpPr>
            <p:spPr bwMode="auto">
              <a:xfrm>
                <a:off x="1172" y="1676"/>
                <a:ext cx="1900" cy="545"/>
              </a:xfrm>
              <a:custGeom>
                <a:avLst/>
                <a:gdLst>
                  <a:gd name="T0" fmla="*/ 0 w 558"/>
                  <a:gd name="T1" fmla="*/ 446 h 666"/>
                  <a:gd name="T2" fmla="*/ 732 w 558"/>
                  <a:gd name="T3" fmla="*/ 440 h 666"/>
                  <a:gd name="T4" fmla="*/ 1161 w 558"/>
                  <a:gd name="T5" fmla="*/ 434 h 666"/>
                  <a:gd name="T6" fmla="*/ 1856 w 558"/>
                  <a:gd name="T7" fmla="*/ 416 h 666"/>
                  <a:gd name="T8" fmla="*/ 2237 w 558"/>
                  <a:gd name="T9" fmla="*/ 402 h 666"/>
                  <a:gd name="T10" fmla="*/ 2830 w 558"/>
                  <a:gd name="T11" fmla="*/ 373 h 666"/>
                  <a:gd name="T12" fmla="*/ 3351 w 558"/>
                  <a:gd name="T13" fmla="*/ 339 h 666"/>
                  <a:gd name="T14" fmla="*/ 3596 w 558"/>
                  <a:gd name="T15" fmla="*/ 318 h 666"/>
                  <a:gd name="T16" fmla="*/ 3906 w 558"/>
                  <a:gd name="T17" fmla="*/ 278 h 666"/>
                  <a:gd name="T18" fmla="*/ 4035 w 558"/>
                  <a:gd name="T19" fmla="*/ 253 h 666"/>
                  <a:gd name="T20" fmla="*/ 4127 w 558"/>
                  <a:gd name="T21" fmla="*/ 212 h 666"/>
                  <a:gd name="T22" fmla="*/ 4161 w 558"/>
                  <a:gd name="T23" fmla="*/ 181 h 666"/>
                  <a:gd name="T24" fmla="*/ 4151 w 558"/>
                  <a:gd name="T25" fmla="*/ 184 h 666"/>
                  <a:gd name="T26" fmla="*/ 4290 w 558"/>
                  <a:gd name="T27" fmla="*/ 153 h 666"/>
                  <a:gd name="T28" fmla="*/ 4522 w 558"/>
                  <a:gd name="T29" fmla="*/ 124 h 666"/>
                  <a:gd name="T30" fmla="*/ 4811 w 558"/>
                  <a:gd name="T31" fmla="*/ 97 h 666"/>
                  <a:gd name="T32" fmla="*/ 4787 w 558"/>
                  <a:gd name="T33" fmla="*/ 100 h 666"/>
                  <a:gd name="T34" fmla="*/ 5148 w 558"/>
                  <a:gd name="T35" fmla="*/ 74 h 666"/>
                  <a:gd name="T36" fmla="*/ 5785 w 558"/>
                  <a:gd name="T37" fmla="*/ 41 h 666"/>
                  <a:gd name="T38" fmla="*/ 5891 w 558"/>
                  <a:gd name="T39" fmla="*/ 24 h 666"/>
                  <a:gd name="T40" fmla="*/ 6204 w 558"/>
                  <a:gd name="T41" fmla="*/ 25 h 666"/>
                  <a:gd name="T42" fmla="*/ 6320 w 558"/>
                  <a:gd name="T43" fmla="*/ 0 h 666"/>
                  <a:gd name="T44" fmla="*/ 5833 w 558"/>
                  <a:gd name="T45" fmla="*/ 16 h 666"/>
                  <a:gd name="T46" fmla="*/ 5543 w 558"/>
                  <a:gd name="T47" fmla="*/ 27 h 666"/>
                  <a:gd name="T48" fmla="*/ 4903 w 558"/>
                  <a:gd name="T49" fmla="*/ 60 h 666"/>
                  <a:gd name="T50" fmla="*/ 4546 w 558"/>
                  <a:gd name="T51" fmla="*/ 86 h 666"/>
                  <a:gd name="T52" fmla="*/ 4335 w 558"/>
                  <a:gd name="T53" fmla="*/ 103 h 666"/>
                  <a:gd name="T54" fmla="*/ 4083 w 558"/>
                  <a:gd name="T55" fmla="*/ 131 h 666"/>
                  <a:gd name="T56" fmla="*/ 3906 w 558"/>
                  <a:gd name="T57" fmla="*/ 162 h 666"/>
                  <a:gd name="T58" fmla="*/ 3827 w 558"/>
                  <a:gd name="T59" fmla="*/ 181 h 666"/>
                  <a:gd name="T60" fmla="*/ 3790 w 558"/>
                  <a:gd name="T61" fmla="*/ 196 h 666"/>
                  <a:gd name="T62" fmla="*/ 3746 w 558"/>
                  <a:gd name="T63" fmla="*/ 232 h 666"/>
                  <a:gd name="T64" fmla="*/ 3861 w 558"/>
                  <a:gd name="T65" fmla="*/ 253 h 666"/>
                  <a:gd name="T66" fmla="*/ 3596 w 558"/>
                  <a:gd name="T67" fmla="*/ 271 h 666"/>
                  <a:gd name="T68" fmla="*/ 3269 w 558"/>
                  <a:gd name="T69" fmla="*/ 309 h 666"/>
                  <a:gd name="T70" fmla="*/ 3211 w 558"/>
                  <a:gd name="T71" fmla="*/ 332 h 666"/>
                  <a:gd name="T72" fmla="*/ 2853 w 558"/>
                  <a:gd name="T73" fmla="*/ 342 h 666"/>
                  <a:gd name="T74" fmla="*/ 2295 w 558"/>
                  <a:gd name="T75" fmla="*/ 374 h 666"/>
                  <a:gd name="T76" fmla="*/ 2111 w 558"/>
                  <a:gd name="T77" fmla="*/ 394 h 666"/>
                  <a:gd name="T78" fmla="*/ 1716 w 558"/>
                  <a:gd name="T79" fmla="*/ 398 h 666"/>
                  <a:gd name="T80" fmla="*/ 1032 w 558"/>
                  <a:gd name="T81" fmla="*/ 416 h 666"/>
                  <a:gd name="T82" fmla="*/ 732 w 558"/>
                  <a:gd name="T83" fmla="*/ 430 h 666"/>
                  <a:gd name="T84" fmla="*/ 371 w 558"/>
                  <a:gd name="T85" fmla="*/ 425 h 6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58"/>
                  <a:gd name="T130" fmla="*/ 0 h 666"/>
                  <a:gd name="T131" fmla="*/ 558 w 558"/>
                  <a:gd name="T132" fmla="*/ 666 h 6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58" h="666">
                    <a:moveTo>
                      <a:pt x="0" y="636"/>
                    </a:moveTo>
                    <a:lnTo>
                      <a:pt x="0" y="666"/>
                    </a:lnTo>
                    <a:lnTo>
                      <a:pt x="32" y="663"/>
                    </a:lnTo>
                    <a:lnTo>
                      <a:pt x="63" y="658"/>
                    </a:lnTo>
                    <a:lnTo>
                      <a:pt x="69" y="657"/>
                    </a:lnTo>
                    <a:lnTo>
                      <a:pt x="100" y="648"/>
                    </a:lnTo>
                    <a:lnTo>
                      <a:pt x="130" y="636"/>
                    </a:lnTo>
                    <a:lnTo>
                      <a:pt x="160" y="621"/>
                    </a:lnTo>
                    <a:lnTo>
                      <a:pt x="188" y="603"/>
                    </a:lnTo>
                    <a:lnTo>
                      <a:pt x="193" y="600"/>
                    </a:lnTo>
                    <a:lnTo>
                      <a:pt x="219" y="579"/>
                    </a:lnTo>
                    <a:lnTo>
                      <a:pt x="244" y="557"/>
                    </a:lnTo>
                    <a:lnTo>
                      <a:pt x="268" y="532"/>
                    </a:lnTo>
                    <a:lnTo>
                      <a:pt x="289" y="506"/>
                    </a:lnTo>
                    <a:lnTo>
                      <a:pt x="291" y="501"/>
                    </a:lnTo>
                    <a:lnTo>
                      <a:pt x="310" y="474"/>
                    </a:lnTo>
                    <a:lnTo>
                      <a:pt x="325" y="445"/>
                    </a:lnTo>
                    <a:lnTo>
                      <a:pt x="337" y="415"/>
                    </a:lnTo>
                    <a:lnTo>
                      <a:pt x="347" y="384"/>
                    </a:lnTo>
                    <a:lnTo>
                      <a:pt x="348" y="378"/>
                    </a:lnTo>
                    <a:lnTo>
                      <a:pt x="353" y="347"/>
                    </a:lnTo>
                    <a:lnTo>
                      <a:pt x="356" y="316"/>
                    </a:lnTo>
                    <a:lnTo>
                      <a:pt x="357" y="293"/>
                    </a:lnTo>
                    <a:lnTo>
                      <a:pt x="359" y="270"/>
                    </a:lnTo>
                    <a:lnTo>
                      <a:pt x="344" y="270"/>
                    </a:lnTo>
                    <a:lnTo>
                      <a:pt x="358" y="275"/>
                    </a:lnTo>
                    <a:lnTo>
                      <a:pt x="364" y="253"/>
                    </a:lnTo>
                    <a:lnTo>
                      <a:pt x="370" y="229"/>
                    </a:lnTo>
                    <a:lnTo>
                      <a:pt x="379" y="207"/>
                    </a:lnTo>
                    <a:lnTo>
                      <a:pt x="390" y="186"/>
                    </a:lnTo>
                    <a:lnTo>
                      <a:pt x="401" y="165"/>
                    </a:lnTo>
                    <a:lnTo>
                      <a:pt x="415" y="144"/>
                    </a:lnTo>
                    <a:lnTo>
                      <a:pt x="401" y="139"/>
                    </a:lnTo>
                    <a:lnTo>
                      <a:pt x="413" y="149"/>
                    </a:lnTo>
                    <a:lnTo>
                      <a:pt x="428" y="130"/>
                    </a:lnTo>
                    <a:lnTo>
                      <a:pt x="444" y="111"/>
                    </a:lnTo>
                    <a:lnTo>
                      <a:pt x="480" y="77"/>
                    </a:lnTo>
                    <a:lnTo>
                      <a:pt x="499" y="61"/>
                    </a:lnTo>
                    <a:lnTo>
                      <a:pt x="519" y="47"/>
                    </a:lnTo>
                    <a:lnTo>
                      <a:pt x="508" y="36"/>
                    </a:lnTo>
                    <a:lnTo>
                      <a:pt x="514" y="50"/>
                    </a:lnTo>
                    <a:lnTo>
                      <a:pt x="535" y="37"/>
                    </a:lnTo>
                    <a:lnTo>
                      <a:pt x="558" y="26"/>
                    </a:lnTo>
                    <a:lnTo>
                      <a:pt x="545" y="0"/>
                    </a:lnTo>
                    <a:lnTo>
                      <a:pt x="524" y="10"/>
                    </a:lnTo>
                    <a:lnTo>
                      <a:pt x="503" y="23"/>
                    </a:lnTo>
                    <a:lnTo>
                      <a:pt x="498" y="26"/>
                    </a:lnTo>
                    <a:lnTo>
                      <a:pt x="478" y="40"/>
                    </a:lnTo>
                    <a:lnTo>
                      <a:pt x="459" y="56"/>
                    </a:lnTo>
                    <a:lnTo>
                      <a:pt x="423" y="89"/>
                    </a:lnTo>
                    <a:lnTo>
                      <a:pt x="406" y="109"/>
                    </a:lnTo>
                    <a:lnTo>
                      <a:pt x="392" y="128"/>
                    </a:lnTo>
                    <a:lnTo>
                      <a:pt x="388" y="133"/>
                    </a:lnTo>
                    <a:lnTo>
                      <a:pt x="374" y="154"/>
                    </a:lnTo>
                    <a:lnTo>
                      <a:pt x="363" y="175"/>
                    </a:lnTo>
                    <a:lnTo>
                      <a:pt x="352" y="196"/>
                    </a:lnTo>
                    <a:lnTo>
                      <a:pt x="343" y="218"/>
                    </a:lnTo>
                    <a:lnTo>
                      <a:pt x="337" y="242"/>
                    </a:lnTo>
                    <a:lnTo>
                      <a:pt x="331" y="264"/>
                    </a:lnTo>
                    <a:lnTo>
                      <a:pt x="330" y="270"/>
                    </a:lnTo>
                    <a:lnTo>
                      <a:pt x="327" y="293"/>
                    </a:lnTo>
                    <a:lnTo>
                      <a:pt x="326" y="316"/>
                    </a:lnTo>
                    <a:lnTo>
                      <a:pt x="323" y="347"/>
                    </a:lnTo>
                    <a:lnTo>
                      <a:pt x="318" y="378"/>
                    </a:lnTo>
                    <a:lnTo>
                      <a:pt x="333" y="378"/>
                    </a:lnTo>
                    <a:lnTo>
                      <a:pt x="320" y="373"/>
                    </a:lnTo>
                    <a:lnTo>
                      <a:pt x="310" y="404"/>
                    </a:lnTo>
                    <a:lnTo>
                      <a:pt x="297" y="434"/>
                    </a:lnTo>
                    <a:lnTo>
                      <a:pt x="282" y="462"/>
                    </a:lnTo>
                    <a:lnTo>
                      <a:pt x="264" y="490"/>
                    </a:lnTo>
                    <a:lnTo>
                      <a:pt x="277" y="496"/>
                    </a:lnTo>
                    <a:lnTo>
                      <a:pt x="268" y="485"/>
                    </a:lnTo>
                    <a:lnTo>
                      <a:pt x="246" y="511"/>
                    </a:lnTo>
                    <a:lnTo>
                      <a:pt x="223" y="536"/>
                    </a:lnTo>
                    <a:lnTo>
                      <a:pt x="198" y="558"/>
                    </a:lnTo>
                    <a:lnTo>
                      <a:pt x="172" y="579"/>
                    </a:lnTo>
                    <a:lnTo>
                      <a:pt x="182" y="589"/>
                    </a:lnTo>
                    <a:lnTo>
                      <a:pt x="177" y="575"/>
                    </a:lnTo>
                    <a:lnTo>
                      <a:pt x="148" y="594"/>
                    </a:lnTo>
                    <a:lnTo>
                      <a:pt x="119" y="609"/>
                    </a:lnTo>
                    <a:lnTo>
                      <a:pt x="89" y="621"/>
                    </a:lnTo>
                    <a:lnTo>
                      <a:pt x="58" y="630"/>
                    </a:lnTo>
                    <a:lnTo>
                      <a:pt x="63" y="643"/>
                    </a:lnTo>
                    <a:lnTo>
                      <a:pt x="63" y="629"/>
                    </a:lnTo>
                    <a:lnTo>
                      <a:pt x="32" y="634"/>
                    </a:lnTo>
                    <a:lnTo>
                      <a:pt x="0" y="636"/>
                    </a:lnTo>
                    <a:close/>
                  </a:path>
                </a:pathLst>
              </a:custGeom>
              <a:solidFill>
                <a:schemeClr val="tx2"/>
              </a:solidFill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grpSp>
            <p:nvGrpSpPr>
              <p:cNvPr id="27662" name="Group 31"/>
              <p:cNvGrpSpPr>
                <a:grpSpLocks/>
              </p:cNvGrpSpPr>
              <p:nvPr/>
            </p:nvGrpSpPr>
            <p:grpSpPr bwMode="auto">
              <a:xfrm>
                <a:off x="1156" y="2211"/>
                <a:ext cx="2278" cy="576"/>
                <a:chOff x="2762" y="2160"/>
                <a:chExt cx="371" cy="355"/>
              </a:xfrm>
            </p:grpSpPr>
            <p:sp>
              <p:nvSpPr>
                <p:cNvPr id="27665" name="Freeform 32"/>
                <p:cNvSpPr>
                  <a:spLocks/>
                </p:cNvSpPr>
                <p:nvPr/>
              </p:nvSpPr>
              <p:spPr bwMode="auto">
                <a:xfrm>
                  <a:off x="2762" y="2160"/>
                  <a:ext cx="306" cy="328"/>
                </a:xfrm>
                <a:custGeom>
                  <a:avLst/>
                  <a:gdLst>
                    <a:gd name="T0" fmla="*/ 0 w 611"/>
                    <a:gd name="T1" fmla="*/ 7 h 657"/>
                    <a:gd name="T2" fmla="*/ 5 w 611"/>
                    <a:gd name="T3" fmla="*/ 4 h 657"/>
                    <a:gd name="T4" fmla="*/ 9 w 611"/>
                    <a:gd name="T5" fmla="*/ 9 h 657"/>
                    <a:gd name="T6" fmla="*/ 18 w 611"/>
                    <a:gd name="T7" fmla="*/ 14 h 657"/>
                    <a:gd name="T8" fmla="*/ 17 w 611"/>
                    <a:gd name="T9" fmla="*/ 13 h 657"/>
                    <a:gd name="T10" fmla="*/ 25 w 611"/>
                    <a:gd name="T11" fmla="*/ 21 h 657"/>
                    <a:gd name="T12" fmla="*/ 33 w 611"/>
                    <a:gd name="T13" fmla="*/ 31 h 657"/>
                    <a:gd name="T14" fmla="*/ 33 w 611"/>
                    <a:gd name="T15" fmla="*/ 30 h 657"/>
                    <a:gd name="T16" fmla="*/ 39 w 611"/>
                    <a:gd name="T17" fmla="*/ 42 h 657"/>
                    <a:gd name="T18" fmla="*/ 44 w 611"/>
                    <a:gd name="T19" fmla="*/ 55 h 657"/>
                    <a:gd name="T20" fmla="*/ 50 w 611"/>
                    <a:gd name="T21" fmla="*/ 61 h 657"/>
                    <a:gd name="T22" fmla="*/ 47 w 611"/>
                    <a:gd name="T23" fmla="*/ 68 h 657"/>
                    <a:gd name="T24" fmla="*/ 48 w 611"/>
                    <a:gd name="T25" fmla="*/ 83 h 657"/>
                    <a:gd name="T26" fmla="*/ 49 w 611"/>
                    <a:gd name="T27" fmla="*/ 91 h 657"/>
                    <a:gd name="T28" fmla="*/ 53 w 611"/>
                    <a:gd name="T29" fmla="*/ 103 h 657"/>
                    <a:gd name="T30" fmla="*/ 58 w 611"/>
                    <a:gd name="T31" fmla="*/ 111 h 657"/>
                    <a:gd name="T32" fmla="*/ 67 w 611"/>
                    <a:gd name="T33" fmla="*/ 122 h 657"/>
                    <a:gd name="T34" fmla="*/ 79 w 611"/>
                    <a:gd name="T35" fmla="*/ 133 h 657"/>
                    <a:gd name="T36" fmla="*/ 88 w 611"/>
                    <a:gd name="T37" fmla="*/ 139 h 657"/>
                    <a:gd name="T38" fmla="*/ 104 w 611"/>
                    <a:gd name="T39" fmla="*/ 148 h 657"/>
                    <a:gd name="T40" fmla="*/ 122 w 611"/>
                    <a:gd name="T41" fmla="*/ 156 h 657"/>
                    <a:gd name="T42" fmla="*/ 141 w 611"/>
                    <a:gd name="T43" fmla="*/ 161 h 657"/>
                    <a:gd name="T44" fmla="*/ 152 w 611"/>
                    <a:gd name="T45" fmla="*/ 164 h 657"/>
                    <a:gd name="T46" fmla="*/ 143 w 611"/>
                    <a:gd name="T47" fmla="*/ 154 h 657"/>
                    <a:gd name="T48" fmla="*/ 144 w 611"/>
                    <a:gd name="T49" fmla="*/ 155 h 657"/>
                    <a:gd name="T50" fmla="*/ 125 w 611"/>
                    <a:gd name="T51" fmla="*/ 149 h 657"/>
                    <a:gd name="T52" fmla="*/ 107 w 611"/>
                    <a:gd name="T53" fmla="*/ 141 h 657"/>
                    <a:gd name="T54" fmla="*/ 91 w 611"/>
                    <a:gd name="T55" fmla="*/ 132 h 657"/>
                    <a:gd name="T56" fmla="*/ 92 w 611"/>
                    <a:gd name="T57" fmla="*/ 133 h 657"/>
                    <a:gd name="T58" fmla="*/ 78 w 611"/>
                    <a:gd name="T59" fmla="*/ 123 h 657"/>
                    <a:gd name="T60" fmla="*/ 67 w 611"/>
                    <a:gd name="T61" fmla="*/ 111 h 657"/>
                    <a:gd name="T62" fmla="*/ 60 w 611"/>
                    <a:gd name="T63" fmla="*/ 108 h 657"/>
                    <a:gd name="T64" fmla="*/ 60 w 611"/>
                    <a:gd name="T65" fmla="*/ 101 h 657"/>
                    <a:gd name="T66" fmla="*/ 56 w 611"/>
                    <a:gd name="T67" fmla="*/ 88 h 657"/>
                    <a:gd name="T68" fmla="*/ 56 w 611"/>
                    <a:gd name="T69" fmla="*/ 89 h 657"/>
                    <a:gd name="T70" fmla="*/ 55 w 611"/>
                    <a:gd name="T71" fmla="*/ 76 h 657"/>
                    <a:gd name="T72" fmla="*/ 53 w 611"/>
                    <a:gd name="T73" fmla="*/ 61 h 657"/>
                    <a:gd name="T74" fmla="*/ 51 w 611"/>
                    <a:gd name="T75" fmla="*/ 53 h 657"/>
                    <a:gd name="T76" fmla="*/ 46 w 611"/>
                    <a:gd name="T77" fmla="*/ 39 h 657"/>
                    <a:gd name="T78" fmla="*/ 39 w 611"/>
                    <a:gd name="T79" fmla="*/ 27 h 657"/>
                    <a:gd name="T80" fmla="*/ 35 w 611"/>
                    <a:gd name="T81" fmla="*/ 20 h 657"/>
                    <a:gd name="T82" fmla="*/ 26 w 611"/>
                    <a:gd name="T83" fmla="*/ 11 h 657"/>
                    <a:gd name="T84" fmla="*/ 21 w 611"/>
                    <a:gd name="T85" fmla="*/ 7 h 657"/>
                    <a:gd name="T86" fmla="*/ 11 w 611"/>
                    <a:gd name="T87" fmla="*/ 2 h 657"/>
                    <a:gd name="T88" fmla="*/ 5 w 611"/>
                    <a:gd name="T89" fmla="*/ 0 h 65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11"/>
                    <a:gd name="T136" fmla="*/ 0 h 657"/>
                    <a:gd name="T137" fmla="*/ 611 w 611"/>
                    <a:gd name="T138" fmla="*/ 657 h 65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11" h="657">
                      <a:moveTo>
                        <a:pt x="0" y="0"/>
                      </a:moveTo>
                      <a:lnTo>
                        <a:pt x="0" y="30"/>
                      </a:lnTo>
                      <a:lnTo>
                        <a:pt x="19" y="32"/>
                      </a:lnTo>
                      <a:lnTo>
                        <a:pt x="19" y="17"/>
                      </a:lnTo>
                      <a:lnTo>
                        <a:pt x="13" y="31"/>
                      </a:lnTo>
                      <a:lnTo>
                        <a:pt x="33" y="36"/>
                      </a:lnTo>
                      <a:lnTo>
                        <a:pt x="52" y="45"/>
                      </a:lnTo>
                      <a:lnTo>
                        <a:pt x="70" y="56"/>
                      </a:lnTo>
                      <a:lnTo>
                        <a:pt x="75" y="42"/>
                      </a:lnTo>
                      <a:lnTo>
                        <a:pt x="65" y="53"/>
                      </a:lnTo>
                      <a:lnTo>
                        <a:pt x="83" y="67"/>
                      </a:lnTo>
                      <a:lnTo>
                        <a:pt x="100" y="84"/>
                      </a:lnTo>
                      <a:lnTo>
                        <a:pt x="116" y="104"/>
                      </a:lnTo>
                      <a:lnTo>
                        <a:pt x="131" y="125"/>
                      </a:lnTo>
                      <a:lnTo>
                        <a:pt x="142" y="115"/>
                      </a:lnTo>
                      <a:lnTo>
                        <a:pt x="129" y="120"/>
                      </a:lnTo>
                      <a:lnTo>
                        <a:pt x="142" y="144"/>
                      </a:lnTo>
                      <a:lnTo>
                        <a:pt x="155" y="169"/>
                      </a:lnTo>
                      <a:lnTo>
                        <a:pt x="166" y="196"/>
                      </a:lnTo>
                      <a:lnTo>
                        <a:pt x="176" y="223"/>
                      </a:lnTo>
                      <a:lnTo>
                        <a:pt x="183" y="252"/>
                      </a:lnTo>
                      <a:lnTo>
                        <a:pt x="197" y="245"/>
                      </a:lnTo>
                      <a:lnTo>
                        <a:pt x="182" y="245"/>
                      </a:lnTo>
                      <a:lnTo>
                        <a:pt x="187" y="275"/>
                      </a:lnTo>
                      <a:lnTo>
                        <a:pt x="191" y="305"/>
                      </a:lnTo>
                      <a:lnTo>
                        <a:pt x="192" y="335"/>
                      </a:lnTo>
                      <a:lnTo>
                        <a:pt x="194" y="359"/>
                      </a:lnTo>
                      <a:lnTo>
                        <a:pt x="196" y="366"/>
                      </a:lnTo>
                      <a:lnTo>
                        <a:pt x="202" y="390"/>
                      </a:lnTo>
                      <a:lnTo>
                        <a:pt x="212" y="415"/>
                      </a:lnTo>
                      <a:lnTo>
                        <a:pt x="225" y="439"/>
                      </a:lnTo>
                      <a:lnTo>
                        <a:pt x="229" y="444"/>
                      </a:lnTo>
                      <a:lnTo>
                        <a:pt x="245" y="467"/>
                      </a:lnTo>
                      <a:lnTo>
                        <a:pt x="266" y="491"/>
                      </a:lnTo>
                      <a:lnTo>
                        <a:pt x="290" y="513"/>
                      </a:lnTo>
                      <a:lnTo>
                        <a:pt x="316" y="534"/>
                      </a:lnTo>
                      <a:lnTo>
                        <a:pt x="344" y="554"/>
                      </a:lnTo>
                      <a:lnTo>
                        <a:pt x="349" y="558"/>
                      </a:lnTo>
                      <a:lnTo>
                        <a:pt x="380" y="576"/>
                      </a:lnTo>
                      <a:lnTo>
                        <a:pt x="414" y="594"/>
                      </a:lnTo>
                      <a:lnTo>
                        <a:pt x="449" y="610"/>
                      </a:lnTo>
                      <a:lnTo>
                        <a:pt x="486" y="625"/>
                      </a:lnTo>
                      <a:lnTo>
                        <a:pt x="523" y="637"/>
                      </a:lnTo>
                      <a:lnTo>
                        <a:pt x="563" y="647"/>
                      </a:lnTo>
                      <a:lnTo>
                        <a:pt x="569" y="648"/>
                      </a:lnTo>
                      <a:lnTo>
                        <a:pt x="606" y="657"/>
                      </a:lnTo>
                      <a:lnTo>
                        <a:pt x="611" y="628"/>
                      </a:lnTo>
                      <a:lnTo>
                        <a:pt x="569" y="618"/>
                      </a:lnTo>
                      <a:lnTo>
                        <a:pt x="569" y="633"/>
                      </a:lnTo>
                      <a:lnTo>
                        <a:pt x="574" y="620"/>
                      </a:lnTo>
                      <a:lnTo>
                        <a:pt x="534" y="610"/>
                      </a:lnTo>
                      <a:lnTo>
                        <a:pt x="497" y="597"/>
                      </a:lnTo>
                      <a:lnTo>
                        <a:pt x="460" y="583"/>
                      </a:lnTo>
                      <a:lnTo>
                        <a:pt x="425" y="566"/>
                      </a:lnTo>
                      <a:lnTo>
                        <a:pt x="392" y="549"/>
                      </a:lnTo>
                      <a:lnTo>
                        <a:pt x="361" y="530"/>
                      </a:lnTo>
                      <a:lnTo>
                        <a:pt x="356" y="544"/>
                      </a:lnTo>
                      <a:lnTo>
                        <a:pt x="366" y="533"/>
                      </a:lnTo>
                      <a:lnTo>
                        <a:pt x="337" y="513"/>
                      </a:lnTo>
                      <a:lnTo>
                        <a:pt x="311" y="492"/>
                      </a:lnTo>
                      <a:lnTo>
                        <a:pt x="287" y="470"/>
                      </a:lnTo>
                      <a:lnTo>
                        <a:pt x="266" y="446"/>
                      </a:lnTo>
                      <a:lnTo>
                        <a:pt x="250" y="423"/>
                      </a:lnTo>
                      <a:lnTo>
                        <a:pt x="239" y="434"/>
                      </a:lnTo>
                      <a:lnTo>
                        <a:pt x="253" y="428"/>
                      </a:lnTo>
                      <a:lnTo>
                        <a:pt x="239" y="404"/>
                      </a:lnTo>
                      <a:lnTo>
                        <a:pt x="229" y="379"/>
                      </a:lnTo>
                      <a:lnTo>
                        <a:pt x="223" y="354"/>
                      </a:lnTo>
                      <a:lnTo>
                        <a:pt x="209" y="359"/>
                      </a:lnTo>
                      <a:lnTo>
                        <a:pt x="224" y="359"/>
                      </a:lnTo>
                      <a:lnTo>
                        <a:pt x="222" y="335"/>
                      </a:lnTo>
                      <a:lnTo>
                        <a:pt x="220" y="305"/>
                      </a:lnTo>
                      <a:lnTo>
                        <a:pt x="217" y="275"/>
                      </a:lnTo>
                      <a:lnTo>
                        <a:pt x="212" y="245"/>
                      </a:lnTo>
                      <a:lnTo>
                        <a:pt x="210" y="240"/>
                      </a:lnTo>
                      <a:lnTo>
                        <a:pt x="203" y="212"/>
                      </a:lnTo>
                      <a:lnTo>
                        <a:pt x="193" y="185"/>
                      </a:lnTo>
                      <a:lnTo>
                        <a:pt x="182" y="157"/>
                      </a:lnTo>
                      <a:lnTo>
                        <a:pt x="170" y="133"/>
                      </a:lnTo>
                      <a:lnTo>
                        <a:pt x="156" y="109"/>
                      </a:lnTo>
                      <a:lnTo>
                        <a:pt x="152" y="104"/>
                      </a:lnTo>
                      <a:lnTo>
                        <a:pt x="137" y="83"/>
                      </a:lnTo>
                      <a:lnTo>
                        <a:pt x="121" y="63"/>
                      </a:lnTo>
                      <a:lnTo>
                        <a:pt x="104" y="46"/>
                      </a:lnTo>
                      <a:lnTo>
                        <a:pt x="86" y="32"/>
                      </a:lnTo>
                      <a:lnTo>
                        <a:pt x="81" y="29"/>
                      </a:lnTo>
                      <a:lnTo>
                        <a:pt x="63" y="17"/>
                      </a:lnTo>
                      <a:lnTo>
                        <a:pt x="44" y="9"/>
                      </a:lnTo>
                      <a:lnTo>
                        <a:pt x="24" y="4"/>
                      </a:lnTo>
                      <a:lnTo>
                        <a:pt x="19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27666" name="Freeform 33"/>
                <p:cNvSpPr>
                  <a:spLocks/>
                </p:cNvSpPr>
                <p:nvPr/>
              </p:nvSpPr>
              <p:spPr bwMode="auto">
                <a:xfrm>
                  <a:off x="3064" y="2449"/>
                  <a:ext cx="69" cy="66"/>
                </a:xfrm>
                <a:custGeom>
                  <a:avLst/>
                  <a:gdLst>
                    <a:gd name="T0" fmla="*/ 0 w 139"/>
                    <a:gd name="T1" fmla="*/ 33 h 132"/>
                    <a:gd name="T2" fmla="*/ 34 w 139"/>
                    <a:gd name="T3" fmla="*/ 19 h 132"/>
                    <a:gd name="T4" fmla="*/ 3 w 139"/>
                    <a:gd name="T5" fmla="*/ 0 h 132"/>
                    <a:gd name="T6" fmla="*/ 0 w 139"/>
                    <a:gd name="T7" fmla="*/ 33 h 1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9"/>
                    <a:gd name="T13" fmla="*/ 0 h 132"/>
                    <a:gd name="T14" fmla="*/ 139 w 139"/>
                    <a:gd name="T15" fmla="*/ 132 h 1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9" h="132">
                      <a:moveTo>
                        <a:pt x="0" y="132"/>
                      </a:moveTo>
                      <a:lnTo>
                        <a:pt x="139" y="78"/>
                      </a:lnTo>
                      <a:lnTo>
                        <a:pt x="13" y="0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sp>
            <p:nvSpPr>
              <p:cNvPr id="27663" name="AutoShape 34"/>
              <p:cNvSpPr>
                <a:spLocks noChangeArrowheads="1"/>
              </p:cNvSpPr>
              <p:nvPr/>
            </p:nvSpPr>
            <p:spPr bwMode="auto">
              <a:xfrm>
                <a:off x="3515" y="1363"/>
                <a:ext cx="432" cy="480"/>
              </a:xfrm>
              <a:prstGeom prst="upArrow">
                <a:avLst>
                  <a:gd name="adj1" fmla="val 50000"/>
                  <a:gd name="adj2" fmla="val 27778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7664" name="AutoShape 35"/>
              <p:cNvSpPr>
                <a:spLocks noChangeArrowheads="1"/>
              </p:cNvSpPr>
              <p:nvPr/>
            </p:nvSpPr>
            <p:spPr bwMode="auto">
              <a:xfrm flipV="1">
                <a:off x="3515" y="2432"/>
                <a:ext cx="432" cy="480"/>
              </a:xfrm>
              <a:prstGeom prst="upArrow">
                <a:avLst>
                  <a:gd name="adj1" fmla="val 50000"/>
                  <a:gd name="adj2" fmla="val 27778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27660" name="Freeform 36"/>
            <p:cNvSpPr>
              <a:spLocks/>
            </p:cNvSpPr>
            <p:nvPr/>
          </p:nvSpPr>
          <p:spPr bwMode="auto">
            <a:xfrm>
              <a:off x="2971" y="1616"/>
              <a:ext cx="490" cy="106"/>
            </a:xfrm>
            <a:custGeom>
              <a:avLst/>
              <a:gdLst>
                <a:gd name="T0" fmla="*/ 357 w 144"/>
                <a:gd name="T1" fmla="*/ 86 h 131"/>
                <a:gd name="T2" fmla="*/ 1667 w 144"/>
                <a:gd name="T3" fmla="*/ 23 h 131"/>
                <a:gd name="T4" fmla="*/ 0 w 144"/>
                <a:gd name="T5" fmla="*/ 0 h 131"/>
                <a:gd name="T6" fmla="*/ 357 w 144"/>
                <a:gd name="T7" fmla="*/ 86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131"/>
                <a:gd name="T14" fmla="*/ 144 w 144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131">
                  <a:moveTo>
                    <a:pt x="31" y="131"/>
                  </a:moveTo>
                  <a:lnTo>
                    <a:pt x="144" y="34"/>
                  </a:lnTo>
                  <a:lnTo>
                    <a:pt x="0" y="0"/>
                  </a:lnTo>
                  <a:lnTo>
                    <a:pt x="31" y="131"/>
                  </a:lnTo>
                  <a:close/>
                </a:path>
              </a:pathLst>
            </a:custGeom>
            <a:solidFill>
              <a:schemeClr val="tx2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5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5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1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4582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Should a company respect the law?</a:t>
            </a:r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350217" name="Text Box 9"/>
          <p:cNvSpPr txBox="1">
            <a:spLocks noChangeArrowheads="1"/>
          </p:cNvSpPr>
          <p:nvPr/>
        </p:nvSpPr>
        <p:spPr bwMode="auto">
          <a:xfrm>
            <a:off x="3203575" y="2276475"/>
            <a:ext cx="2263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Violate the law</a:t>
            </a:r>
          </a:p>
        </p:txBody>
      </p:sp>
      <p:sp>
        <p:nvSpPr>
          <p:cNvPr id="350218" name="Text Box 10"/>
          <p:cNvSpPr txBox="1">
            <a:spLocks noChangeArrowheads="1"/>
          </p:cNvSpPr>
          <p:nvPr/>
        </p:nvSpPr>
        <p:spPr bwMode="auto">
          <a:xfrm>
            <a:off x="3276600" y="4292600"/>
            <a:ext cx="2263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Respect the law</a:t>
            </a:r>
          </a:p>
        </p:txBody>
      </p:sp>
      <p:sp>
        <p:nvSpPr>
          <p:cNvPr id="350219" name="Text Box 11"/>
          <p:cNvSpPr txBox="1">
            <a:spLocks noChangeArrowheads="1"/>
          </p:cNvSpPr>
          <p:nvPr/>
        </p:nvSpPr>
        <p:spPr bwMode="auto">
          <a:xfrm>
            <a:off x="395288" y="5013325"/>
            <a:ext cx="8424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What is the value of the law beyond the cost of the punishment?</a:t>
            </a:r>
          </a:p>
          <a:p>
            <a:pPr algn="ctr"/>
            <a:r>
              <a:rPr lang="en-US" sz="2000" b="1"/>
              <a:t>Economic rationality answer is: zero!</a:t>
            </a:r>
          </a:p>
          <a:p>
            <a:pPr algn="ctr"/>
            <a:r>
              <a:rPr lang="en-US" sz="2000" b="1"/>
              <a:t>What about the value of the </a:t>
            </a:r>
            <a:r>
              <a:rPr lang="en-US" sz="2000" b="1" i="1"/>
              <a:t>spirit</a:t>
            </a:r>
            <a:r>
              <a:rPr lang="en-US" sz="2000" b="1"/>
              <a:t> of the law? </a:t>
            </a:r>
            <a:endParaRPr lang="es-ES" sz="2000" b="1"/>
          </a:p>
        </p:txBody>
      </p:sp>
      <p:pic>
        <p:nvPicPr>
          <p:cNvPr id="2867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963863"/>
            <a:ext cx="1395413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9" name="Group 13"/>
          <p:cNvGrpSpPr>
            <a:grpSpLocks/>
          </p:cNvGrpSpPr>
          <p:nvPr/>
        </p:nvGrpSpPr>
        <p:grpSpPr bwMode="auto">
          <a:xfrm>
            <a:off x="1301750" y="2205038"/>
            <a:ext cx="441325" cy="695325"/>
            <a:chOff x="560" y="1323"/>
            <a:chExt cx="278" cy="438"/>
          </a:xfrm>
        </p:grpSpPr>
        <p:sp>
          <p:nvSpPr>
            <p:cNvPr id="28689" name="AutoShape 14"/>
            <p:cNvSpPr>
              <a:spLocks noChangeArrowheads="1"/>
            </p:cNvSpPr>
            <p:nvPr/>
          </p:nvSpPr>
          <p:spPr bwMode="auto">
            <a:xfrm>
              <a:off x="566" y="1323"/>
              <a:ext cx="272" cy="438"/>
            </a:xfrm>
            <a:prstGeom prst="roundRect">
              <a:avLst>
                <a:gd name="adj" fmla="val 36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28690" name="Group 15"/>
            <p:cNvGrpSpPr>
              <a:grpSpLocks/>
            </p:cNvGrpSpPr>
            <p:nvPr/>
          </p:nvGrpSpPr>
          <p:grpSpPr bwMode="auto">
            <a:xfrm>
              <a:off x="560" y="1323"/>
              <a:ext cx="276" cy="435"/>
              <a:chOff x="560" y="1323"/>
              <a:chExt cx="276" cy="435"/>
            </a:xfrm>
          </p:grpSpPr>
          <p:sp>
            <p:nvSpPr>
              <p:cNvPr id="28691" name="AutoShape 16"/>
              <p:cNvSpPr>
                <a:spLocks noChangeArrowheads="1"/>
              </p:cNvSpPr>
              <p:nvPr/>
            </p:nvSpPr>
            <p:spPr bwMode="auto">
              <a:xfrm>
                <a:off x="566" y="1323"/>
                <a:ext cx="269" cy="435"/>
              </a:xfrm>
              <a:prstGeom prst="roundRect">
                <a:avLst>
                  <a:gd name="adj" fmla="val 370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28692" name="Group 17"/>
              <p:cNvGrpSpPr>
                <a:grpSpLocks/>
              </p:cNvGrpSpPr>
              <p:nvPr/>
            </p:nvGrpSpPr>
            <p:grpSpPr bwMode="auto">
              <a:xfrm>
                <a:off x="560" y="1323"/>
                <a:ext cx="276" cy="433"/>
                <a:chOff x="560" y="1323"/>
                <a:chExt cx="276" cy="433"/>
              </a:xfrm>
            </p:grpSpPr>
            <p:sp>
              <p:nvSpPr>
                <p:cNvPr id="28693" name="AutoShape 18"/>
                <p:cNvSpPr>
                  <a:spLocks noChangeArrowheads="1"/>
                </p:cNvSpPr>
                <p:nvPr/>
              </p:nvSpPr>
              <p:spPr bwMode="auto">
                <a:xfrm>
                  <a:off x="566" y="1323"/>
                  <a:ext cx="267" cy="433"/>
                </a:xfrm>
                <a:prstGeom prst="roundRect">
                  <a:avLst>
                    <a:gd name="adj" fmla="val 37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28694" name="Group 19"/>
                <p:cNvGrpSpPr>
                  <a:grpSpLocks/>
                </p:cNvGrpSpPr>
                <p:nvPr/>
              </p:nvGrpSpPr>
              <p:grpSpPr bwMode="auto">
                <a:xfrm>
                  <a:off x="560" y="1323"/>
                  <a:ext cx="276" cy="431"/>
                  <a:chOff x="560" y="1323"/>
                  <a:chExt cx="276" cy="431"/>
                </a:xfrm>
              </p:grpSpPr>
              <p:sp>
                <p:nvSpPr>
                  <p:cNvPr id="28695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566" y="1323"/>
                    <a:ext cx="265" cy="431"/>
                  </a:xfrm>
                  <a:prstGeom prst="roundRect">
                    <a:avLst>
                      <a:gd name="adj" fmla="val 375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28696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560" y="1323"/>
                    <a:ext cx="276" cy="431"/>
                    <a:chOff x="560" y="1323"/>
                    <a:chExt cx="276" cy="431"/>
                  </a:xfrm>
                </p:grpSpPr>
                <p:sp>
                  <p:nvSpPr>
                    <p:cNvPr id="28697" name="AutoShap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6" y="1323"/>
                      <a:ext cx="264" cy="431"/>
                    </a:xfrm>
                    <a:prstGeom prst="roundRect">
                      <a:avLst>
                        <a:gd name="adj" fmla="val 37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28698" name="AutoShap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0" y="1323"/>
                      <a:ext cx="276" cy="425"/>
                    </a:xfrm>
                    <a:prstGeom prst="roundRect">
                      <a:avLst>
                        <a:gd name="adj" fmla="val 37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4000" i="1">
                          <a:latin typeface="Times New Roman" pitchFamily="18" charset="0"/>
                        </a:rPr>
                        <a:t>?</a:t>
                      </a:r>
                    </a:p>
                  </p:txBody>
                </p:sp>
              </p:grpSp>
            </p:grpSp>
          </p:grpSp>
        </p:grpSp>
      </p:grpSp>
      <p:sp>
        <p:nvSpPr>
          <p:cNvPr id="350235" name="Text Box 27"/>
          <p:cNvSpPr txBox="1">
            <a:spLocks noChangeArrowheads="1"/>
          </p:cNvSpPr>
          <p:nvPr/>
        </p:nvSpPr>
        <p:spPr bwMode="auto">
          <a:xfrm>
            <a:off x="7107238" y="2446338"/>
            <a:ext cx="2095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/>
              <a:t>$ - 100 000</a:t>
            </a:r>
          </a:p>
          <a:p>
            <a:pPr>
              <a:spcBef>
                <a:spcPct val="0"/>
              </a:spcBef>
            </a:pPr>
            <a:r>
              <a:rPr lang="en-GB"/>
              <a:t>(including the fine)</a:t>
            </a:r>
          </a:p>
        </p:txBody>
      </p:sp>
      <p:sp>
        <p:nvSpPr>
          <p:cNvPr id="350236" name="Text Box 28"/>
          <p:cNvSpPr txBox="1">
            <a:spLocks noChangeArrowheads="1"/>
          </p:cNvSpPr>
          <p:nvPr/>
        </p:nvSpPr>
        <p:spPr bwMode="auto">
          <a:xfrm>
            <a:off x="7183438" y="3970338"/>
            <a:ext cx="1358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/>
              <a:t>$ - 150 000</a:t>
            </a:r>
          </a:p>
        </p:txBody>
      </p:sp>
      <p:sp>
        <p:nvSpPr>
          <p:cNvPr id="350239" name="Freeform 31"/>
          <p:cNvSpPr>
            <a:spLocks/>
          </p:cNvSpPr>
          <p:nvPr/>
        </p:nvSpPr>
        <p:spPr bwMode="auto">
          <a:xfrm>
            <a:off x="2725738" y="2557463"/>
            <a:ext cx="3016250" cy="865187"/>
          </a:xfrm>
          <a:custGeom>
            <a:avLst/>
            <a:gdLst>
              <a:gd name="T0" fmla="*/ 0 w 558"/>
              <a:gd name="T1" fmla="*/ 1123946677 h 666"/>
              <a:gd name="T2" fmla="*/ 1840798867 w 558"/>
              <a:gd name="T3" fmla="*/ 1110445348 h 666"/>
              <a:gd name="T4" fmla="*/ 2147483647 w 558"/>
              <a:gd name="T5" fmla="*/ 1093570310 h 666"/>
              <a:gd name="T6" fmla="*/ 2147483647 w 558"/>
              <a:gd name="T7" fmla="*/ 1048003812 h 666"/>
              <a:gd name="T8" fmla="*/ 2147483647 w 558"/>
              <a:gd name="T9" fmla="*/ 1012564934 h 666"/>
              <a:gd name="T10" fmla="*/ 2147483647 w 558"/>
              <a:gd name="T11" fmla="*/ 939997076 h 666"/>
              <a:gd name="T12" fmla="*/ 2147483647 w 558"/>
              <a:gd name="T13" fmla="*/ 853929188 h 666"/>
              <a:gd name="T14" fmla="*/ 2147483647 w 558"/>
              <a:gd name="T15" fmla="*/ 799926470 h 666"/>
              <a:gd name="T16" fmla="*/ 2147483647 w 558"/>
              <a:gd name="T17" fmla="*/ 700357253 h 666"/>
              <a:gd name="T18" fmla="*/ 2147483647 w 558"/>
              <a:gd name="T19" fmla="*/ 637915554 h 666"/>
              <a:gd name="T20" fmla="*/ 2147483647 w 558"/>
              <a:gd name="T21" fmla="*/ 533283826 h 666"/>
              <a:gd name="T22" fmla="*/ 2147483647 w 558"/>
              <a:gd name="T23" fmla="*/ 455654756 h 666"/>
              <a:gd name="T24" fmla="*/ 2147483647 w 558"/>
              <a:gd name="T25" fmla="*/ 464092275 h 666"/>
              <a:gd name="T26" fmla="*/ 2147483647 w 558"/>
              <a:gd name="T27" fmla="*/ 386461906 h 666"/>
              <a:gd name="T28" fmla="*/ 2147483647 w 558"/>
              <a:gd name="T29" fmla="*/ 313895266 h 666"/>
              <a:gd name="T30" fmla="*/ 2147483647 w 558"/>
              <a:gd name="T31" fmla="*/ 243014912 h 666"/>
              <a:gd name="T32" fmla="*/ 2147483647 w 558"/>
              <a:gd name="T33" fmla="*/ 251453730 h 666"/>
              <a:gd name="T34" fmla="*/ 2147483647 w 558"/>
              <a:gd name="T35" fmla="*/ 187324690 h 666"/>
              <a:gd name="T36" fmla="*/ 2147483647 w 558"/>
              <a:gd name="T37" fmla="*/ 102944265 h 666"/>
              <a:gd name="T38" fmla="*/ 2147483647 w 558"/>
              <a:gd name="T39" fmla="*/ 60754053 h 666"/>
              <a:gd name="T40" fmla="*/ 2147483647 w 558"/>
              <a:gd name="T41" fmla="*/ 62441556 h 666"/>
              <a:gd name="T42" fmla="*/ 2147483647 w 558"/>
              <a:gd name="T43" fmla="*/ 0 h 666"/>
              <a:gd name="T44" fmla="*/ 2147483647 w 558"/>
              <a:gd name="T45" fmla="*/ 38815195 h 666"/>
              <a:gd name="T46" fmla="*/ 2147483647 w 558"/>
              <a:gd name="T47" fmla="*/ 67504068 h 666"/>
              <a:gd name="T48" fmla="*/ 2147483647 w 558"/>
              <a:gd name="T49" fmla="*/ 150196968 h 666"/>
              <a:gd name="T50" fmla="*/ 2147483647 w 558"/>
              <a:gd name="T51" fmla="*/ 216013553 h 666"/>
              <a:gd name="T52" fmla="*/ 2147483647 w 558"/>
              <a:gd name="T53" fmla="*/ 259891248 h 666"/>
              <a:gd name="T54" fmla="*/ 2147483647 w 558"/>
              <a:gd name="T55" fmla="*/ 330771602 h 666"/>
              <a:gd name="T56" fmla="*/ 2147483647 w 558"/>
              <a:gd name="T57" fmla="*/ 408400754 h 666"/>
              <a:gd name="T58" fmla="*/ 2147483647 w 558"/>
              <a:gd name="T59" fmla="*/ 455654756 h 666"/>
              <a:gd name="T60" fmla="*/ 2147483647 w 558"/>
              <a:gd name="T61" fmla="*/ 494468641 h 666"/>
              <a:gd name="T62" fmla="*/ 2147483647 w 558"/>
              <a:gd name="T63" fmla="*/ 585600340 h 666"/>
              <a:gd name="T64" fmla="*/ 2147483647 w 558"/>
              <a:gd name="T65" fmla="*/ 637915554 h 666"/>
              <a:gd name="T66" fmla="*/ 2147483647 w 558"/>
              <a:gd name="T67" fmla="*/ 681793412 h 666"/>
              <a:gd name="T68" fmla="*/ 2147483647 w 558"/>
              <a:gd name="T69" fmla="*/ 779675126 h 666"/>
              <a:gd name="T70" fmla="*/ 2147483647 w 558"/>
              <a:gd name="T71" fmla="*/ 837052851 h 666"/>
              <a:gd name="T72" fmla="*/ 2147483647 w 558"/>
              <a:gd name="T73" fmla="*/ 862368006 h 666"/>
              <a:gd name="T74" fmla="*/ 2147483647 w 558"/>
              <a:gd name="T75" fmla="*/ 941684580 h 666"/>
              <a:gd name="T76" fmla="*/ 2147483647 w 558"/>
              <a:gd name="T77" fmla="*/ 994001093 h 666"/>
              <a:gd name="T78" fmla="*/ 2147483647 w 558"/>
              <a:gd name="T79" fmla="*/ 1002438612 h 666"/>
              <a:gd name="T80" fmla="*/ 2147483647 w 558"/>
              <a:gd name="T81" fmla="*/ 1048003812 h 666"/>
              <a:gd name="T82" fmla="*/ 1840798867 w 558"/>
              <a:gd name="T83" fmla="*/ 1085131492 h 666"/>
              <a:gd name="T84" fmla="*/ 935010401 w 558"/>
              <a:gd name="T85" fmla="*/ 1069942660 h 66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58"/>
              <a:gd name="T130" fmla="*/ 0 h 666"/>
              <a:gd name="T131" fmla="*/ 558 w 558"/>
              <a:gd name="T132" fmla="*/ 666 h 66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58" h="666">
                <a:moveTo>
                  <a:pt x="0" y="636"/>
                </a:moveTo>
                <a:lnTo>
                  <a:pt x="0" y="666"/>
                </a:lnTo>
                <a:lnTo>
                  <a:pt x="32" y="663"/>
                </a:lnTo>
                <a:lnTo>
                  <a:pt x="63" y="658"/>
                </a:lnTo>
                <a:lnTo>
                  <a:pt x="69" y="657"/>
                </a:lnTo>
                <a:lnTo>
                  <a:pt x="100" y="648"/>
                </a:lnTo>
                <a:lnTo>
                  <a:pt x="130" y="636"/>
                </a:lnTo>
                <a:lnTo>
                  <a:pt x="160" y="621"/>
                </a:lnTo>
                <a:lnTo>
                  <a:pt x="188" y="603"/>
                </a:lnTo>
                <a:lnTo>
                  <a:pt x="193" y="600"/>
                </a:lnTo>
                <a:lnTo>
                  <a:pt x="219" y="579"/>
                </a:lnTo>
                <a:lnTo>
                  <a:pt x="244" y="557"/>
                </a:lnTo>
                <a:lnTo>
                  <a:pt x="268" y="532"/>
                </a:lnTo>
                <a:lnTo>
                  <a:pt x="289" y="506"/>
                </a:lnTo>
                <a:lnTo>
                  <a:pt x="291" y="501"/>
                </a:lnTo>
                <a:lnTo>
                  <a:pt x="310" y="474"/>
                </a:lnTo>
                <a:lnTo>
                  <a:pt x="325" y="445"/>
                </a:lnTo>
                <a:lnTo>
                  <a:pt x="337" y="415"/>
                </a:lnTo>
                <a:lnTo>
                  <a:pt x="347" y="384"/>
                </a:lnTo>
                <a:lnTo>
                  <a:pt x="348" y="378"/>
                </a:lnTo>
                <a:lnTo>
                  <a:pt x="353" y="347"/>
                </a:lnTo>
                <a:lnTo>
                  <a:pt x="356" y="316"/>
                </a:lnTo>
                <a:lnTo>
                  <a:pt x="357" y="293"/>
                </a:lnTo>
                <a:lnTo>
                  <a:pt x="359" y="270"/>
                </a:lnTo>
                <a:lnTo>
                  <a:pt x="344" y="270"/>
                </a:lnTo>
                <a:lnTo>
                  <a:pt x="358" y="275"/>
                </a:lnTo>
                <a:lnTo>
                  <a:pt x="364" y="253"/>
                </a:lnTo>
                <a:lnTo>
                  <a:pt x="370" y="229"/>
                </a:lnTo>
                <a:lnTo>
                  <a:pt x="379" y="207"/>
                </a:lnTo>
                <a:lnTo>
                  <a:pt x="390" y="186"/>
                </a:lnTo>
                <a:lnTo>
                  <a:pt x="401" y="165"/>
                </a:lnTo>
                <a:lnTo>
                  <a:pt x="415" y="144"/>
                </a:lnTo>
                <a:lnTo>
                  <a:pt x="401" y="139"/>
                </a:lnTo>
                <a:lnTo>
                  <a:pt x="413" y="149"/>
                </a:lnTo>
                <a:lnTo>
                  <a:pt x="428" y="130"/>
                </a:lnTo>
                <a:lnTo>
                  <a:pt x="444" y="111"/>
                </a:lnTo>
                <a:lnTo>
                  <a:pt x="480" y="77"/>
                </a:lnTo>
                <a:lnTo>
                  <a:pt x="499" y="61"/>
                </a:lnTo>
                <a:lnTo>
                  <a:pt x="519" y="47"/>
                </a:lnTo>
                <a:lnTo>
                  <a:pt x="508" y="36"/>
                </a:lnTo>
                <a:lnTo>
                  <a:pt x="514" y="50"/>
                </a:lnTo>
                <a:lnTo>
                  <a:pt x="535" y="37"/>
                </a:lnTo>
                <a:lnTo>
                  <a:pt x="558" y="26"/>
                </a:lnTo>
                <a:lnTo>
                  <a:pt x="545" y="0"/>
                </a:lnTo>
                <a:lnTo>
                  <a:pt x="524" y="10"/>
                </a:lnTo>
                <a:lnTo>
                  <a:pt x="503" y="23"/>
                </a:lnTo>
                <a:lnTo>
                  <a:pt x="498" y="26"/>
                </a:lnTo>
                <a:lnTo>
                  <a:pt x="478" y="40"/>
                </a:lnTo>
                <a:lnTo>
                  <a:pt x="459" y="56"/>
                </a:lnTo>
                <a:lnTo>
                  <a:pt x="423" y="89"/>
                </a:lnTo>
                <a:lnTo>
                  <a:pt x="406" y="109"/>
                </a:lnTo>
                <a:lnTo>
                  <a:pt x="392" y="128"/>
                </a:lnTo>
                <a:lnTo>
                  <a:pt x="388" y="133"/>
                </a:lnTo>
                <a:lnTo>
                  <a:pt x="374" y="154"/>
                </a:lnTo>
                <a:lnTo>
                  <a:pt x="363" y="175"/>
                </a:lnTo>
                <a:lnTo>
                  <a:pt x="352" y="196"/>
                </a:lnTo>
                <a:lnTo>
                  <a:pt x="343" y="218"/>
                </a:lnTo>
                <a:lnTo>
                  <a:pt x="337" y="242"/>
                </a:lnTo>
                <a:lnTo>
                  <a:pt x="331" y="264"/>
                </a:lnTo>
                <a:lnTo>
                  <a:pt x="330" y="270"/>
                </a:lnTo>
                <a:lnTo>
                  <a:pt x="327" y="293"/>
                </a:lnTo>
                <a:lnTo>
                  <a:pt x="326" y="316"/>
                </a:lnTo>
                <a:lnTo>
                  <a:pt x="323" y="347"/>
                </a:lnTo>
                <a:lnTo>
                  <a:pt x="318" y="378"/>
                </a:lnTo>
                <a:lnTo>
                  <a:pt x="333" y="378"/>
                </a:lnTo>
                <a:lnTo>
                  <a:pt x="320" y="373"/>
                </a:lnTo>
                <a:lnTo>
                  <a:pt x="310" y="404"/>
                </a:lnTo>
                <a:lnTo>
                  <a:pt x="297" y="434"/>
                </a:lnTo>
                <a:lnTo>
                  <a:pt x="282" y="462"/>
                </a:lnTo>
                <a:lnTo>
                  <a:pt x="264" y="490"/>
                </a:lnTo>
                <a:lnTo>
                  <a:pt x="277" y="496"/>
                </a:lnTo>
                <a:lnTo>
                  <a:pt x="268" y="485"/>
                </a:lnTo>
                <a:lnTo>
                  <a:pt x="246" y="511"/>
                </a:lnTo>
                <a:lnTo>
                  <a:pt x="223" y="536"/>
                </a:lnTo>
                <a:lnTo>
                  <a:pt x="198" y="558"/>
                </a:lnTo>
                <a:lnTo>
                  <a:pt x="172" y="579"/>
                </a:lnTo>
                <a:lnTo>
                  <a:pt x="182" y="589"/>
                </a:lnTo>
                <a:lnTo>
                  <a:pt x="177" y="575"/>
                </a:lnTo>
                <a:lnTo>
                  <a:pt x="148" y="594"/>
                </a:lnTo>
                <a:lnTo>
                  <a:pt x="119" y="609"/>
                </a:lnTo>
                <a:lnTo>
                  <a:pt x="89" y="621"/>
                </a:lnTo>
                <a:lnTo>
                  <a:pt x="58" y="630"/>
                </a:lnTo>
                <a:lnTo>
                  <a:pt x="63" y="643"/>
                </a:lnTo>
                <a:lnTo>
                  <a:pt x="63" y="629"/>
                </a:lnTo>
                <a:lnTo>
                  <a:pt x="32" y="634"/>
                </a:lnTo>
                <a:lnTo>
                  <a:pt x="0" y="636"/>
                </a:lnTo>
                <a:close/>
              </a:path>
            </a:pathLst>
          </a:custGeom>
          <a:solidFill>
            <a:schemeClr val="tx2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700338" y="3406775"/>
            <a:ext cx="3616325" cy="914400"/>
            <a:chOff x="2762" y="2160"/>
            <a:chExt cx="371" cy="355"/>
          </a:xfrm>
        </p:grpSpPr>
        <p:sp>
          <p:nvSpPr>
            <p:cNvPr id="28687" name="Freeform 33"/>
            <p:cNvSpPr>
              <a:spLocks/>
            </p:cNvSpPr>
            <p:nvPr/>
          </p:nvSpPr>
          <p:spPr bwMode="auto">
            <a:xfrm>
              <a:off x="2762" y="2160"/>
              <a:ext cx="306" cy="328"/>
            </a:xfrm>
            <a:custGeom>
              <a:avLst/>
              <a:gdLst>
                <a:gd name="T0" fmla="*/ 0 w 611"/>
                <a:gd name="T1" fmla="*/ 7 h 657"/>
                <a:gd name="T2" fmla="*/ 5 w 611"/>
                <a:gd name="T3" fmla="*/ 4 h 657"/>
                <a:gd name="T4" fmla="*/ 9 w 611"/>
                <a:gd name="T5" fmla="*/ 9 h 657"/>
                <a:gd name="T6" fmla="*/ 18 w 611"/>
                <a:gd name="T7" fmla="*/ 14 h 657"/>
                <a:gd name="T8" fmla="*/ 17 w 611"/>
                <a:gd name="T9" fmla="*/ 13 h 657"/>
                <a:gd name="T10" fmla="*/ 25 w 611"/>
                <a:gd name="T11" fmla="*/ 21 h 657"/>
                <a:gd name="T12" fmla="*/ 33 w 611"/>
                <a:gd name="T13" fmla="*/ 31 h 657"/>
                <a:gd name="T14" fmla="*/ 33 w 611"/>
                <a:gd name="T15" fmla="*/ 30 h 657"/>
                <a:gd name="T16" fmla="*/ 39 w 611"/>
                <a:gd name="T17" fmla="*/ 42 h 657"/>
                <a:gd name="T18" fmla="*/ 44 w 611"/>
                <a:gd name="T19" fmla="*/ 55 h 657"/>
                <a:gd name="T20" fmla="*/ 50 w 611"/>
                <a:gd name="T21" fmla="*/ 61 h 657"/>
                <a:gd name="T22" fmla="*/ 47 w 611"/>
                <a:gd name="T23" fmla="*/ 68 h 657"/>
                <a:gd name="T24" fmla="*/ 48 w 611"/>
                <a:gd name="T25" fmla="*/ 83 h 657"/>
                <a:gd name="T26" fmla="*/ 49 w 611"/>
                <a:gd name="T27" fmla="*/ 91 h 657"/>
                <a:gd name="T28" fmla="*/ 53 w 611"/>
                <a:gd name="T29" fmla="*/ 103 h 657"/>
                <a:gd name="T30" fmla="*/ 58 w 611"/>
                <a:gd name="T31" fmla="*/ 111 h 657"/>
                <a:gd name="T32" fmla="*/ 67 w 611"/>
                <a:gd name="T33" fmla="*/ 122 h 657"/>
                <a:gd name="T34" fmla="*/ 79 w 611"/>
                <a:gd name="T35" fmla="*/ 133 h 657"/>
                <a:gd name="T36" fmla="*/ 88 w 611"/>
                <a:gd name="T37" fmla="*/ 139 h 657"/>
                <a:gd name="T38" fmla="*/ 104 w 611"/>
                <a:gd name="T39" fmla="*/ 148 h 657"/>
                <a:gd name="T40" fmla="*/ 122 w 611"/>
                <a:gd name="T41" fmla="*/ 156 h 657"/>
                <a:gd name="T42" fmla="*/ 141 w 611"/>
                <a:gd name="T43" fmla="*/ 161 h 657"/>
                <a:gd name="T44" fmla="*/ 152 w 611"/>
                <a:gd name="T45" fmla="*/ 164 h 657"/>
                <a:gd name="T46" fmla="*/ 143 w 611"/>
                <a:gd name="T47" fmla="*/ 154 h 657"/>
                <a:gd name="T48" fmla="*/ 144 w 611"/>
                <a:gd name="T49" fmla="*/ 155 h 657"/>
                <a:gd name="T50" fmla="*/ 125 w 611"/>
                <a:gd name="T51" fmla="*/ 149 h 657"/>
                <a:gd name="T52" fmla="*/ 107 w 611"/>
                <a:gd name="T53" fmla="*/ 141 h 657"/>
                <a:gd name="T54" fmla="*/ 91 w 611"/>
                <a:gd name="T55" fmla="*/ 132 h 657"/>
                <a:gd name="T56" fmla="*/ 92 w 611"/>
                <a:gd name="T57" fmla="*/ 133 h 657"/>
                <a:gd name="T58" fmla="*/ 78 w 611"/>
                <a:gd name="T59" fmla="*/ 123 h 657"/>
                <a:gd name="T60" fmla="*/ 67 w 611"/>
                <a:gd name="T61" fmla="*/ 111 h 657"/>
                <a:gd name="T62" fmla="*/ 60 w 611"/>
                <a:gd name="T63" fmla="*/ 108 h 657"/>
                <a:gd name="T64" fmla="*/ 60 w 611"/>
                <a:gd name="T65" fmla="*/ 101 h 657"/>
                <a:gd name="T66" fmla="*/ 56 w 611"/>
                <a:gd name="T67" fmla="*/ 88 h 657"/>
                <a:gd name="T68" fmla="*/ 56 w 611"/>
                <a:gd name="T69" fmla="*/ 89 h 657"/>
                <a:gd name="T70" fmla="*/ 55 w 611"/>
                <a:gd name="T71" fmla="*/ 76 h 657"/>
                <a:gd name="T72" fmla="*/ 53 w 611"/>
                <a:gd name="T73" fmla="*/ 61 h 657"/>
                <a:gd name="T74" fmla="*/ 51 w 611"/>
                <a:gd name="T75" fmla="*/ 53 h 657"/>
                <a:gd name="T76" fmla="*/ 46 w 611"/>
                <a:gd name="T77" fmla="*/ 39 h 657"/>
                <a:gd name="T78" fmla="*/ 39 w 611"/>
                <a:gd name="T79" fmla="*/ 27 h 657"/>
                <a:gd name="T80" fmla="*/ 35 w 611"/>
                <a:gd name="T81" fmla="*/ 20 h 657"/>
                <a:gd name="T82" fmla="*/ 26 w 611"/>
                <a:gd name="T83" fmla="*/ 11 h 657"/>
                <a:gd name="T84" fmla="*/ 21 w 611"/>
                <a:gd name="T85" fmla="*/ 7 h 657"/>
                <a:gd name="T86" fmla="*/ 11 w 611"/>
                <a:gd name="T87" fmla="*/ 2 h 657"/>
                <a:gd name="T88" fmla="*/ 5 w 611"/>
                <a:gd name="T89" fmla="*/ 0 h 6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11"/>
                <a:gd name="T136" fmla="*/ 0 h 657"/>
                <a:gd name="T137" fmla="*/ 611 w 611"/>
                <a:gd name="T138" fmla="*/ 657 h 6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11" h="657">
                  <a:moveTo>
                    <a:pt x="0" y="0"/>
                  </a:moveTo>
                  <a:lnTo>
                    <a:pt x="0" y="30"/>
                  </a:lnTo>
                  <a:lnTo>
                    <a:pt x="19" y="32"/>
                  </a:lnTo>
                  <a:lnTo>
                    <a:pt x="19" y="17"/>
                  </a:lnTo>
                  <a:lnTo>
                    <a:pt x="13" y="31"/>
                  </a:lnTo>
                  <a:lnTo>
                    <a:pt x="33" y="36"/>
                  </a:lnTo>
                  <a:lnTo>
                    <a:pt x="52" y="45"/>
                  </a:lnTo>
                  <a:lnTo>
                    <a:pt x="70" y="56"/>
                  </a:lnTo>
                  <a:lnTo>
                    <a:pt x="75" y="42"/>
                  </a:lnTo>
                  <a:lnTo>
                    <a:pt x="65" y="53"/>
                  </a:lnTo>
                  <a:lnTo>
                    <a:pt x="83" y="67"/>
                  </a:lnTo>
                  <a:lnTo>
                    <a:pt x="100" y="84"/>
                  </a:lnTo>
                  <a:lnTo>
                    <a:pt x="116" y="104"/>
                  </a:lnTo>
                  <a:lnTo>
                    <a:pt x="131" y="125"/>
                  </a:lnTo>
                  <a:lnTo>
                    <a:pt x="142" y="115"/>
                  </a:lnTo>
                  <a:lnTo>
                    <a:pt x="129" y="120"/>
                  </a:lnTo>
                  <a:lnTo>
                    <a:pt x="142" y="144"/>
                  </a:lnTo>
                  <a:lnTo>
                    <a:pt x="155" y="169"/>
                  </a:lnTo>
                  <a:lnTo>
                    <a:pt x="166" y="196"/>
                  </a:lnTo>
                  <a:lnTo>
                    <a:pt x="176" y="223"/>
                  </a:lnTo>
                  <a:lnTo>
                    <a:pt x="183" y="252"/>
                  </a:lnTo>
                  <a:lnTo>
                    <a:pt x="197" y="245"/>
                  </a:lnTo>
                  <a:lnTo>
                    <a:pt x="182" y="245"/>
                  </a:lnTo>
                  <a:lnTo>
                    <a:pt x="187" y="275"/>
                  </a:lnTo>
                  <a:lnTo>
                    <a:pt x="191" y="305"/>
                  </a:lnTo>
                  <a:lnTo>
                    <a:pt x="192" y="335"/>
                  </a:lnTo>
                  <a:lnTo>
                    <a:pt x="194" y="359"/>
                  </a:lnTo>
                  <a:lnTo>
                    <a:pt x="196" y="366"/>
                  </a:lnTo>
                  <a:lnTo>
                    <a:pt x="202" y="390"/>
                  </a:lnTo>
                  <a:lnTo>
                    <a:pt x="212" y="415"/>
                  </a:lnTo>
                  <a:lnTo>
                    <a:pt x="225" y="439"/>
                  </a:lnTo>
                  <a:lnTo>
                    <a:pt x="229" y="444"/>
                  </a:lnTo>
                  <a:lnTo>
                    <a:pt x="245" y="467"/>
                  </a:lnTo>
                  <a:lnTo>
                    <a:pt x="266" y="491"/>
                  </a:lnTo>
                  <a:lnTo>
                    <a:pt x="290" y="513"/>
                  </a:lnTo>
                  <a:lnTo>
                    <a:pt x="316" y="534"/>
                  </a:lnTo>
                  <a:lnTo>
                    <a:pt x="344" y="554"/>
                  </a:lnTo>
                  <a:lnTo>
                    <a:pt x="349" y="558"/>
                  </a:lnTo>
                  <a:lnTo>
                    <a:pt x="380" y="576"/>
                  </a:lnTo>
                  <a:lnTo>
                    <a:pt x="414" y="594"/>
                  </a:lnTo>
                  <a:lnTo>
                    <a:pt x="449" y="610"/>
                  </a:lnTo>
                  <a:lnTo>
                    <a:pt x="486" y="625"/>
                  </a:lnTo>
                  <a:lnTo>
                    <a:pt x="523" y="637"/>
                  </a:lnTo>
                  <a:lnTo>
                    <a:pt x="563" y="647"/>
                  </a:lnTo>
                  <a:lnTo>
                    <a:pt x="569" y="648"/>
                  </a:lnTo>
                  <a:lnTo>
                    <a:pt x="606" y="657"/>
                  </a:lnTo>
                  <a:lnTo>
                    <a:pt x="611" y="628"/>
                  </a:lnTo>
                  <a:lnTo>
                    <a:pt x="569" y="618"/>
                  </a:lnTo>
                  <a:lnTo>
                    <a:pt x="569" y="633"/>
                  </a:lnTo>
                  <a:lnTo>
                    <a:pt x="574" y="620"/>
                  </a:lnTo>
                  <a:lnTo>
                    <a:pt x="534" y="610"/>
                  </a:lnTo>
                  <a:lnTo>
                    <a:pt x="497" y="597"/>
                  </a:lnTo>
                  <a:lnTo>
                    <a:pt x="460" y="583"/>
                  </a:lnTo>
                  <a:lnTo>
                    <a:pt x="425" y="566"/>
                  </a:lnTo>
                  <a:lnTo>
                    <a:pt x="392" y="549"/>
                  </a:lnTo>
                  <a:lnTo>
                    <a:pt x="361" y="530"/>
                  </a:lnTo>
                  <a:lnTo>
                    <a:pt x="356" y="544"/>
                  </a:lnTo>
                  <a:lnTo>
                    <a:pt x="366" y="533"/>
                  </a:lnTo>
                  <a:lnTo>
                    <a:pt x="337" y="513"/>
                  </a:lnTo>
                  <a:lnTo>
                    <a:pt x="311" y="492"/>
                  </a:lnTo>
                  <a:lnTo>
                    <a:pt x="287" y="470"/>
                  </a:lnTo>
                  <a:lnTo>
                    <a:pt x="266" y="446"/>
                  </a:lnTo>
                  <a:lnTo>
                    <a:pt x="250" y="423"/>
                  </a:lnTo>
                  <a:lnTo>
                    <a:pt x="239" y="434"/>
                  </a:lnTo>
                  <a:lnTo>
                    <a:pt x="253" y="428"/>
                  </a:lnTo>
                  <a:lnTo>
                    <a:pt x="239" y="404"/>
                  </a:lnTo>
                  <a:lnTo>
                    <a:pt x="229" y="379"/>
                  </a:lnTo>
                  <a:lnTo>
                    <a:pt x="223" y="354"/>
                  </a:lnTo>
                  <a:lnTo>
                    <a:pt x="209" y="359"/>
                  </a:lnTo>
                  <a:lnTo>
                    <a:pt x="224" y="359"/>
                  </a:lnTo>
                  <a:lnTo>
                    <a:pt x="222" y="335"/>
                  </a:lnTo>
                  <a:lnTo>
                    <a:pt x="220" y="305"/>
                  </a:lnTo>
                  <a:lnTo>
                    <a:pt x="217" y="275"/>
                  </a:lnTo>
                  <a:lnTo>
                    <a:pt x="212" y="245"/>
                  </a:lnTo>
                  <a:lnTo>
                    <a:pt x="210" y="240"/>
                  </a:lnTo>
                  <a:lnTo>
                    <a:pt x="203" y="212"/>
                  </a:lnTo>
                  <a:lnTo>
                    <a:pt x="193" y="185"/>
                  </a:lnTo>
                  <a:lnTo>
                    <a:pt x="182" y="157"/>
                  </a:lnTo>
                  <a:lnTo>
                    <a:pt x="170" y="133"/>
                  </a:lnTo>
                  <a:lnTo>
                    <a:pt x="156" y="109"/>
                  </a:lnTo>
                  <a:lnTo>
                    <a:pt x="152" y="104"/>
                  </a:lnTo>
                  <a:lnTo>
                    <a:pt x="137" y="83"/>
                  </a:lnTo>
                  <a:lnTo>
                    <a:pt x="121" y="63"/>
                  </a:lnTo>
                  <a:lnTo>
                    <a:pt x="104" y="46"/>
                  </a:lnTo>
                  <a:lnTo>
                    <a:pt x="86" y="32"/>
                  </a:lnTo>
                  <a:lnTo>
                    <a:pt x="81" y="29"/>
                  </a:lnTo>
                  <a:lnTo>
                    <a:pt x="63" y="17"/>
                  </a:lnTo>
                  <a:lnTo>
                    <a:pt x="44" y="9"/>
                  </a:lnTo>
                  <a:lnTo>
                    <a:pt x="24" y="4"/>
                  </a:lnTo>
                  <a:lnTo>
                    <a:pt x="19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8688" name="Freeform 34"/>
            <p:cNvSpPr>
              <a:spLocks/>
            </p:cNvSpPr>
            <p:nvPr/>
          </p:nvSpPr>
          <p:spPr bwMode="auto">
            <a:xfrm>
              <a:off x="3064" y="2449"/>
              <a:ext cx="69" cy="66"/>
            </a:xfrm>
            <a:custGeom>
              <a:avLst/>
              <a:gdLst>
                <a:gd name="T0" fmla="*/ 0 w 139"/>
                <a:gd name="T1" fmla="*/ 33 h 132"/>
                <a:gd name="T2" fmla="*/ 34 w 139"/>
                <a:gd name="T3" fmla="*/ 19 h 132"/>
                <a:gd name="T4" fmla="*/ 3 w 139"/>
                <a:gd name="T5" fmla="*/ 0 h 132"/>
                <a:gd name="T6" fmla="*/ 0 w 139"/>
                <a:gd name="T7" fmla="*/ 33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"/>
                <a:gd name="T13" fmla="*/ 0 h 132"/>
                <a:gd name="T14" fmla="*/ 139 w 139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" h="132">
                  <a:moveTo>
                    <a:pt x="0" y="132"/>
                  </a:moveTo>
                  <a:lnTo>
                    <a:pt x="139" y="78"/>
                  </a:lnTo>
                  <a:lnTo>
                    <a:pt x="13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350243" name="AutoShape 35"/>
          <p:cNvSpPr>
            <a:spLocks noChangeArrowheads="1"/>
          </p:cNvSpPr>
          <p:nvPr/>
        </p:nvSpPr>
        <p:spPr bwMode="auto">
          <a:xfrm>
            <a:off x="6445250" y="2060575"/>
            <a:ext cx="685800" cy="762000"/>
          </a:xfrm>
          <a:prstGeom prst="upArrow">
            <a:avLst>
              <a:gd name="adj1" fmla="val 50000"/>
              <a:gd name="adj2" fmla="val 2777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50244" name="AutoShape 36"/>
          <p:cNvSpPr>
            <a:spLocks noChangeArrowheads="1"/>
          </p:cNvSpPr>
          <p:nvPr/>
        </p:nvSpPr>
        <p:spPr bwMode="auto">
          <a:xfrm flipV="1">
            <a:off x="6445250" y="3757613"/>
            <a:ext cx="685800" cy="762000"/>
          </a:xfrm>
          <a:prstGeom prst="upArrow">
            <a:avLst>
              <a:gd name="adj1" fmla="val 50000"/>
              <a:gd name="adj2" fmla="val 2777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50245" name="Freeform 37"/>
          <p:cNvSpPr>
            <a:spLocks/>
          </p:cNvSpPr>
          <p:nvPr/>
        </p:nvSpPr>
        <p:spPr bwMode="auto">
          <a:xfrm>
            <a:off x="5581650" y="2462213"/>
            <a:ext cx="777875" cy="168275"/>
          </a:xfrm>
          <a:custGeom>
            <a:avLst/>
            <a:gdLst>
              <a:gd name="T0" fmla="*/ 904598354 w 144"/>
              <a:gd name="T1" fmla="*/ 216156282 h 131"/>
              <a:gd name="T2" fmla="*/ 2147483647 w 144"/>
              <a:gd name="T3" fmla="*/ 56101081 h 131"/>
              <a:gd name="T4" fmla="*/ 0 w 144"/>
              <a:gd name="T5" fmla="*/ 0 h 131"/>
              <a:gd name="T6" fmla="*/ 904598354 w 144"/>
              <a:gd name="T7" fmla="*/ 216156282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131"/>
              <a:gd name="T14" fmla="*/ 144 w 144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131">
                <a:moveTo>
                  <a:pt x="31" y="131"/>
                </a:moveTo>
                <a:lnTo>
                  <a:pt x="144" y="34"/>
                </a:lnTo>
                <a:lnTo>
                  <a:pt x="0" y="0"/>
                </a:lnTo>
                <a:lnTo>
                  <a:pt x="31" y="131"/>
                </a:lnTo>
                <a:close/>
              </a:path>
            </a:pathLst>
          </a:custGeom>
          <a:solidFill>
            <a:schemeClr val="tx2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50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50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50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7" grpId="0"/>
      <p:bldP spid="350218" grpId="0"/>
      <p:bldP spid="350219" grpId="0" build="p" autoUpdateAnimBg="0"/>
      <p:bldP spid="350235" grpId="0"/>
      <p:bldP spid="350236" grpId="0"/>
      <p:bldP spid="350239" grpId="0" animBg="1"/>
      <p:bldP spid="350243" grpId="0" animBg="1"/>
      <p:bldP spid="350244" grpId="0" animBg="1"/>
      <p:bldP spid="3502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Should our supply-chain respect Human Rights?</a:t>
            </a:r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29699" name="Text Box 11"/>
          <p:cNvSpPr txBox="1">
            <a:spLocks noChangeArrowheads="1"/>
          </p:cNvSpPr>
          <p:nvPr/>
        </p:nvSpPr>
        <p:spPr bwMode="auto">
          <a:xfrm>
            <a:off x="3059113" y="2205038"/>
            <a:ext cx="2263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Violate Human Rights </a:t>
            </a:r>
          </a:p>
        </p:txBody>
      </p:sp>
      <p:sp>
        <p:nvSpPr>
          <p:cNvPr id="29700" name="Text Box 12"/>
          <p:cNvSpPr txBox="1">
            <a:spLocks noChangeArrowheads="1"/>
          </p:cNvSpPr>
          <p:nvPr/>
        </p:nvSpPr>
        <p:spPr bwMode="auto">
          <a:xfrm>
            <a:off x="6015038" y="3124200"/>
            <a:ext cx="1941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/>
              <a:t>Economic Value</a:t>
            </a:r>
          </a:p>
        </p:txBody>
      </p:sp>
      <p:sp>
        <p:nvSpPr>
          <p:cNvPr id="29701" name="Text Box 13"/>
          <p:cNvSpPr txBox="1">
            <a:spLocks noChangeArrowheads="1"/>
          </p:cNvSpPr>
          <p:nvPr/>
        </p:nvSpPr>
        <p:spPr bwMode="auto">
          <a:xfrm>
            <a:off x="3059113" y="4149725"/>
            <a:ext cx="2263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Respect Human Rights</a:t>
            </a:r>
          </a:p>
        </p:txBody>
      </p:sp>
      <p:sp>
        <p:nvSpPr>
          <p:cNvPr id="349198" name="Text Box 14"/>
          <p:cNvSpPr txBox="1">
            <a:spLocks noChangeArrowheads="1"/>
          </p:cNvSpPr>
          <p:nvPr/>
        </p:nvSpPr>
        <p:spPr bwMode="auto">
          <a:xfrm>
            <a:off x="323850" y="5391150"/>
            <a:ext cx="849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Of course, companies do respect human rights even if it is costly. Don’t they?</a:t>
            </a:r>
          </a:p>
        </p:txBody>
      </p:sp>
      <p:grpSp>
        <p:nvGrpSpPr>
          <p:cNvPr id="29703" name="Group 34"/>
          <p:cNvGrpSpPr>
            <a:grpSpLocks/>
          </p:cNvGrpSpPr>
          <p:nvPr/>
        </p:nvGrpSpPr>
        <p:grpSpPr bwMode="auto">
          <a:xfrm>
            <a:off x="2700338" y="2060575"/>
            <a:ext cx="4430712" cy="2459038"/>
            <a:chOff x="1156" y="1363"/>
            <a:chExt cx="2791" cy="1549"/>
          </a:xfrm>
        </p:grpSpPr>
        <p:grpSp>
          <p:nvGrpSpPr>
            <p:cNvPr id="29705" name="Group 35"/>
            <p:cNvGrpSpPr>
              <a:grpSpLocks/>
            </p:cNvGrpSpPr>
            <p:nvPr/>
          </p:nvGrpSpPr>
          <p:grpSpPr bwMode="auto">
            <a:xfrm>
              <a:off x="1156" y="1363"/>
              <a:ext cx="2791" cy="1549"/>
              <a:chOff x="1156" y="1363"/>
              <a:chExt cx="2791" cy="1549"/>
            </a:xfrm>
          </p:grpSpPr>
          <p:sp>
            <p:nvSpPr>
              <p:cNvPr id="29707" name="Freeform 36"/>
              <p:cNvSpPr>
                <a:spLocks/>
              </p:cNvSpPr>
              <p:nvPr/>
            </p:nvSpPr>
            <p:spPr bwMode="auto">
              <a:xfrm>
                <a:off x="1172" y="1676"/>
                <a:ext cx="1900" cy="545"/>
              </a:xfrm>
              <a:custGeom>
                <a:avLst/>
                <a:gdLst>
                  <a:gd name="T0" fmla="*/ 0 w 558"/>
                  <a:gd name="T1" fmla="*/ 446 h 666"/>
                  <a:gd name="T2" fmla="*/ 732 w 558"/>
                  <a:gd name="T3" fmla="*/ 440 h 666"/>
                  <a:gd name="T4" fmla="*/ 1161 w 558"/>
                  <a:gd name="T5" fmla="*/ 434 h 666"/>
                  <a:gd name="T6" fmla="*/ 1856 w 558"/>
                  <a:gd name="T7" fmla="*/ 416 h 666"/>
                  <a:gd name="T8" fmla="*/ 2237 w 558"/>
                  <a:gd name="T9" fmla="*/ 402 h 666"/>
                  <a:gd name="T10" fmla="*/ 2830 w 558"/>
                  <a:gd name="T11" fmla="*/ 373 h 666"/>
                  <a:gd name="T12" fmla="*/ 3351 w 558"/>
                  <a:gd name="T13" fmla="*/ 339 h 666"/>
                  <a:gd name="T14" fmla="*/ 3596 w 558"/>
                  <a:gd name="T15" fmla="*/ 318 h 666"/>
                  <a:gd name="T16" fmla="*/ 3906 w 558"/>
                  <a:gd name="T17" fmla="*/ 278 h 666"/>
                  <a:gd name="T18" fmla="*/ 4035 w 558"/>
                  <a:gd name="T19" fmla="*/ 253 h 666"/>
                  <a:gd name="T20" fmla="*/ 4127 w 558"/>
                  <a:gd name="T21" fmla="*/ 212 h 666"/>
                  <a:gd name="T22" fmla="*/ 4161 w 558"/>
                  <a:gd name="T23" fmla="*/ 181 h 666"/>
                  <a:gd name="T24" fmla="*/ 4151 w 558"/>
                  <a:gd name="T25" fmla="*/ 184 h 666"/>
                  <a:gd name="T26" fmla="*/ 4290 w 558"/>
                  <a:gd name="T27" fmla="*/ 153 h 666"/>
                  <a:gd name="T28" fmla="*/ 4522 w 558"/>
                  <a:gd name="T29" fmla="*/ 124 h 666"/>
                  <a:gd name="T30" fmla="*/ 4811 w 558"/>
                  <a:gd name="T31" fmla="*/ 97 h 666"/>
                  <a:gd name="T32" fmla="*/ 4787 w 558"/>
                  <a:gd name="T33" fmla="*/ 100 h 666"/>
                  <a:gd name="T34" fmla="*/ 5148 w 558"/>
                  <a:gd name="T35" fmla="*/ 74 h 666"/>
                  <a:gd name="T36" fmla="*/ 5785 w 558"/>
                  <a:gd name="T37" fmla="*/ 41 h 666"/>
                  <a:gd name="T38" fmla="*/ 5891 w 558"/>
                  <a:gd name="T39" fmla="*/ 24 h 666"/>
                  <a:gd name="T40" fmla="*/ 6204 w 558"/>
                  <a:gd name="T41" fmla="*/ 25 h 666"/>
                  <a:gd name="T42" fmla="*/ 6320 w 558"/>
                  <a:gd name="T43" fmla="*/ 0 h 666"/>
                  <a:gd name="T44" fmla="*/ 5833 w 558"/>
                  <a:gd name="T45" fmla="*/ 16 h 666"/>
                  <a:gd name="T46" fmla="*/ 5543 w 558"/>
                  <a:gd name="T47" fmla="*/ 27 h 666"/>
                  <a:gd name="T48" fmla="*/ 4903 w 558"/>
                  <a:gd name="T49" fmla="*/ 60 h 666"/>
                  <a:gd name="T50" fmla="*/ 4546 w 558"/>
                  <a:gd name="T51" fmla="*/ 86 h 666"/>
                  <a:gd name="T52" fmla="*/ 4335 w 558"/>
                  <a:gd name="T53" fmla="*/ 103 h 666"/>
                  <a:gd name="T54" fmla="*/ 4083 w 558"/>
                  <a:gd name="T55" fmla="*/ 131 h 666"/>
                  <a:gd name="T56" fmla="*/ 3906 w 558"/>
                  <a:gd name="T57" fmla="*/ 162 h 666"/>
                  <a:gd name="T58" fmla="*/ 3827 w 558"/>
                  <a:gd name="T59" fmla="*/ 181 h 666"/>
                  <a:gd name="T60" fmla="*/ 3790 w 558"/>
                  <a:gd name="T61" fmla="*/ 196 h 666"/>
                  <a:gd name="T62" fmla="*/ 3746 w 558"/>
                  <a:gd name="T63" fmla="*/ 232 h 666"/>
                  <a:gd name="T64" fmla="*/ 3861 w 558"/>
                  <a:gd name="T65" fmla="*/ 253 h 666"/>
                  <a:gd name="T66" fmla="*/ 3596 w 558"/>
                  <a:gd name="T67" fmla="*/ 271 h 666"/>
                  <a:gd name="T68" fmla="*/ 3269 w 558"/>
                  <a:gd name="T69" fmla="*/ 309 h 666"/>
                  <a:gd name="T70" fmla="*/ 3211 w 558"/>
                  <a:gd name="T71" fmla="*/ 332 h 666"/>
                  <a:gd name="T72" fmla="*/ 2853 w 558"/>
                  <a:gd name="T73" fmla="*/ 342 h 666"/>
                  <a:gd name="T74" fmla="*/ 2295 w 558"/>
                  <a:gd name="T75" fmla="*/ 374 h 666"/>
                  <a:gd name="T76" fmla="*/ 2111 w 558"/>
                  <a:gd name="T77" fmla="*/ 394 h 666"/>
                  <a:gd name="T78" fmla="*/ 1716 w 558"/>
                  <a:gd name="T79" fmla="*/ 398 h 666"/>
                  <a:gd name="T80" fmla="*/ 1032 w 558"/>
                  <a:gd name="T81" fmla="*/ 416 h 666"/>
                  <a:gd name="T82" fmla="*/ 732 w 558"/>
                  <a:gd name="T83" fmla="*/ 430 h 666"/>
                  <a:gd name="T84" fmla="*/ 371 w 558"/>
                  <a:gd name="T85" fmla="*/ 425 h 6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58"/>
                  <a:gd name="T130" fmla="*/ 0 h 666"/>
                  <a:gd name="T131" fmla="*/ 558 w 558"/>
                  <a:gd name="T132" fmla="*/ 666 h 6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58" h="666">
                    <a:moveTo>
                      <a:pt x="0" y="636"/>
                    </a:moveTo>
                    <a:lnTo>
                      <a:pt x="0" y="666"/>
                    </a:lnTo>
                    <a:lnTo>
                      <a:pt x="32" y="663"/>
                    </a:lnTo>
                    <a:lnTo>
                      <a:pt x="63" y="658"/>
                    </a:lnTo>
                    <a:lnTo>
                      <a:pt x="69" y="657"/>
                    </a:lnTo>
                    <a:lnTo>
                      <a:pt x="100" y="648"/>
                    </a:lnTo>
                    <a:lnTo>
                      <a:pt x="130" y="636"/>
                    </a:lnTo>
                    <a:lnTo>
                      <a:pt x="160" y="621"/>
                    </a:lnTo>
                    <a:lnTo>
                      <a:pt x="188" y="603"/>
                    </a:lnTo>
                    <a:lnTo>
                      <a:pt x="193" y="600"/>
                    </a:lnTo>
                    <a:lnTo>
                      <a:pt x="219" y="579"/>
                    </a:lnTo>
                    <a:lnTo>
                      <a:pt x="244" y="557"/>
                    </a:lnTo>
                    <a:lnTo>
                      <a:pt x="268" y="532"/>
                    </a:lnTo>
                    <a:lnTo>
                      <a:pt x="289" y="506"/>
                    </a:lnTo>
                    <a:lnTo>
                      <a:pt x="291" y="501"/>
                    </a:lnTo>
                    <a:lnTo>
                      <a:pt x="310" y="474"/>
                    </a:lnTo>
                    <a:lnTo>
                      <a:pt x="325" y="445"/>
                    </a:lnTo>
                    <a:lnTo>
                      <a:pt x="337" y="415"/>
                    </a:lnTo>
                    <a:lnTo>
                      <a:pt x="347" y="384"/>
                    </a:lnTo>
                    <a:lnTo>
                      <a:pt x="348" y="378"/>
                    </a:lnTo>
                    <a:lnTo>
                      <a:pt x="353" y="347"/>
                    </a:lnTo>
                    <a:lnTo>
                      <a:pt x="356" y="316"/>
                    </a:lnTo>
                    <a:lnTo>
                      <a:pt x="357" y="293"/>
                    </a:lnTo>
                    <a:lnTo>
                      <a:pt x="359" y="270"/>
                    </a:lnTo>
                    <a:lnTo>
                      <a:pt x="344" y="270"/>
                    </a:lnTo>
                    <a:lnTo>
                      <a:pt x="358" y="275"/>
                    </a:lnTo>
                    <a:lnTo>
                      <a:pt x="364" y="253"/>
                    </a:lnTo>
                    <a:lnTo>
                      <a:pt x="370" y="229"/>
                    </a:lnTo>
                    <a:lnTo>
                      <a:pt x="379" y="207"/>
                    </a:lnTo>
                    <a:lnTo>
                      <a:pt x="390" y="186"/>
                    </a:lnTo>
                    <a:lnTo>
                      <a:pt x="401" y="165"/>
                    </a:lnTo>
                    <a:lnTo>
                      <a:pt x="415" y="144"/>
                    </a:lnTo>
                    <a:lnTo>
                      <a:pt x="401" y="139"/>
                    </a:lnTo>
                    <a:lnTo>
                      <a:pt x="413" y="149"/>
                    </a:lnTo>
                    <a:lnTo>
                      <a:pt x="428" y="130"/>
                    </a:lnTo>
                    <a:lnTo>
                      <a:pt x="444" y="111"/>
                    </a:lnTo>
                    <a:lnTo>
                      <a:pt x="480" y="77"/>
                    </a:lnTo>
                    <a:lnTo>
                      <a:pt x="499" y="61"/>
                    </a:lnTo>
                    <a:lnTo>
                      <a:pt x="519" y="47"/>
                    </a:lnTo>
                    <a:lnTo>
                      <a:pt x="508" y="36"/>
                    </a:lnTo>
                    <a:lnTo>
                      <a:pt x="514" y="50"/>
                    </a:lnTo>
                    <a:lnTo>
                      <a:pt x="535" y="37"/>
                    </a:lnTo>
                    <a:lnTo>
                      <a:pt x="558" y="26"/>
                    </a:lnTo>
                    <a:lnTo>
                      <a:pt x="545" y="0"/>
                    </a:lnTo>
                    <a:lnTo>
                      <a:pt x="524" y="10"/>
                    </a:lnTo>
                    <a:lnTo>
                      <a:pt x="503" y="23"/>
                    </a:lnTo>
                    <a:lnTo>
                      <a:pt x="498" y="26"/>
                    </a:lnTo>
                    <a:lnTo>
                      <a:pt x="478" y="40"/>
                    </a:lnTo>
                    <a:lnTo>
                      <a:pt x="459" y="56"/>
                    </a:lnTo>
                    <a:lnTo>
                      <a:pt x="423" y="89"/>
                    </a:lnTo>
                    <a:lnTo>
                      <a:pt x="406" y="109"/>
                    </a:lnTo>
                    <a:lnTo>
                      <a:pt x="392" y="128"/>
                    </a:lnTo>
                    <a:lnTo>
                      <a:pt x="388" y="133"/>
                    </a:lnTo>
                    <a:lnTo>
                      <a:pt x="374" y="154"/>
                    </a:lnTo>
                    <a:lnTo>
                      <a:pt x="363" y="175"/>
                    </a:lnTo>
                    <a:lnTo>
                      <a:pt x="352" y="196"/>
                    </a:lnTo>
                    <a:lnTo>
                      <a:pt x="343" y="218"/>
                    </a:lnTo>
                    <a:lnTo>
                      <a:pt x="337" y="242"/>
                    </a:lnTo>
                    <a:lnTo>
                      <a:pt x="331" y="264"/>
                    </a:lnTo>
                    <a:lnTo>
                      <a:pt x="330" y="270"/>
                    </a:lnTo>
                    <a:lnTo>
                      <a:pt x="327" y="293"/>
                    </a:lnTo>
                    <a:lnTo>
                      <a:pt x="326" y="316"/>
                    </a:lnTo>
                    <a:lnTo>
                      <a:pt x="323" y="347"/>
                    </a:lnTo>
                    <a:lnTo>
                      <a:pt x="318" y="378"/>
                    </a:lnTo>
                    <a:lnTo>
                      <a:pt x="333" y="378"/>
                    </a:lnTo>
                    <a:lnTo>
                      <a:pt x="320" y="373"/>
                    </a:lnTo>
                    <a:lnTo>
                      <a:pt x="310" y="404"/>
                    </a:lnTo>
                    <a:lnTo>
                      <a:pt x="297" y="434"/>
                    </a:lnTo>
                    <a:lnTo>
                      <a:pt x="282" y="462"/>
                    </a:lnTo>
                    <a:lnTo>
                      <a:pt x="264" y="490"/>
                    </a:lnTo>
                    <a:lnTo>
                      <a:pt x="277" y="496"/>
                    </a:lnTo>
                    <a:lnTo>
                      <a:pt x="268" y="485"/>
                    </a:lnTo>
                    <a:lnTo>
                      <a:pt x="246" y="511"/>
                    </a:lnTo>
                    <a:lnTo>
                      <a:pt x="223" y="536"/>
                    </a:lnTo>
                    <a:lnTo>
                      <a:pt x="198" y="558"/>
                    </a:lnTo>
                    <a:lnTo>
                      <a:pt x="172" y="579"/>
                    </a:lnTo>
                    <a:lnTo>
                      <a:pt x="182" y="589"/>
                    </a:lnTo>
                    <a:lnTo>
                      <a:pt x="177" y="575"/>
                    </a:lnTo>
                    <a:lnTo>
                      <a:pt x="148" y="594"/>
                    </a:lnTo>
                    <a:lnTo>
                      <a:pt x="119" y="609"/>
                    </a:lnTo>
                    <a:lnTo>
                      <a:pt x="89" y="621"/>
                    </a:lnTo>
                    <a:lnTo>
                      <a:pt x="58" y="630"/>
                    </a:lnTo>
                    <a:lnTo>
                      <a:pt x="63" y="643"/>
                    </a:lnTo>
                    <a:lnTo>
                      <a:pt x="63" y="629"/>
                    </a:lnTo>
                    <a:lnTo>
                      <a:pt x="32" y="634"/>
                    </a:lnTo>
                    <a:lnTo>
                      <a:pt x="0" y="636"/>
                    </a:lnTo>
                    <a:close/>
                  </a:path>
                </a:pathLst>
              </a:custGeom>
              <a:solidFill>
                <a:schemeClr val="tx2"/>
              </a:solidFill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grpSp>
            <p:nvGrpSpPr>
              <p:cNvPr id="29708" name="Group 37"/>
              <p:cNvGrpSpPr>
                <a:grpSpLocks/>
              </p:cNvGrpSpPr>
              <p:nvPr/>
            </p:nvGrpSpPr>
            <p:grpSpPr bwMode="auto">
              <a:xfrm>
                <a:off x="1156" y="2211"/>
                <a:ext cx="2278" cy="576"/>
                <a:chOff x="2762" y="2160"/>
                <a:chExt cx="371" cy="355"/>
              </a:xfrm>
            </p:grpSpPr>
            <p:sp>
              <p:nvSpPr>
                <p:cNvPr id="29711" name="Freeform 38"/>
                <p:cNvSpPr>
                  <a:spLocks/>
                </p:cNvSpPr>
                <p:nvPr/>
              </p:nvSpPr>
              <p:spPr bwMode="auto">
                <a:xfrm>
                  <a:off x="2762" y="2160"/>
                  <a:ext cx="306" cy="328"/>
                </a:xfrm>
                <a:custGeom>
                  <a:avLst/>
                  <a:gdLst>
                    <a:gd name="T0" fmla="*/ 0 w 611"/>
                    <a:gd name="T1" fmla="*/ 7 h 657"/>
                    <a:gd name="T2" fmla="*/ 5 w 611"/>
                    <a:gd name="T3" fmla="*/ 4 h 657"/>
                    <a:gd name="T4" fmla="*/ 9 w 611"/>
                    <a:gd name="T5" fmla="*/ 9 h 657"/>
                    <a:gd name="T6" fmla="*/ 18 w 611"/>
                    <a:gd name="T7" fmla="*/ 14 h 657"/>
                    <a:gd name="T8" fmla="*/ 17 w 611"/>
                    <a:gd name="T9" fmla="*/ 13 h 657"/>
                    <a:gd name="T10" fmla="*/ 25 w 611"/>
                    <a:gd name="T11" fmla="*/ 21 h 657"/>
                    <a:gd name="T12" fmla="*/ 33 w 611"/>
                    <a:gd name="T13" fmla="*/ 31 h 657"/>
                    <a:gd name="T14" fmla="*/ 33 w 611"/>
                    <a:gd name="T15" fmla="*/ 30 h 657"/>
                    <a:gd name="T16" fmla="*/ 39 w 611"/>
                    <a:gd name="T17" fmla="*/ 42 h 657"/>
                    <a:gd name="T18" fmla="*/ 44 w 611"/>
                    <a:gd name="T19" fmla="*/ 55 h 657"/>
                    <a:gd name="T20" fmla="*/ 50 w 611"/>
                    <a:gd name="T21" fmla="*/ 61 h 657"/>
                    <a:gd name="T22" fmla="*/ 47 w 611"/>
                    <a:gd name="T23" fmla="*/ 68 h 657"/>
                    <a:gd name="T24" fmla="*/ 48 w 611"/>
                    <a:gd name="T25" fmla="*/ 83 h 657"/>
                    <a:gd name="T26" fmla="*/ 49 w 611"/>
                    <a:gd name="T27" fmla="*/ 91 h 657"/>
                    <a:gd name="T28" fmla="*/ 53 w 611"/>
                    <a:gd name="T29" fmla="*/ 103 h 657"/>
                    <a:gd name="T30" fmla="*/ 58 w 611"/>
                    <a:gd name="T31" fmla="*/ 111 h 657"/>
                    <a:gd name="T32" fmla="*/ 67 w 611"/>
                    <a:gd name="T33" fmla="*/ 122 h 657"/>
                    <a:gd name="T34" fmla="*/ 79 w 611"/>
                    <a:gd name="T35" fmla="*/ 133 h 657"/>
                    <a:gd name="T36" fmla="*/ 88 w 611"/>
                    <a:gd name="T37" fmla="*/ 139 h 657"/>
                    <a:gd name="T38" fmla="*/ 104 w 611"/>
                    <a:gd name="T39" fmla="*/ 148 h 657"/>
                    <a:gd name="T40" fmla="*/ 122 w 611"/>
                    <a:gd name="T41" fmla="*/ 156 h 657"/>
                    <a:gd name="T42" fmla="*/ 141 w 611"/>
                    <a:gd name="T43" fmla="*/ 161 h 657"/>
                    <a:gd name="T44" fmla="*/ 152 w 611"/>
                    <a:gd name="T45" fmla="*/ 164 h 657"/>
                    <a:gd name="T46" fmla="*/ 143 w 611"/>
                    <a:gd name="T47" fmla="*/ 154 h 657"/>
                    <a:gd name="T48" fmla="*/ 144 w 611"/>
                    <a:gd name="T49" fmla="*/ 155 h 657"/>
                    <a:gd name="T50" fmla="*/ 125 w 611"/>
                    <a:gd name="T51" fmla="*/ 149 h 657"/>
                    <a:gd name="T52" fmla="*/ 107 w 611"/>
                    <a:gd name="T53" fmla="*/ 141 h 657"/>
                    <a:gd name="T54" fmla="*/ 91 w 611"/>
                    <a:gd name="T55" fmla="*/ 132 h 657"/>
                    <a:gd name="T56" fmla="*/ 92 w 611"/>
                    <a:gd name="T57" fmla="*/ 133 h 657"/>
                    <a:gd name="T58" fmla="*/ 78 w 611"/>
                    <a:gd name="T59" fmla="*/ 123 h 657"/>
                    <a:gd name="T60" fmla="*/ 67 w 611"/>
                    <a:gd name="T61" fmla="*/ 111 h 657"/>
                    <a:gd name="T62" fmla="*/ 60 w 611"/>
                    <a:gd name="T63" fmla="*/ 108 h 657"/>
                    <a:gd name="T64" fmla="*/ 60 w 611"/>
                    <a:gd name="T65" fmla="*/ 101 h 657"/>
                    <a:gd name="T66" fmla="*/ 56 w 611"/>
                    <a:gd name="T67" fmla="*/ 88 h 657"/>
                    <a:gd name="T68" fmla="*/ 56 w 611"/>
                    <a:gd name="T69" fmla="*/ 89 h 657"/>
                    <a:gd name="T70" fmla="*/ 55 w 611"/>
                    <a:gd name="T71" fmla="*/ 76 h 657"/>
                    <a:gd name="T72" fmla="*/ 53 w 611"/>
                    <a:gd name="T73" fmla="*/ 61 h 657"/>
                    <a:gd name="T74" fmla="*/ 51 w 611"/>
                    <a:gd name="T75" fmla="*/ 53 h 657"/>
                    <a:gd name="T76" fmla="*/ 46 w 611"/>
                    <a:gd name="T77" fmla="*/ 39 h 657"/>
                    <a:gd name="T78" fmla="*/ 39 w 611"/>
                    <a:gd name="T79" fmla="*/ 27 h 657"/>
                    <a:gd name="T80" fmla="*/ 35 w 611"/>
                    <a:gd name="T81" fmla="*/ 20 h 657"/>
                    <a:gd name="T82" fmla="*/ 26 w 611"/>
                    <a:gd name="T83" fmla="*/ 11 h 657"/>
                    <a:gd name="T84" fmla="*/ 21 w 611"/>
                    <a:gd name="T85" fmla="*/ 7 h 657"/>
                    <a:gd name="T86" fmla="*/ 11 w 611"/>
                    <a:gd name="T87" fmla="*/ 2 h 657"/>
                    <a:gd name="T88" fmla="*/ 5 w 611"/>
                    <a:gd name="T89" fmla="*/ 0 h 65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11"/>
                    <a:gd name="T136" fmla="*/ 0 h 657"/>
                    <a:gd name="T137" fmla="*/ 611 w 611"/>
                    <a:gd name="T138" fmla="*/ 657 h 65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11" h="657">
                      <a:moveTo>
                        <a:pt x="0" y="0"/>
                      </a:moveTo>
                      <a:lnTo>
                        <a:pt x="0" y="30"/>
                      </a:lnTo>
                      <a:lnTo>
                        <a:pt x="19" y="32"/>
                      </a:lnTo>
                      <a:lnTo>
                        <a:pt x="19" y="17"/>
                      </a:lnTo>
                      <a:lnTo>
                        <a:pt x="13" y="31"/>
                      </a:lnTo>
                      <a:lnTo>
                        <a:pt x="33" y="36"/>
                      </a:lnTo>
                      <a:lnTo>
                        <a:pt x="52" y="45"/>
                      </a:lnTo>
                      <a:lnTo>
                        <a:pt x="70" y="56"/>
                      </a:lnTo>
                      <a:lnTo>
                        <a:pt x="75" y="42"/>
                      </a:lnTo>
                      <a:lnTo>
                        <a:pt x="65" y="53"/>
                      </a:lnTo>
                      <a:lnTo>
                        <a:pt x="83" y="67"/>
                      </a:lnTo>
                      <a:lnTo>
                        <a:pt x="100" y="84"/>
                      </a:lnTo>
                      <a:lnTo>
                        <a:pt x="116" y="104"/>
                      </a:lnTo>
                      <a:lnTo>
                        <a:pt x="131" y="125"/>
                      </a:lnTo>
                      <a:lnTo>
                        <a:pt x="142" y="115"/>
                      </a:lnTo>
                      <a:lnTo>
                        <a:pt x="129" y="120"/>
                      </a:lnTo>
                      <a:lnTo>
                        <a:pt x="142" y="144"/>
                      </a:lnTo>
                      <a:lnTo>
                        <a:pt x="155" y="169"/>
                      </a:lnTo>
                      <a:lnTo>
                        <a:pt x="166" y="196"/>
                      </a:lnTo>
                      <a:lnTo>
                        <a:pt x="176" y="223"/>
                      </a:lnTo>
                      <a:lnTo>
                        <a:pt x="183" y="252"/>
                      </a:lnTo>
                      <a:lnTo>
                        <a:pt x="197" y="245"/>
                      </a:lnTo>
                      <a:lnTo>
                        <a:pt x="182" y="245"/>
                      </a:lnTo>
                      <a:lnTo>
                        <a:pt x="187" y="275"/>
                      </a:lnTo>
                      <a:lnTo>
                        <a:pt x="191" y="305"/>
                      </a:lnTo>
                      <a:lnTo>
                        <a:pt x="192" y="335"/>
                      </a:lnTo>
                      <a:lnTo>
                        <a:pt x="194" y="359"/>
                      </a:lnTo>
                      <a:lnTo>
                        <a:pt x="196" y="366"/>
                      </a:lnTo>
                      <a:lnTo>
                        <a:pt x="202" y="390"/>
                      </a:lnTo>
                      <a:lnTo>
                        <a:pt x="212" y="415"/>
                      </a:lnTo>
                      <a:lnTo>
                        <a:pt x="225" y="439"/>
                      </a:lnTo>
                      <a:lnTo>
                        <a:pt x="229" y="444"/>
                      </a:lnTo>
                      <a:lnTo>
                        <a:pt x="245" y="467"/>
                      </a:lnTo>
                      <a:lnTo>
                        <a:pt x="266" y="491"/>
                      </a:lnTo>
                      <a:lnTo>
                        <a:pt x="290" y="513"/>
                      </a:lnTo>
                      <a:lnTo>
                        <a:pt x="316" y="534"/>
                      </a:lnTo>
                      <a:lnTo>
                        <a:pt x="344" y="554"/>
                      </a:lnTo>
                      <a:lnTo>
                        <a:pt x="349" y="558"/>
                      </a:lnTo>
                      <a:lnTo>
                        <a:pt x="380" y="576"/>
                      </a:lnTo>
                      <a:lnTo>
                        <a:pt x="414" y="594"/>
                      </a:lnTo>
                      <a:lnTo>
                        <a:pt x="449" y="610"/>
                      </a:lnTo>
                      <a:lnTo>
                        <a:pt x="486" y="625"/>
                      </a:lnTo>
                      <a:lnTo>
                        <a:pt x="523" y="637"/>
                      </a:lnTo>
                      <a:lnTo>
                        <a:pt x="563" y="647"/>
                      </a:lnTo>
                      <a:lnTo>
                        <a:pt x="569" y="648"/>
                      </a:lnTo>
                      <a:lnTo>
                        <a:pt x="606" y="657"/>
                      </a:lnTo>
                      <a:lnTo>
                        <a:pt x="611" y="628"/>
                      </a:lnTo>
                      <a:lnTo>
                        <a:pt x="569" y="618"/>
                      </a:lnTo>
                      <a:lnTo>
                        <a:pt x="569" y="633"/>
                      </a:lnTo>
                      <a:lnTo>
                        <a:pt x="574" y="620"/>
                      </a:lnTo>
                      <a:lnTo>
                        <a:pt x="534" y="610"/>
                      </a:lnTo>
                      <a:lnTo>
                        <a:pt x="497" y="597"/>
                      </a:lnTo>
                      <a:lnTo>
                        <a:pt x="460" y="583"/>
                      </a:lnTo>
                      <a:lnTo>
                        <a:pt x="425" y="566"/>
                      </a:lnTo>
                      <a:lnTo>
                        <a:pt x="392" y="549"/>
                      </a:lnTo>
                      <a:lnTo>
                        <a:pt x="361" y="530"/>
                      </a:lnTo>
                      <a:lnTo>
                        <a:pt x="356" y="544"/>
                      </a:lnTo>
                      <a:lnTo>
                        <a:pt x="366" y="533"/>
                      </a:lnTo>
                      <a:lnTo>
                        <a:pt x="337" y="513"/>
                      </a:lnTo>
                      <a:lnTo>
                        <a:pt x="311" y="492"/>
                      </a:lnTo>
                      <a:lnTo>
                        <a:pt x="287" y="470"/>
                      </a:lnTo>
                      <a:lnTo>
                        <a:pt x="266" y="446"/>
                      </a:lnTo>
                      <a:lnTo>
                        <a:pt x="250" y="423"/>
                      </a:lnTo>
                      <a:lnTo>
                        <a:pt x="239" y="434"/>
                      </a:lnTo>
                      <a:lnTo>
                        <a:pt x="253" y="428"/>
                      </a:lnTo>
                      <a:lnTo>
                        <a:pt x="239" y="404"/>
                      </a:lnTo>
                      <a:lnTo>
                        <a:pt x="229" y="379"/>
                      </a:lnTo>
                      <a:lnTo>
                        <a:pt x="223" y="354"/>
                      </a:lnTo>
                      <a:lnTo>
                        <a:pt x="209" y="359"/>
                      </a:lnTo>
                      <a:lnTo>
                        <a:pt x="224" y="359"/>
                      </a:lnTo>
                      <a:lnTo>
                        <a:pt x="222" y="335"/>
                      </a:lnTo>
                      <a:lnTo>
                        <a:pt x="220" y="305"/>
                      </a:lnTo>
                      <a:lnTo>
                        <a:pt x="217" y="275"/>
                      </a:lnTo>
                      <a:lnTo>
                        <a:pt x="212" y="245"/>
                      </a:lnTo>
                      <a:lnTo>
                        <a:pt x="210" y="240"/>
                      </a:lnTo>
                      <a:lnTo>
                        <a:pt x="203" y="212"/>
                      </a:lnTo>
                      <a:lnTo>
                        <a:pt x="193" y="185"/>
                      </a:lnTo>
                      <a:lnTo>
                        <a:pt x="182" y="157"/>
                      </a:lnTo>
                      <a:lnTo>
                        <a:pt x="170" y="133"/>
                      </a:lnTo>
                      <a:lnTo>
                        <a:pt x="156" y="109"/>
                      </a:lnTo>
                      <a:lnTo>
                        <a:pt x="152" y="104"/>
                      </a:lnTo>
                      <a:lnTo>
                        <a:pt x="137" y="83"/>
                      </a:lnTo>
                      <a:lnTo>
                        <a:pt x="121" y="63"/>
                      </a:lnTo>
                      <a:lnTo>
                        <a:pt x="104" y="46"/>
                      </a:lnTo>
                      <a:lnTo>
                        <a:pt x="86" y="32"/>
                      </a:lnTo>
                      <a:lnTo>
                        <a:pt x="81" y="29"/>
                      </a:lnTo>
                      <a:lnTo>
                        <a:pt x="63" y="17"/>
                      </a:lnTo>
                      <a:lnTo>
                        <a:pt x="44" y="9"/>
                      </a:lnTo>
                      <a:lnTo>
                        <a:pt x="24" y="4"/>
                      </a:lnTo>
                      <a:lnTo>
                        <a:pt x="19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29712" name="Freeform 39"/>
                <p:cNvSpPr>
                  <a:spLocks/>
                </p:cNvSpPr>
                <p:nvPr/>
              </p:nvSpPr>
              <p:spPr bwMode="auto">
                <a:xfrm>
                  <a:off x="3064" y="2449"/>
                  <a:ext cx="69" cy="66"/>
                </a:xfrm>
                <a:custGeom>
                  <a:avLst/>
                  <a:gdLst>
                    <a:gd name="T0" fmla="*/ 0 w 139"/>
                    <a:gd name="T1" fmla="*/ 33 h 132"/>
                    <a:gd name="T2" fmla="*/ 34 w 139"/>
                    <a:gd name="T3" fmla="*/ 19 h 132"/>
                    <a:gd name="T4" fmla="*/ 3 w 139"/>
                    <a:gd name="T5" fmla="*/ 0 h 132"/>
                    <a:gd name="T6" fmla="*/ 0 w 139"/>
                    <a:gd name="T7" fmla="*/ 33 h 1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9"/>
                    <a:gd name="T13" fmla="*/ 0 h 132"/>
                    <a:gd name="T14" fmla="*/ 139 w 139"/>
                    <a:gd name="T15" fmla="*/ 132 h 1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9" h="132">
                      <a:moveTo>
                        <a:pt x="0" y="132"/>
                      </a:moveTo>
                      <a:lnTo>
                        <a:pt x="139" y="78"/>
                      </a:lnTo>
                      <a:lnTo>
                        <a:pt x="13" y="0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sp>
            <p:nvSpPr>
              <p:cNvPr id="29709" name="AutoShape 40"/>
              <p:cNvSpPr>
                <a:spLocks noChangeArrowheads="1"/>
              </p:cNvSpPr>
              <p:nvPr/>
            </p:nvSpPr>
            <p:spPr bwMode="auto">
              <a:xfrm>
                <a:off x="3515" y="1363"/>
                <a:ext cx="432" cy="480"/>
              </a:xfrm>
              <a:prstGeom prst="upArrow">
                <a:avLst>
                  <a:gd name="adj1" fmla="val 50000"/>
                  <a:gd name="adj2" fmla="val 27778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9710" name="AutoShape 41"/>
              <p:cNvSpPr>
                <a:spLocks noChangeArrowheads="1"/>
              </p:cNvSpPr>
              <p:nvPr/>
            </p:nvSpPr>
            <p:spPr bwMode="auto">
              <a:xfrm flipV="1">
                <a:off x="3515" y="2432"/>
                <a:ext cx="432" cy="480"/>
              </a:xfrm>
              <a:prstGeom prst="upArrow">
                <a:avLst>
                  <a:gd name="adj1" fmla="val 50000"/>
                  <a:gd name="adj2" fmla="val 27778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29706" name="Freeform 42"/>
            <p:cNvSpPr>
              <a:spLocks/>
            </p:cNvSpPr>
            <p:nvPr/>
          </p:nvSpPr>
          <p:spPr bwMode="auto">
            <a:xfrm>
              <a:off x="2971" y="1616"/>
              <a:ext cx="490" cy="106"/>
            </a:xfrm>
            <a:custGeom>
              <a:avLst/>
              <a:gdLst>
                <a:gd name="T0" fmla="*/ 357 w 144"/>
                <a:gd name="T1" fmla="*/ 86 h 131"/>
                <a:gd name="T2" fmla="*/ 1667 w 144"/>
                <a:gd name="T3" fmla="*/ 23 h 131"/>
                <a:gd name="T4" fmla="*/ 0 w 144"/>
                <a:gd name="T5" fmla="*/ 0 h 131"/>
                <a:gd name="T6" fmla="*/ 357 w 144"/>
                <a:gd name="T7" fmla="*/ 86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131"/>
                <a:gd name="T14" fmla="*/ 144 w 144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131">
                  <a:moveTo>
                    <a:pt x="31" y="131"/>
                  </a:moveTo>
                  <a:lnTo>
                    <a:pt x="144" y="34"/>
                  </a:lnTo>
                  <a:lnTo>
                    <a:pt x="0" y="0"/>
                  </a:lnTo>
                  <a:lnTo>
                    <a:pt x="31" y="131"/>
                  </a:lnTo>
                  <a:close/>
                </a:path>
              </a:pathLst>
            </a:custGeom>
            <a:solidFill>
              <a:schemeClr val="tx2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pic>
        <p:nvPicPr>
          <p:cNvPr id="29704" name="Picture 43" descr="j0155899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492375"/>
            <a:ext cx="1752600" cy="1752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9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98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j01558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205038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68313" y="333375"/>
            <a:ext cx="84582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spcBef>
                <a:spcPct val="0"/>
              </a:spcBef>
            </a:pPr>
            <a:r>
              <a:rPr lang="en-US" sz="4200" b="1">
                <a:solidFill>
                  <a:schemeClr val="tx2"/>
                </a:solidFill>
                <a:latin typeface="Garamond" pitchFamily="18" charset="0"/>
              </a:rPr>
              <a:t>Should we say everything?</a:t>
            </a:r>
            <a:endParaRPr lang="en-US" sz="4200">
              <a:latin typeface="Garamond" pitchFamily="18" charset="0"/>
            </a:endParaRPr>
          </a:p>
        </p:txBody>
      </p:sp>
      <p:sp>
        <p:nvSpPr>
          <p:cNvPr id="351245" name="Text Box 13"/>
          <p:cNvSpPr txBox="1">
            <a:spLocks noChangeArrowheads="1"/>
          </p:cNvSpPr>
          <p:nvPr/>
        </p:nvSpPr>
        <p:spPr bwMode="auto">
          <a:xfrm>
            <a:off x="2771775" y="4221163"/>
            <a:ext cx="28114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Reveal risks associated with a product or an activity</a:t>
            </a:r>
          </a:p>
        </p:txBody>
      </p:sp>
      <p:sp>
        <p:nvSpPr>
          <p:cNvPr id="351246" name="Text Box 14"/>
          <p:cNvSpPr txBox="1">
            <a:spLocks noChangeArrowheads="1"/>
          </p:cNvSpPr>
          <p:nvPr/>
        </p:nvSpPr>
        <p:spPr bwMode="auto">
          <a:xfrm>
            <a:off x="7164388" y="3284538"/>
            <a:ext cx="16922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/>
              <a:t>Favor regulation </a:t>
            </a:r>
          </a:p>
          <a:p>
            <a:pPr algn="ctr">
              <a:spcBef>
                <a:spcPct val="0"/>
              </a:spcBef>
            </a:pPr>
            <a:r>
              <a:rPr lang="en-US" sz="2000"/>
              <a:t>Threaten a market growth</a:t>
            </a:r>
          </a:p>
          <a:p>
            <a:pPr>
              <a:spcBef>
                <a:spcPct val="0"/>
              </a:spcBef>
            </a:pPr>
            <a:endParaRPr lang="en-US" sz="2000"/>
          </a:p>
        </p:txBody>
      </p:sp>
      <p:sp>
        <p:nvSpPr>
          <p:cNvPr id="351248" name="Text Box 16"/>
          <p:cNvSpPr txBox="1">
            <a:spLocks noChangeArrowheads="1"/>
          </p:cNvSpPr>
          <p:nvPr/>
        </p:nvSpPr>
        <p:spPr bwMode="auto">
          <a:xfrm>
            <a:off x="6948488" y="1844675"/>
            <a:ext cx="21955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/>
              <a:t>Avoid regulation, Maintain a market growth</a:t>
            </a:r>
          </a:p>
          <a:p>
            <a:pPr algn="ctr">
              <a:spcBef>
                <a:spcPct val="0"/>
              </a:spcBef>
            </a:pPr>
            <a:endParaRPr lang="en-US" sz="2000"/>
          </a:p>
        </p:txBody>
      </p:sp>
      <p:sp>
        <p:nvSpPr>
          <p:cNvPr id="351249" name="Text Box 17"/>
          <p:cNvSpPr txBox="1">
            <a:spLocks noChangeArrowheads="1"/>
          </p:cNvSpPr>
          <p:nvPr/>
        </p:nvSpPr>
        <p:spPr bwMode="auto">
          <a:xfrm>
            <a:off x="2841625" y="1844675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Hide the danger of a product or of an activity</a:t>
            </a:r>
          </a:p>
        </p:txBody>
      </p:sp>
      <p:sp>
        <p:nvSpPr>
          <p:cNvPr id="351250" name="Text Box 18"/>
          <p:cNvSpPr txBox="1">
            <a:spLocks noChangeArrowheads="1"/>
          </p:cNvSpPr>
          <p:nvPr/>
        </p:nvSpPr>
        <p:spPr bwMode="auto">
          <a:xfrm>
            <a:off x="466725" y="5300663"/>
            <a:ext cx="8677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/>
              <a:t>We often have an interest in hiding potential risks</a:t>
            </a:r>
          </a:p>
          <a:p>
            <a:pPr algn="ctr">
              <a:spcBef>
                <a:spcPct val="0"/>
              </a:spcBef>
            </a:pPr>
            <a:r>
              <a:rPr lang="en-US" sz="2000"/>
              <a:t>Indeed, sincerity in communication can be very costly…</a:t>
            </a:r>
          </a:p>
          <a:p>
            <a:pPr algn="ctr">
              <a:spcBef>
                <a:spcPct val="0"/>
              </a:spcBef>
            </a:pPr>
            <a:r>
              <a:rPr lang="en-US" sz="2000"/>
              <a:t>Where is the limit between confidentiality and transparency?</a:t>
            </a:r>
          </a:p>
        </p:txBody>
      </p:sp>
      <p:sp>
        <p:nvSpPr>
          <p:cNvPr id="351256" name="Freeform 24"/>
          <p:cNvSpPr>
            <a:spLocks/>
          </p:cNvSpPr>
          <p:nvPr/>
        </p:nvSpPr>
        <p:spPr bwMode="auto">
          <a:xfrm>
            <a:off x="2652713" y="2486025"/>
            <a:ext cx="3016250" cy="865188"/>
          </a:xfrm>
          <a:custGeom>
            <a:avLst/>
            <a:gdLst>
              <a:gd name="T0" fmla="*/ 0 w 558"/>
              <a:gd name="T1" fmla="*/ 1123949275 h 666"/>
              <a:gd name="T2" fmla="*/ 1840798867 w 558"/>
              <a:gd name="T3" fmla="*/ 1110447930 h 666"/>
              <a:gd name="T4" fmla="*/ 2147483647 w 558"/>
              <a:gd name="T5" fmla="*/ 1093572873 h 666"/>
              <a:gd name="T6" fmla="*/ 2147483647 w 558"/>
              <a:gd name="T7" fmla="*/ 1048006322 h 666"/>
              <a:gd name="T8" fmla="*/ 2147483647 w 558"/>
              <a:gd name="T9" fmla="*/ 1012567403 h 666"/>
              <a:gd name="T10" fmla="*/ 2147483647 w 558"/>
              <a:gd name="T11" fmla="*/ 939999461 h 666"/>
              <a:gd name="T12" fmla="*/ 2147483647 w 558"/>
              <a:gd name="T13" fmla="*/ 853931474 h 666"/>
              <a:gd name="T14" fmla="*/ 2147483647 w 558"/>
              <a:gd name="T15" fmla="*/ 799927394 h 666"/>
              <a:gd name="T16" fmla="*/ 2147483647 w 558"/>
              <a:gd name="T17" fmla="*/ 700359361 h 666"/>
              <a:gd name="T18" fmla="*/ 2147483647 w 558"/>
              <a:gd name="T19" fmla="*/ 637917591 h 666"/>
              <a:gd name="T20" fmla="*/ 2147483647 w 558"/>
              <a:gd name="T21" fmla="*/ 533285741 h 666"/>
              <a:gd name="T22" fmla="*/ 2147483647 w 558"/>
              <a:gd name="T23" fmla="*/ 455655283 h 666"/>
              <a:gd name="T24" fmla="*/ 2147483647 w 558"/>
              <a:gd name="T25" fmla="*/ 464092811 h 666"/>
              <a:gd name="T26" fmla="*/ 2147483647 w 558"/>
              <a:gd name="T27" fmla="*/ 386463652 h 666"/>
              <a:gd name="T28" fmla="*/ 2147483647 w 558"/>
              <a:gd name="T29" fmla="*/ 313895629 h 666"/>
              <a:gd name="T30" fmla="*/ 2147483647 w 558"/>
              <a:gd name="T31" fmla="*/ 243016492 h 666"/>
              <a:gd name="T32" fmla="*/ 2147483647 w 558"/>
              <a:gd name="T33" fmla="*/ 251454020 h 666"/>
              <a:gd name="T34" fmla="*/ 2147483647 w 558"/>
              <a:gd name="T35" fmla="*/ 187324906 h 666"/>
              <a:gd name="T36" fmla="*/ 2147483647 w 558"/>
              <a:gd name="T37" fmla="*/ 102944384 h 666"/>
              <a:gd name="T38" fmla="*/ 2147483647 w 558"/>
              <a:gd name="T39" fmla="*/ 60754123 h 666"/>
              <a:gd name="T40" fmla="*/ 2147483647 w 558"/>
              <a:gd name="T41" fmla="*/ 62441629 h 666"/>
              <a:gd name="T42" fmla="*/ 2147483647 w 558"/>
              <a:gd name="T43" fmla="*/ 0 h 666"/>
              <a:gd name="T44" fmla="*/ 2147483647 w 558"/>
              <a:gd name="T45" fmla="*/ 38815240 h 666"/>
              <a:gd name="T46" fmla="*/ 2147483647 w 558"/>
              <a:gd name="T47" fmla="*/ 67504146 h 666"/>
              <a:gd name="T48" fmla="*/ 2147483647 w 558"/>
              <a:gd name="T49" fmla="*/ 150197142 h 666"/>
              <a:gd name="T50" fmla="*/ 2147483647 w 558"/>
              <a:gd name="T51" fmla="*/ 216013802 h 666"/>
              <a:gd name="T52" fmla="*/ 2147483647 w 558"/>
              <a:gd name="T53" fmla="*/ 259891549 h 666"/>
              <a:gd name="T54" fmla="*/ 2147483647 w 558"/>
              <a:gd name="T55" fmla="*/ 330771985 h 666"/>
              <a:gd name="T56" fmla="*/ 2147483647 w 558"/>
              <a:gd name="T57" fmla="*/ 408402525 h 666"/>
              <a:gd name="T58" fmla="*/ 2147483647 w 558"/>
              <a:gd name="T59" fmla="*/ 455655283 h 666"/>
              <a:gd name="T60" fmla="*/ 2147483647 w 558"/>
              <a:gd name="T61" fmla="*/ 494470512 h 666"/>
              <a:gd name="T62" fmla="*/ 2147483647 w 558"/>
              <a:gd name="T63" fmla="*/ 585601017 h 666"/>
              <a:gd name="T64" fmla="*/ 2147483647 w 558"/>
              <a:gd name="T65" fmla="*/ 637917591 h 666"/>
              <a:gd name="T66" fmla="*/ 2147483647 w 558"/>
              <a:gd name="T67" fmla="*/ 681795500 h 666"/>
              <a:gd name="T68" fmla="*/ 2147483647 w 558"/>
              <a:gd name="T69" fmla="*/ 779676027 h 666"/>
              <a:gd name="T70" fmla="*/ 2147483647 w 558"/>
              <a:gd name="T71" fmla="*/ 837055118 h 666"/>
              <a:gd name="T72" fmla="*/ 2147483647 w 558"/>
              <a:gd name="T73" fmla="*/ 862369003 h 666"/>
              <a:gd name="T74" fmla="*/ 2147483647 w 558"/>
              <a:gd name="T75" fmla="*/ 941686967 h 666"/>
              <a:gd name="T76" fmla="*/ 2147483647 w 558"/>
              <a:gd name="T77" fmla="*/ 994003541 h 666"/>
              <a:gd name="T78" fmla="*/ 2147483647 w 558"/>
              <a:gd name="T79" fmla="*/ 1002441070 h 666"/>
              <a:gd name="T80" fmla="*/ 2147483647 w 558"/>
              <a:gd name="T81" fmla="*/ 1048006322 h 666"/>
              <a:gd name="T82" fmla="*/ 1840798867 w 558"/>
              <a:gd name="T83" fmla="*/ 1085134046 h 666"/>
              <a:gd name="T84" fmla="*/ 935010401 w 558"/>
              <a:gd name="T85" fmla="*/ 1069945195 h 66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58"/>
              <a:gd name="T130" fmla="*/ 0 h 666"/>
              <a:gd name="T131" fmla="*/ 558 w 558"/>
              <a:gd name="T132" fmla="*/ 666 h 66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58" h="666">
                <a:moveTo>
                  <a:pt x="0" y="636"/>
                </a:moveTo>
                <a:lnTo>
                  <a:pt x="0" y="666"/>
                </a:lnTo>
                <a:lnTo>
                  <a:pt x="32" y="663"/>
                </a:lnTo>
                <a:lnTo>
                  <a:pt x="63" y="658"/>
                </a:lnTo>
                <a:lnTo>
                  <a:pt x="69" y="657"/>
                </a:lnTo>
                <a:lnTo>
                  <a:pt x="100" y="648"/>
                </a:lnTo>
                <a:lnTo>
                  <a:pt x="130" y="636"/>
                </a:lnTo>
                <a:lnTo>
                  <a:pt x="160" y="621"/>
                </a:lnTo>
                <a:lnTo>
                  <a:pt x="188" y="603"/>
                </a:lnTo>
                <a:lnTo>
                  <a:pt x="193" y="600"/>
                </a:lnTo>
                <a:lnTo>
                  <a:pt x="219" y="579"/>
                </a:lnTo>
                <a:lnTo>
                  <a:pt x="244" y="557"/>
                </a:lnTo>
                <a:lnTo>
                  <a:pt x="268" y="532"/>
                </a:lnTo>
                <a:lnTo>
                  <a:pt x="289" y="506"/>
                </a:lnTo>
                <a:lnTo>
                  <a:pt x="291" y="501"/>
                </a:lnTo>
                <a:lnTo>
                  <a:pt x="310" y="474"/>
                </a:lnTo>
                <a:lnTo>
                  <a:pt x="325" y="445"/>
                </a:lnTo>
                <a:lnTo>
                  <a:pt x="337" y="415"/>
                </a:lnTo>
                <a:lnTo>
                  <a:pt x="347" y="384"/>
                </a:lnTo>
                <a:lnTo>
                  <a:pt x="348" y="378"/>
                </a:lnTo>
                <a:lnTo>
                  <a:pt x="353" y="347"/>
                </a:lnTo>
                <a:lnTo>
                  <a:pt x="356" y="316"/>
                </a:lnTo>
                <a:lnTo>
                  <a:pt x="357" y="293"/>
                </a:lnTo>
                <a:lnTo>
                  <a:pt x="359" y="270"/>
                </a:lnTo>
                <a:lnTo>
                  <a:pt x="344" y="270"/>
                </a:lnTo>
                <a:lnTo>
                  <a:pt x="358" y="275"/>
                </a:lnTo>
                <a:lnTo>
                  <a:pt x="364" y="253"/>
                </a:lnTo>
                <a:lnTo>
                  <a:pt x="370" y="229"/>
                </a:lnTo>
                <a:lnTo>
                  <a:pt x="379" y="207"/>
                </a:lnTo>
                <a:lnTo>
                  <a:pt x="390" y="186"/>
                </a:lnTo>
                <a:lnTo>
                  <a:pt x="401" y="165"/>
                </a:lnTo>
                <a:lnTo>
                  <a:pt x="415" y="144"/>
                </a:lnTo>
                <a:lnTo>
                  <a:pt x="401" y="139"/>
                </a:lnTo>
                <a:lnTo>
                  <a:pt x="413" y="149"/>
                </a:lnTo>
                <a:lnTo>
                  <a:pt x="428" y="130"/>
                </a:lnTo>
                <a:lnTo>
                  <a:pt x="444" y="111"/>
                </a:lnTo>
                <a:lnTo>
                  <a:pt x="480" y="77"/>
                </a:lnTo>
                <a:lnTo>
                  <a:pt x="499" y="61"/>
                </a:lnTo>
                <a:lnTo>
                  <a:pt x="519" y="47"/>
                </a:lnTo>
                <a:lnTo>
                  <a:pt x="508" y="36"/>
                </a:lnTo>
                <a:lnTo>
                  <a:pt x="514" y="50"/>
                </a:lnTo>
                <a:lnTo>
                  <a:pt x="535" y="37"/>
                </a:lnTo>
                <a:lnTo>
                  <a:pt x="558" y="26"/>
                </a:lnTo>
                <a:lnTo>
                  <a:pt x="545" y="0"/>
                </a:lnTo>
                <a:lnTo>
                  <a:pt x="524" y="10"/>
                </a:lnTo>
                <a:lnTo>
                  <a:pt x="503" y="23"/>
                </a:lnTo>
                <a:lnTo>
                  <a:pt x="498" y="26"/>
                </a:lnTo>
                <a:lnTo>
                  <a:pt x="478" y="40"/>
                </a:lnTo>
                <a:lnTo>
                  <a:pt x="459" y="56"/>
                </a:lnTo>
                <a:lnTo>
                  <a:pt x="423" y="89"/>
                </a:lnTo>
                <a:lnTo>
                  <a:pt x="406" y="109"/>
                </a:lnTo>
                <a:lnTo>
                  <a:pt x="392" y="128"/>
                </a:lnTo>
                <a:lnTo>
                  <a:pt x="388" y="133"/>
                </a:lnTo>
                <a:lnTo>
                  <a:pt x="374" y="154"/>
                </a:lnTo>
                <a:lnTo>
                  <a:pt x="363" y="175"/>
                </a:lnTo>
                <a:lnTo>
                  <a:pt x="352" y="196"/>
                </a:lnTo>
                <a:lnTo>
                  <a:pt x="343" y="218"/>
                </a:lnTo>
                <a:lnTo>
                  <a:pt x="337" y="242"/>
                </a:lnTo>
                <a:lnTo>
                  <a:pt x="331" y="264"/>
                </a:lnTo>
                <a:lnTo>
                  <a:pt x="330" y="270"/>
                </a:lnTo>
                <a:lnTo>
                  <a:pt x="327" y="293"/>
                </a:lnTo>
                <a:lnTo>
                  <a:pt x="326" y="316"/>
                </a:lnTo>
                <a:lnTo>
                  <a:pt x="323" y="347"/>
                </a:lnTo>
                <a:lnTo>
                  <a:pt x="318" y="378"/>
                </a:lnTo>
                <a:lnTo>
                  <a:pt x="333" y="378"/>
                </a:lnTo>
                <a:lnTo>
                  <a:pt x="320" y="373"/>
                </a:lnTo>
                <a:lnTo>
                  <a:pt x="310" y="404"/>
                </a:lnTo>
                <a:lnTo>
                  <a:pt x="297" y="434"/>
                </a:lnTo>
                <a:lnTo>
                  <a:pt x="282" y="462"/>
                </a:lnTo>
                <a:lnTo>
                  <a:pt x="264" y="490"/>
                </a:lnTo>
                <a:lnTo>
                  <a:pt x="277" y="496"/>
                </a:lnTo>
                <a:lnTo>
                  <a:pt x="268" y="485"/>
                </a:lnTo>
                <a:lnTo>
                  <a:pt x="246" y="511"/>
                </a:lnTo>
                <a:lnTo>
                  <a:pt x="223" y="536"/>
                </a:lnTo>
                <a:lnTo>
                  <a:pt x="198" y="558"/>
                </a:lnTo>
                <a:lnTo>
                  <a:pt x="172" y="579"/>
                </a:lnTo>
                <a:lnTo>
                  <a:pt x="182" y="589"/>
                </a:lnTo>
                <a:lnTo>
                  <a:pt x="177" y="575"/>
                </a:lnTo>
                <a:lnTo>
                  <a:pt x="148" y="594"/>
                </a:lnTo>
                <a:lnTo>
                  <a:pt x="119" y="609"/>
                </a:lnTo>
                <a:lnTo>
                  <a:pt x="89" y="621"/>
                </a:lnTo>
                <a:lnTo>
                  <a:pt x="58" y="630"/>
                </a:lnTo>
                <a:lnTo>
                  <a:pt x="63" y="643"/>
                </a:lnTo>
                <a:lnTo>
                  <a:pt x="63" y="629"/>
                </a:lnTo>
                <a:lnTo>
                  <a:pt x="32" y="634"/>
                </a:lnTo>
                <a:lnTo>
                  <a:pt x="0" y="636"/>
                </a:lnTo>
                <a:close/>
              </a:path>
            </a:pathLst>
          </a:custGeom>
          <a:solidFill>
            <a:schemeClr val="tx2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51257" name="Freeform 25"/>
          <p:cNvSpPr>
            <a:spLocks/>
          </p:cNvSpPr>
          <p:nvPr/>
        </p:nvSpPr>
        <p:spPr bwMode="auto">
          <a:xfrm>
            <a:off x="5561013" y="2420938"/>
            <a:ext cx="777875" cy="168275"/>
          </a:xfrm>
          <a:custGeom>
            <a:avLst/>
            <a:gdLst>
              <a:gd name="T0" fmla="*/ 904598354 w 144"/>
              <a:gd name="T1" fmla="*/ 216156282 h 131"/>
              <a:gd name="T2" fmla="*/ 2147483647 w 144"/>
              <a:gd name="T3" fmla="*/ 56101081 h 131"/>
              <a:gd name="T4" fmla="*/ 0 w 144"/>
              <a:gd name="T5" fmla="*/ 0 h 131"/>
              <a:gd name="T6" fmla="*/ 904598354 w 144"/>
              <a:gd name="T7" fmla="*/ 216156282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131"/>
              <a:gd name="T14" fmla="*/ 144 w 144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131">
                <a:moveTo>
                  <a:pt x="31" y="131"/>
                </a:moveTo>
                <a:lnTo>
                  <a:pt x="144" y="34"/>
                </a:lnTo>
                <a:lnTo>
                  <a:pt x="0" y="0"/>
                </a:lnTo>
                <a:lnTo>
                  <a:pt x="31" y="131"/>
                </a:lnTo>
                <a:close/>
              </a:path>
            </a:pathLst>
          </a:custGeom>
          <a:solidFill>
            <a:schemeClr val="tx2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627313" y="3335338"/>
            <a:ext cx="3616325" cy="914400"/>
            <a:chOff x="2762" y="2160"/>
            <a:chExt cx="371" cy="355"/>
          </a:xfrm>
        </p:grpSpPr>
        <p:sp>
          <p:nvSpPr>
            <p:cNvPr id="30734" name="Freeform 27"/>
            <p:cNvSpPr>
              <a:spLocks/>
            </p:cNvSpPr>
            <p:nvPr/>
          </p:nvSpPr>
          <p:spPr bwMode="auto">
            <a:xfrm>
              <a:off x="2762" y="2160"/>
              <a:ext cx="306" cy="328"/>
            </a:xfrm>
            <a:custGeom>
              <a:avLst/>
              <a:gdLst>
                <a:gd name="T0" fmla="*/ 0 w 611"/>
                <a:gd name="T1" fmla="*/ 7 h 657"/>
                <a:gd name="T2" fmla="*/ 5 w 611"/>
                <a:gd name="T3" fmla="*/ 4 h 657"/>
                <a:gd name="T4" fmla="*/ 9 w 611"/>
                <a:gd name="T5" fmla="*/ 9 h 657"/>
                <a:gd name="T6" fmla="*/ 18 w 611"/>
                <a:gd name="T7" fmla="*/ 14 h 657"/>
                <a:gd name="T8" fmla="*/ 17 w 611"/>
                <a:gd name="T9" fmla="*/ 13 h 657"/>
                <a:gd name="T10" fmla="*/ 25 w 611"/>
                <a:gd name="T11" fmla="*/ 21 h 657"/>
                <a:gd name="T12" fmla="*/ 33 w 611"/>
                <a:gd name="T13" fmla="*/ 31 h 657"/>
                <a:gd name="T14" fmla="*/ 33 w 611"/>
                <a:gd name="T15" fmla="*/ 30 h 657"/>
                <a:gd name="T16" fmla="*/ 39 w 611"/>
                <a:gd name="T17" fmla="*/ 42 h 657"/>
                <a:gd name="T18" fmla="*/ 44 w 611"/>
                <a:gd name="T19" fmla="*/ 55 h 657"/>
                <a:gd name="T20" fmla="*/ 50 w 611"/>
                <a:gd name="T21" fmla="*/ 61 h 657"/>
                <a:gd name="T22" fmla="*/ 47 w 611"/>
                <a:gd name="T23" fmla="*/ 68 h 657"/>
                <a:gd name="T24" fmla="*/ 48 w 611"/>
                <a:gd name="T25" fmla="*/ 83 h 657"/>
                <a:gd name="T26" fmla="*/ 49 w 611"/>
                <a:gd name="T27" fmla="*/ 91 h 657"/>
                <a:gd name="T28" fmla="*/ 53 w 611"/>
                <a:gd name="T29" fmla="*/ 103 h 657"/>
                <a:gd name="T30" fmla="*/ 58 w 611"/>
                <a:gd name="T31" fmla="*/ 111 h 657"/>
                <a:gd name="T32" fmla="*/ 67 w 611"/>
                <a:gd name="T33" fmla="*/ 122 h 657"/>
                <a:gd name="T34" fmla="*/ 79 w 611"/>
                <a:gd name="T35" fmla="*/ 133 h 657"/>
                <a:gd name="T36" fmla="*/ 88 w 611"/>
                <a:gd name="T37" fmla="*/ 139 h 657"/>
                <a:gd name="T38" fmla="*/ 104 w 611"/>
                <a:gd name="T39" fmla="*/ 148 h 657"/>
                <a:gd name="T40" fmla="*/ 122 w 611"/>
                <a:gd name="T41" fmla="*/ 156 h 657"/>
                <a:gd name="T42" fmla="*/ 141 w 611"/>
                <a:gd name="T43" fmla="*/ 161 h 657"/>
                <a:gd name="T44" fmla="*/ 152 w 611"/>
                <a:gd name="T45" fmla="*/ 164 h 657"/>
                <a:gd name="T46" fmla="*/ 143 w 611"/>
                <a:gd name="T47" fmla="*/ 154 h 657"/>
                <a:gd name="T48" fmla="*/ 144 w 611"/>
                <a:gd name="T49" fmla="*/ 155 h 657"/>
                <a:gd name="T50" fmla="*/ 125 w 611"/>
                <a:gd name="T51" fmla="*/ 149 h 657"/>
                <a:gd name="T52" fmla="*/ 107 w 611"/>
                <a:gd name="T53" fmla="*/ 141 h 657"/>
                <a:gd name="T54" fmla="*/ 91 w 611"/>
                <a:gd name="T55" fmla="*/ 132 h 657"/>
                <a:gd name="T56" fmla="*/ 92 w 611"/>
                <a:gd name="T57" fmla="*/ 133 h 657"/>
                <a:gd name="T58" fmla="*/ 78 w 611"/>
                <a:gd name="T59" fmla="*/ 123 h 657"/>
                <a:gd name="T60" fmla="*/ 67 w 611"/>
                <a:gd name="T61" fmla="*/ 111 h 657"/>
                <a:gd name="T62" fmla="*/ 60 w 611"/>
                <a:gd name="T63" fmla="*/ 108 h 657"/>
                <a:gd name="T64" fmla="*/ 60 w 611"/>
                <a:gd name="T65" fmla="*/ 101 h 657"/>
                <a:gd name="T66" fmla="*/ 56 w 611"/>
                <a:gd name="T67" fmla="*/ 88 h 657"/>
                <a:gd name="T68" fmla="*/ 56 w 611"/>
                <a:gd name="T69" fmla="*/ 89 h 657"/>
                <a:gd name="T70" fmla="*/ 55 w 611"/>
                <a:gd name="T71" fmla="*/ 76 h 657"/>
                <a:gd name="T72" fmla="*/ 53 w 611"/>
                <a:gd name="T73" fmla="*/ 61 h 657"/>
                <a:gd name="T74" fmla="*/ 51 w 611"/>
                <a:gd name="T75" fmla="*/ 53 h 657"/>
                <a:gd name="T76" fmla="*/ 46 w 611"/>
                <a:gd name="T77" fmla="*/ 39 h 657"/>
                <a:gd name="T78" fmla="*/ 39 w 611"/>
                <a:gd name="T79" fmla="*/ 27 h 657"/>
                <a:gd name="T80" fmla="*/ 35 w 611"/>
                <a:gd name="T81" fmla="*/ 20 h 657"/>
                <a:gd name="T82" fmla="*/ 26 w 611"/>
                <a:gd name="T83" fmla="*/ 11 h 657"/>
                <a:gd name="T84" fmla="*/ 21 w 611"/>
                <a:gd name="T85" fmla="*/ 7 h 657"/>
                <a:gd name="T86" fmla="*/ 11 w 611"/>
                <a:gd name="T87" fmla="*/ 2 h 657"/>
                <a:gd name="T88" fmla="*/ 5 w 611"/>
                <a:gd name="T89" fmla="*/ 0 h 6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11"/>
                <a:gd name="T136" fmla="*/ 0 h 657"/>
                <a:gd name="T137" fmla="*/ 611 w 611"/>
                <a:gd name="T138" fmla="*/ 657 h 6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11" h="657">
                  <a:moveTo>
                    <a:pt x="0" y="0"/>
                  </a:moveTo>
                  <a:lnTo>
                    <a:pt x="0" y="30"/>
                  </a:lnTo>
                  <a:lnTo>
                    <a:pt x="19" y="32"/>
                  </a:lnTo>
                  <a:lnTo>
                    <a:pt x="19" y="17"/>
                  </a:lnTo>
                  <a:lnTo>
                    <a:pt x="13" y="31"/>
                  </a:lnTo>
                  <a:lnTo>
                    <a:pt x="33" y="36"/>
                  </a:lnTo>
                  <a:lnTo>
                    <a:pt x="52" y="45"/>
                  </a:lnTo>
                  <a:lnTo>
                    <a:pt x="70" y="56"/>
                  </a:lnTo>
                  <a:lnTo>
                    <a:pt x="75" y="42"/>
                  </a:lnTo>
                  <a:lnTo>
                    <a:pt x="65" y="53"/>
                  </a:lnTo>
                  <a:lnTo>
                    <a:pt x="83" y="67"/>
                  </a:lnTo>
                  <a:lnTo>
                    <a:pt x="100" y="84"/>
                  </a:lnTo>
                  <a:lnTo>
                    <a:pt x="116" y="104"/>
                  </a:lnTo>
                  <a:lnTo>
                    <a:pt x="131" y="125"/>
                  </a:lnTo>
                  <a:lnTo>
                    <a:pt x="142" y="115"/>
                  </a:lnTo>
                  <a:lnTo>
                    <a:pt x="129" y="120"/>
                  </a:lnTo>
                  <a:lnTo>
                    <a:pt x="142" y="144"/>
                  </a:lnTo>
                  <a:lnTo>
                    <a:pt x="155" y="169"/>
                  </a:lnTo>
                  <a:lnTo>
                    <a:pt x="166" y="196"/>
                  </a:lnTo>
                  <a:lnTo>
                    <a:pt x="176" y="223"/>
                  </a:lnTo>
                  <a:lnTo>
                    <a:pt x="183" y="252"/>
                  </a:lnTo>
                  <a:lnTo>
                    <a:pt x="197" y="245"/>
                  </a:lnTo>
                  <a:lnTo>
                    <a:pt x="182" y="245"/>
                  </a:lnTo>
                  <a:lnTo>
                    <a:pt x="187" y="275"/>
                  </a:lnTo>
                  <a:lnTo>
                    <a:pt x="191" y="305"/>
                  </a:lnTo>
                  <a:lnTo>
                    <a:pt x="192" y="335"/>
                  </a:lnTo>
                  <a:lnTo>
                    <a:pt x="194" y="359"/>
                  </a:lnTo>
                  <a:lnTo>
                    <a:pt x="196" y="366"/>
                  </a:lnTo>
                  <a:lnTo>
                    <a:pt x="202" y="390"/>
                  </a:lnTo>
                  <a:lnTo>
                    <a:pt x="212" y="415"/>
                  </a:lnTo>
                  <a:lnTo>
                    <a:pt x="225" y="439"/>
                  </a:lnTo>
                  <a:lnTo>
                    <a:pt x="229" y="444"/>
                  </a:lnTo>
                  <a:lnTo>
                    <a:pt x="245" y="467"/>
                  </a:lnTo>
                  <a:lnTo>
                    <a:pt x="266" y="491"/>
                  </a:lnTo>
                  <a:lnTo>
                    <a:pt x="290" y="513"/>
                  </a:lnTo>
                  <a:lnTo>
                    <a:pt x="316" y="534"/>
                  </a:lnTo>
                  <a:lnTo>
                    <a:pt x="344" y="554"/>
                  </a:lnTo>
                  <a:lnTo>
                    <a:pt x="349" y="558"/>
                  </a:lnTo>
                  <a:lnTo>
                    <a:pt x="380" y="576"/>
                  </a:lnTo>
                  <a:lnTo>
                    <a:pt x="414" y="594"/>
                  </a:lnTo>
                  <a:lnTo>
                    <a:pt x="449" y="610"/>
                  </a:lnTo>
                  <a:lnTo>
                    <a:pt x="486" y="625"/>
                  </a:lnTo>
                  <a:lnTo>
                    <a:pt x="523" y="637"/>
                  </a:lnTo>
                  <a:lnTo>
                    <a:pt x="563" y="647"/>
                  </a:lnTo>
                  <a:lnTo>
                    <a:pt x="569" y="648"/>
                  </a:lnTo>
                  <a:lnTo>
                    <a:pt x="606" y="657"/>
                  </a:lnTo>
                  <a:lnTo>
                    <a:pt x="611" y="628"/>
                  </a:lnTo>
                  <a:lnTo>
                    <a:pt x="569" y="618"/>
                  </a:lnTo>
                  <a:lnTo>
                    <a:pt x="569" y="633"/>
                  </a:lnTo>
                  <a:lnTo>
                    <a:pt x="574" y="620"/>
                  </a:lnTo>
                  <a:lnTo>
                    <a:pt x="534" y="610"/>
                  </a:lnTo>
                  <a:lnTo>
                    <a:pt x="497" y="597"/>
                  </a:lnTo>
                  <a:lnTo>
                    <a:pt x="460" y="583"/>
                  </a:lnTo>
                  <a:lnTo>
                    <a:pt x="425" y="566"/>
                  </a:lnTo>
                  <a:lnTo>
                    <a:pt x="392" y="549"/>
                  </a:lnTo>
                  <a:lnTo>
                    <a:pt x="361" y="530"/>
                  </a:lnTo>
                  <a:lnTo>
                    <a:pt x="356" y="544"/>
                  </a:lnTo>
                  <a:lnTo>
                    <a:pt x="366" y="533"/>
                  </a:lnTo>
                  <a:lnTo>
                    <a:pt x="337" y="513"/>
                  </a:lnTo>
                  <a:lnTo>
                    <a:pt x="311" y="492"/>
                  </a:lnTo>
                  <a:lnTo>
                    <a:pt x="287" y="470"/>
                  </a:lnTo>
                  <a:lnTo>
                    <a:pt x="266" y="446"/>
                  </a:lnTo>
                  <a:lnTo>
                    <a:pt x="250" y="423"/>
                  </a:lnTo>
                  <a:lnTo>
                    <a:pt x="239" y="434"/>
                  </a:lnTo>
                  <a:lnTo>
                    <a:pt x="253" y="428"/>
                  </a:lnTo>
                  <a:lnTo>
                    <a:pt x="239" y="404"/>
                  </a:lnTo>
                  <a:lnTo>
                    <a:pt x="229" y="379"/>
                  </a:lnTo>
                  <a:lnTo>
                    <a:pt x="223" y="354"/>
                  </a:lnTo>
                  <a:lnTo>
                    <a:pt x="209" y="359"/>
                  </a:lnTo>
                  <a:lnTo>
                    <a:pt x="224" y="359"/>
                  </a:lnTo>
                  <a:lnTo>
                    <a:pt x="222" y="335"/>
                  </a:lnTo>
                  <a:lnTo>
                    <a:pt x="220" y="305"/>
                  </a:lnTo>
                  <a:lnTo>
                    <a:pt x="217" y="275"/>
                  </a:lnTo>
                  <a:lnTo>
                    <a:pt x="212" y="245"/>
                  </a:lnTo>
                  <a:lnTo>
                    <a:pt x="210" y="240"/>
                  </a:lnTo>
                  <a:lnTo>
                    <a:pt x="203" y="212"/>
                  </a:lnTo>
                  <a:lnTo>
                    <a:pt x="193" y="185"/>
                  </a:lnTo>
                  <a:lnTo>
                    <a:pt x="182" y="157"/>
                  </a:lnTo>
                  <a:lnTo>
                    <a:pt x="170" y="133"/>
                  </a:lnTo>
                  <a:lnTo>
                    <a:pt x="156" y="109"/>
                  </a:lnTo>
                  <a:lnTo>
                    <a:pt x="152" y="104"/>
                  </a:lnTo>
                  <a:lnTo>
                    <a:pt x="137" y="83"/>
                  </a:lnTo>
                  <a:lnTo>
                    <a:pt x="121" y="63"/>
                  </a:lnTo>
                  <a:lnTo>
                    <a:pt x="104" y="46"/>
                  </a:lnTo>
                  <a:lnTo>
                    <a:pt x="86" y="32"/>
                  </a:lnTo>
                  <a:lnTo>
                    <a:pt x="81" y="29"/>
                  </a:lnTo>
                  <a:lnTo>
                    <a:pt x="63" y="17"/>
                  </a:lnTo>
                  <a:lnTo>
                    <a:pt x="44" y="9"/>
                  </a:lnTo>
                  <a:lnTo>
                    <a:pt x="24" y="4"/>
                  </a:lnTo>
                  <a:lnTo>
                    <a:pt x="19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0735" name="Freeform 28"/>
            <p:cNvSpPr>
              <a:spLocks/>
            </p:cNvSpPr>
            <p:nvPr/>
          </p:nvSpPr>
          <p:spPr bwMode="auto">
            <a:xfrm>
              <a:off x="3064" y="2449"/>
              <a:ext cx="69" cy="66"/>
            </a:xfrm>
            <a:custGeom>
              <a:avLst/>
              <a:gdLst>
                <a:gd name="T0" fmla="*/ 0 w 139"/>
                <a:gd name="T1" fmla="*/ 33 h 132"/>
                <a:gd name="T2" fmla="*/ 34 w 139"/>
                <a:gd name="T3" fmla="*/ 19 h 132"/>
                <a:gd name="T4" fmla="*/ 3 w 139"/>
                <a:gd name="T5" fmla="*/ 0 h 132"/>
                <a:gd name="T6" fmla="*/ 0 w 139"/>
                <a:gd name="T7" fmla="*/ 33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"/>
                <a:gd name="T13" fmla="*/ 0 h 132"/>
                <a:gd name="T14" fmla="*/ 139 w 139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" h="132">
                  <a:moveTo>
                    <a:pt x="0" y="132"/>
                  </a:moveTo>
                  <a:lnTo>
                    <a:pt x="139" y="78"/>
                  </a:lnTo>
                  <a:lnTo>
                    <a:pt x="13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351261" name="AutoShape 29"/>
          <p:cNvSpPr>
            <a:spLocks noChangeArrowheads="1"/>
          </p:cNvSpPr>
          <p:nvPr/>
        </p:nvSpPr>
        <p:spPr bwMode="auto">
          <a:xfrm>
            <a:off x="6372225" y="1989138"/>
            <a:ext cx="685800" cy="762000"/>
          </a:xfrm>
          <a:prstGeom prst="upArrow">
            <a:avLst>
              <a:gd name="adj1" fmla="val 50000"/>
              <a:gd name="adj2" fmla="val 2777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51262" name="AutoShape 30"/>
          <p:cNvSpPr>
            <a:spLocks noChangeArrowheads="1"/>
          </p:cNvSpPr>
          <p:nvPr/>
        </p:nvSpPr>
        <p:spPr bwMode="auto">
          <a:xfrm flipV="1">
            <a:off x="6372225" y="3716338"/>
            <a:ext cx="685800" cy="762000"/>
          </a:xfrm>
          <a:prstGeom prst="upArrow">
            <a:avLst>
              <a:gd name="adj1" fmla="val 50000"/>
              <a:gd name="adj2" fmla="val 2777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45" grpId="0"/>
      <p:bldP spid="351246" grpId="0"/>
      <p:bldP spid="351248" grpId="0"/>
      <p:bldP spid="351249" grpId="0"/>
      <p:bldP spid="351250" grpId="0"/>
      <p:bldP spid="351256" grpId="0" animBg="1"/>
      <p:bldP spid="351257" grpId="0" animBg="1"/>
      <p:bldP spid="351261" grpId="0" animBg="1"/>
      <p:bldP spid="3512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Will you avoid corruption?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11188" y="2420938"/>
          <a:ext cx="781050" cy="1616075"/>
        </p:xfrm>
        <a:graphic>
          <a:graphicData uri="http://schemas.openxmlformats.org/presentationml/2006/ole">
            <p:oleObj spid="_x0000_s2050" name="Clip" r:id="rId4" imgW="1857600" imgH="3995640" progId="MS_ClipArt_Gallery.2">
              <p:embed/>
            </p:oleObj>
          </a:graphicData>
        </a:graphic>
      </p:graphicFrame>
      <p:sp>
        <p:nvSpPr>
          <p:cNvPr id="2052" name="Text Box 12"/>
          <p:cNvSpPr txBox="1">
            <a:spLocks noChangeArrowheads="1"/>
          </p:cNvSpPr>
          <p:nvPr/>
        </p:nvSpPr>
        <p:spPr bwMode="auto">
          <a:xfrm>
            <a:off x="2484438" y="4221163"/>
            <a:ext cx="2263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Paying no bribe</a:t>
            </a:r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6162675" y="2133600"/>
            <a:ext cx="2297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Winning a contract</a:t>
            </a:r>
          </a:p>
        </p:txBody>
      </p:sp>
      <p:sp>
        <p:nvSpPr>
          <p:cNvPr id="2054" name="Text Box 14"/>
          <p:cNvSpPr txBox="1">
            <a:spLocks noChangeArrowheads="1"/>
          </p:cNvSpPr>
          <p:nvPr/>
        </p:nvSpPr>
        <p:spPr bwMode="auto">
          <a:xfrm>
            <a:off x="6238875" y="3657600"/>
            <a:ext cx="2105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Losing a contract</a:t>
            </a:r>
          </a:p>
        </p:txBody>
      </p:sp>
      <p:sp>
        <p:nvSpPr>
          <p:cNvPr id="2055" name="Text Box 15"/>
          <p:cNvSpPr txBox="1">
            <a:spLocks noChangeArrowheads="1"/>
          </p:cNvSpPr>
          <p:nvPr/>
        </p:nvSpPr>
        <p:spPr bwMode="auto">
          <a:xfrm>
            <a:off x="1835150" y="2060575"/>
            <a:ext cx="2951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Paying a bribe</a:t>
            </a:r>
          </a:p>
        </p:txBody>
      </p:sp>
      <p:sp>
        <p:nvSpPr>
          <p:cNvPr id="352272" name="Text Box 16"/>
          <p:cNvSpPr txBox="1">
            <a:spLocks noChangeArrowheads="1"/>
          </p:cNvSpPr>
          <p:nvPr/>
        </p:nvSpPr>
        <p:spPr bwMode="auto">
          <a:xfrm>
            <a:off x="468313" y="5373688"/>
            <a:ext cx="82089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/>
              <a:t>Is corruption a necessary evil…</a:t>
            </a:r>
          </a:p>
          <a:p>
            <a:pPr algn="ctr">
              <a:spcBef>
                <a:spcPct val="0"/>
              </a:spcBef>
            </a:pPr>
            <a:r>
              <a:rPr lang="en-US" sz="2400"/>
              <a:t>…of economic competition?</a:t>
            </a:r>
          </a:p>
          <a:p>
            <a:pPr algn="ctr">
              <a:spcBef>
                <a:spcPct val="0"/>
              </a:spcBef>
            </a:pPr>
            <a:endParaRPr lang="en-US" sz="2400"/>
          </a:p>
        </p:txBody>
      </p:sp>
      <p:grpSp>
        <p:nvGrpSpPr>
          <p:cNvPr id="2057" name="Group 17"/>
          <p:cNvGrpSpPr>
            <a:grpSpLocks/>
          </p:cNvGrpSpPr>
          <p:nvPr/>
        </p:nvGrpSpPr>
        <p:grpSpPr bwMode="auto">
          <a:xfrm>
            <a:off x="1619250" y="1916113"/>
            <a:ext cx="4430713" cy="2459037"/>
            <a:chOff x="1156" y="1363"/>
            <a:chExt cx="2791" cy="1549"/>
          </a:xfrm>
        </p:grpSpPr>
        <p:grpSp>
          <p:nvGrpSpPr>
            <p:cNvPr id="2058" name="Group 18"/>
            <p:cNvGrpSpPr>
              <a:grpSpLocks/>
            </p:cNvGrpSpPr>
            <p:nvPr/>
          </p:nvGrpSpPr>
          <p:grpSpPr bwMode="auto">
            <a:xfrm>
              <a:off x="1156" y="1363"/>
              <a:ext cx="2791" cy="1549"/>
              <a:chOff x="1156" y="1363"/>
              <a:chExt cx="2791" cy="1549"/>
            </a:xfrm>
          </p:grpSpPr>
          <p:sp>
            <p:nvSpPr>
              <p:cNvPr id="2060" name="Freeform 19"/>
              <p:cNvSpPr>
                <a:spLocks/>
              </p:cNvSpPr>
              <p:nvPr/>
            </p:nvSpPr>
            <p:spPr bwMode="auto">
              <a:xfrm>
                <a:off x="1172" y="1676"/>
                <a:ext cx="1900" cy="545"/>
              </a:xfrm>
              <a:custGeom>
                <a:avLst/>
                <a:gdLst>
                  <a:gd name="T0" fmla="*/ 0 w 558"/>
                  <a:gd name="T1" fmla="*/ 446 h 666"/>
                  <a:gd name="T2" fmla="*/ 732 w 558"/>
                  <a:gd name="T3" fmla="*/ 440 h 666"/>
                  <a:gd name="T4" fmla="*/ 1161 w 558"/>
                  <a:gd name="T5" fmla="*/ 434 h 666"/>
                  <a:gd name="T6" fmla="*/ 1856 w 558"/>
                  <a:gd name="T7" fmla="*/ 416 h 666"/>
                  <a:gd name="T8" fmla="*/ 2237 w 558"/>
                  <a:gd name="T9" fmla="*/ 402 h 666"/>
                  <a:gd name="T10" fmla="*/ 2830 w 558"/>
                  <a:gd name="T11" fmla="*/ 373 h 666"/>
                  <a:gd name="T12" fmla="*/ 3351 w 558"/>
                  <a:gd name="T13" fmla="*/ 339 h 666"/>
                  <a:gd name="T14" fmla="*/ 3596 w 558"/>
                  <a:gd name="T15" fmla="*/ 318 h 666"/>
                  <a:gd name="T16" fmla="*/ 3906 w 558"/>
                  <a:gd name="T17" fmla="*/ 278 h 666"/>
                  <a:gd name="T18" fmla="*/ 4035 w 558"/>
                  <a:gd name="T19" fmla="*/ 253 h 666"/>
                  <a:gd name="T20" fmla="*/ 4127 w 558"/>
                  <a:gd name="T21" fmla="*/ 212 h 666"/>
                  <a:gd name="T22" fmla="*/ 4161 w 558"/>
                  <a:gd name="T23" fmla="*/ 181 h 666"/>
                  <a:gd name="T24" fmla="*/ 4151 w 558"/>
                  <a:gd name="T25" fmla="*/ 184 h 666"/>
                  <a:gd name="T26" fmla="*/ 4290 w 558"/>
                  <a:gd name="T27" fmla="*/ 153 h 666"/>
                  <a:gd name="T28" fmla="*/ 4522 w 558"/>
                  <a:gd name="T29" fmla="*/ 124 h 666"/>
                  <a:gd name="T30" fmla="*/ 4811 w 558"/>
                  <a:gd name="T31" fmla="*/ 97 h 666"/>
                  <a:gd name="T32" fmla="*/ 4787 w 558"/>
                  <a:gd name="T33" fmla="*/ 100 h 666"/>
                  <a:gd name="T34" fmla="*/ 5148 w 558"/>
                  <a:gd name="T35" fmla="*/ 74 h 666"/>
                  <a:gd name="T36" fmla="*/ 5785 w 558"/>
                  <a:gd name="T37" fmla="*/ 41 h 666"/>
                  <a:gd name="T38" fmla="*/ 5891 w 558"/>
                  <a:gd name="T39" fmla="*/ 24 h 666"/>
                  <a:gd name="T40" fmla="*/ 6204 w 558"/>
                  <a:gd name="T41" fmla="*/ 25 h 666"/>
                  <a:gd name="T42" fmla="*/ 6320 w 558"/>
                  <a:gd name="T43" fmla="*/ 0 h 666"/>
                  <a:gd name="T44" fmla="*/ 5833 w 558"/>
                  <a:gd name="T45" fmla="*/ 16 h 666"/>
                  <a:gd name="T46" fmla="*/ 5543 w 558"/>
                  <a:gd name="T47" fmla="*/ 27 h 666"/>
                  <a:gd name="T48" fmla="*/ 4903 w 558"/>
                  <a:gd name="T49" fmla="*/ 60 h 666"/>
                  <a:gd name="T50" fmla="*/ 4546 w 558"/>
                  <a:gd name="T51" fmla="*/ 86 h 666"/>
                  <a:gd name="T52" fmla="*/ 4335 w 558"/>
                  <a:gd name="T53" fmla="*/ 103 h 666"/>
                  <a:gd name="T54" fmla="*/ 4083 w 558"/>
                  <a:gd name="T55" fmla="*/ 131 h 666"/>
                  <a:gd name="T56" fmla="*/ 3906 w 558"/>
                  <a:gd name="T57" fmla="*/ 162 h 666"/>
                  <a:gd name="T58" fmla="*/ 3827 w 558"/>
                  <a:gd name="T59" fmla="*/ 181 h 666"/>
                  <a:gd name="T60" fmla="*/ 3790 w 558"/>
                  <a:gd name="T61" fmla="*/ 196 h 666"/>
                  <a:gd name="T62" fmla="*/ 3746 w 558"/>
                  <a:gd name="T63" fmla="*/ 232 h 666"/>
                  <a:gd name="T64" fmla="*/ 3861 w 558"/>
                  <a:gd name="T65" fmla="*/ 253 h 666"/>
                  <a:gd name="T66" fmla="*/ 3596 w 558"/>
                  <a:gd name="T67" fmla="*/ 271 h 666"/>
                  <a:gd name="T68" fmla="*/ 3269 w 558"/>
                  <a:gd name="T69" fmla="*/ 309 h 666"/>
                  <a:gd name="T70" fmla="*/ 3211 w 558"/>
                  <a:gd name="T71" fmla="*/ 332 h 666"/>
                  <a:gd name="T72" fmla="*/ 2853 w 558"/>
                  <a:gd name="T73" fmla="*/ 342 h 666"/>
                  <a:gd name="T74" fmla="*/ 2295 w 558"/>
                  <a:gd name="T75" fmla="*/ 374 h 666"/>
                  <a:gd name="T76" fmla="*/ 2111 w 558"/>
                  <a:gd name="T77" fmla="*/ 394 h 666"/>
                  <a:gd name="T78" fmla="*/ 1716 w 558"/>
                  <a:gd name="T79" fmla="*/ 398 h 666"/>
                  <a:gd name="T80" fmla="*/ 1032 w 558"/>
                  <a:gd name="T81" fmla="*/ 416 h 666"/>
                  <a:gd name="T82" fmla="*/ 732 w 558"/>
                  <a:gd name="T83" fmla="*/ 430 h 666"/>
                  <a:gd name="T84" fmla="*/ 371 w 558"/>
                  <a:gd name="T85" fmla="*/ 425 h 6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58"/>
                  <a:gd name="T130" fmla="*/ 0 h 666"/>
                  <a:gd name="T131" fmla="*/ 558 w 558"/>
                  <a:gd name="T132" fmla="*/ 666 h 6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58" h="666">
                    <a:moveTo>
                      <a:pt x="0" y="636"/>
                    </a:moveTo>
                    <a:lnTo>
                      <a:pt x="0" y="666"/>
                    </a:lnTo>
                    <a:lnTo>
                      <a:pt x="32" y="663"/>
                    </a:lnTo>
                    <a:lnTo>
                      <a:pt x="63" y="658"/>
                    </a:lnTo>
                    <a:lnTo>
                      <a:pt x="69" y="657"/>
                    </a:lnTo>
                    <a:lnTo>
                      <a:pt x="100" y="648"/>
                    </a:lnTo>
                    <a:lnTo>
                      <a:pt x="130" y="636"/>
                    </a:lnTo>
                    <a:lnTo>
                      <a:pt x="160" y="621"/>
                    </a:lnTo>
                    <a:lnTo>
                      <a:pt x="188" y="603"/>
                    </a:lnTo>
                    <a:lnTo>
                      <a:pt x="193" y="600"/>
                    </a:lnTo>
                    <a:lnTo>
                      <a:pt x="219" y="579"/>
                    </a:lnTo>
                    <a:lnTo>
                      <a:pt x="244" y="557"/>
                    </a:lnTo>
                    <a:lnTo>
                      <a:pt x="268" y="532"/>
                    </a:lnTo>
                    <a:lnTo>
                      <a:pt x="289" y="506"/>
                    </a:lnTo>
                    <a:lnTo>
                      <a:pt x="291" y="501"/>
                    </a:lnTo>
                    <a:lnTo>
                      <a:pt x="310" y="474"/>
                    </a:lnTo>
                    <a:lnTo>
                      <a:pt x="325" y="445"/>
                    </a:lnTo>
                    <a:lnTo>
                      <a:pt x="337" y="415"/>
                    </a:lnTo>
                    <a:lnTo>
                      <a:pt x="347" y="384"/>
                    </a:lnTo>
                    <a:lnTo>
                      <a:pt x="348" y="378"/>
                    </a:lnTo>
                    <a:lnTo>
                      <a:pt x="353" y="347"/>
                    </a:lnTo>
                    <a:lnTo>
                      <a:pt x="356" y="316"/>
                    </a:lnTo>
                    <a:lnTo>
                      <a:pt x="357" y="293"/>
                    </a:lnTo>
                    <a:lnTo>
                      <a:pt x="359" y="270"/>
                    </a:lnTo>
                    <a:lnTo>
                      <a:pt x="344" y="270"/>
                    </a:lnTo>
                    <a:lnTo>
                      <a:pt x="358" y="275"/>
                    </a:lnTo>
                    <a:lnTo>
                      <a:pt x="364" y="253"/>
                    </a:lnTo>
                    <a:lnTo>
                      <a:pt x="370" y="229"/>
                    </a:lnTo>
                    <a:lnTo>
                      <a:pt x="379" y="207"/>
                    </a:lnTo>
                    <a:lnTo>
                      <a:pt x="390" y="186"/>
                    </a:lnTo>
                    <a:lnTo>
                      <a:pt x="401" y="165"/>
                    </a:lnTo>
                    <a:lnTo>
                      <a:pt x="415" y="144"/>
                    </a:lnTo>
                    <a:lnTo>
                      <a:pt x="401" y="139"/>
                    </a:lnTo>
                    <a:lnTo>
                      <a:pt x="413" y="149"/>
                    </a:lnTo>
                    <a:lnTo>
                      <a:pt x="428" y="130"/>
                    </a:lnTo>
                    <a:lnTo>
                      <a:pt x="444" y="111"/>
                    </a:lnTo>
                    <a:lnTo>
                      <a:pt x="480" y="77"/>
                    </a:lnTo>
                    <a:lnTo>
                      <a:pt x="499" y="61"/>
                    </a:lnTo>
                    <a:lnTo>
                      <a:pt x="519" y="47"/>
                    </a:lnTo>
                    <a:lnTo>
                      <a:pt x="508" y="36"/>
                    </a:lnTo>
                    <a:lnTo>
                      <a:pt x="514" y="50"/>
                    </a:lnTo>
                    <a:lnTo>
                      <a:pt x="535" y="37"/>
                    </a:lnTo>
                    <a:lnTo>
                      <a:pt x="558" y="26"/>
                    </a:lnTo>
                    <a:lnTo>
                      <a:pt x="545" y="0"/>
                    </a:lnTo>
                    <a:lnTo>
                      <a:pt x="524" y="10"/>
                    </a:lnTo>
                    <a:lnTo>
                      <a:pt x="503" y="23"/>
                    </a:lnTo>
                    <a:lnTo>
                      <a:pt x="498" y="26"/>
                    </a:lnTo>
                    <a:lnTo>
                      <a:pt x="478" y="40"/>
                    </a:lnTo>
                    <a:lnTo>
                      <a:pt x="459" y="56"/>
                    </a:lnTo>
                    <a:lnTo>
                      <a:pt x="423" y="89"/>
                    </a:lnTo>
                    <a:lnTo>
                      <a:pt x="406" y="109"/>
                    </a:lnTo>
                    <a:lnTo>
                      <a:pt x="392" y="128"/>
                    </a:lnTo>
                    <a:lnTo>
                      <a:pt x="388" y="133"/>
                    </a:lnTo>
                    <a:lnTo>
                      <a:pt x="374" y="154"/>
                    </a:lnTo>
                    <a:lnTo>
                      <a:pt x="363" y="175"/>
                    </a:lnTo>
                    <a:lnTo>
                      <a:pt x="352" y="196"/>
                    </a:lnTo>
                    <a:lnTo>
                      <a:pt x="343" y="218"/>
                    </a:lnTo>
                    <a:lnTo>
                      <a:pt x="337" y="242"/>
                    </a:lnTo>
                    <a:lnTo>
                      <a:pt x="331" y="264"/>
                    </a:lnTo>
                    <a:lnTo>
                      <a:pt x="330" y="270"/>
                    </a:lnTo>
                    <a:lnTo>
                      <a:pt x="327" y="293"/>
                    </a:lnTo>
                    <a:lnTo>
                      <a:pt x="326" y="316"/>
                    </a:lnTo>
                    <a:lnTo>
                      <a:pt x="323" y="347"/>
                    </a:lnTo>
                    <a:lnTo>
                      <a:pt x="318" y="378"/>
                    </a:lnTo>
                    <a:lnTo>
                      <a:pt x="333" y="378"/>
                    </a:lnTo>
                    <a:lnTo>
                      <a:pt x="320" y="373"/>
                    </a:lnTo>
                    <a:lnTo>
                      <a:pt x="310" y="404"/>
                    </a:lnTo>
                    <a:lnTo>
                      <a:pt x="297" y="434"/>
                    </a:lnTo>
                    <a:lnTo>
                      <a:pt x="282" y="462"/>
                    </a:lnTo>
                    <a:lnTo>
                      <a:pt x="264" y="490"/>
                    </a:lnTo>
                    <a:lnTo>
                      <a:pt x="277" y="496"/>
                    </a:lnTo>
                    <a:lnTo>
                      <a:pt x="268" y="485"/>
                    </a:lnTo>
                    <a:lnTo>
                      <a:pt x="246" y="511"/>
                    </a:lnTo>
                    <a:lnTo>
                      <a:pt x="223" y="536"/>
                    </a:lnTo>
                    <a:lnTo>
                      <a:pt x="198" y="558"/>
                    </a:lnTo>
                    <a:lnTo>
                      <a:pt x="172" y="579"/>
                    </a:lnTo>
                    <a:lnTo>
                      <a:pt x="182" y="589"/>
                    </a:lnTo>
                    <a:lnTo>
                      <a:pt x="177" y="575"/>
                    </a:lnTo>
                    <a:lnTo>
                      <a:pt x="148" y="594"/>
                    </a:lnTo>
                    <a:lnTo>
                      <a:pt x="119" y="609"/>
                    </a:lnTo>
                    <a:lnTo>
                      <a:pt x="89" y="621"/>
                    </a:lnTo>
                    <a:lnTo>
                      <a:pt x="58" y="630"/>
                    </a:lnTo>
                    <a:lnTo>
                      <a:pt x="63" y="643"/>
                    </a:lnTo>
                    <a:lnTo>
                      <a:pt x="63" y="629"/>
                    </a:lnTo>
                    <a:lnTo>
                      <a:pt x="32" y="634"/>
                    </a:lnTo>
                    <a:lnTo>
                      <a:pt x="0" y="636"/>
                    </a:lnTo>
                    <a:close/>
                  </a:path>
                </a:pathLst>
              </a:custGeom>
              <a:solidFill>
                <a:schemeClr val="tx2"/>
              </a:solidFill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grpSp>
            <p:nvGrpSpPr>
              <p:cNvPr id="2061" name="Group 20"/>
              <p:cNvGrpSpPr>
                <a:grpSpLocks/>
              </p:cNvGrpSpPr>
              <p:nvPr/>
            </p:nvGrpSpPr>
            <p:grpSpPr bwMode="auto">
              <a:xfrm>
                <a:off x="1156" y="2211"/>
                <a:ext cx="2278" cy="576"/>
                <a:chOff x="2762" y="2160"/>
                <a:chExt cx="371" cy="355"/>
              </a:xfrm>
            </p:grpSpPr>
            <p:sp>
              <p:nvSpPr>
                <p:cNvPr id="2064" name="Freeform 21"/>
                <p:cNvSpPr>
                  <a:spLocks/>
                </p:cNvSpPr>
                <p:nvPr/>
              </p:nvSpPr>
              <p:spPr bwMode="auto">
                <a:xfrm>
                  <a:off x="2762" y="2160"/>
                  <a:ext cx="306" cy="328"/>
                </a:xfrm>
                <a:custGeom>
                  <a:avLst/>
                  <a:gdLst>
                    <a:gd name="T0" fmla="*/ 0 w 611"/>
                    <a:gd name="T1" fmla="*/ 7 h 657"/>
                    <a:gd name="T2" fmla="*/ 5 w 611"/>
                    <a:gd name="T3" fmla="*/ 4 h 657"/>
                    <a:gd name="T4" fmla="*/ 9 w 611"/>
                    <a:gd name="T5" fmla="*/ 9 h 657"/>
                    <a:gd name="T6" fmla="*/ 18 w 611"/>
                    <a:gd name="T7" fmla="*/ 14 h 657"/>
                    <a:gd name="T8" fmla="*/ 17 w 611"/>
                    <a:gd name="T9" fmla="*/ 13 h 657"/>
                    <a:gd name="T10" fmla="*/ 25 w 611"/>
                    <a:gd name="T11" fmla="*/ 21 h 657"/>
                    <a:gd name="T12" fmla="*/ 33 w 611"/>
                    <a:gd name="T13" fmla="*/ 31 h 657"/>
                    <a:gd name="T14" fmla="*/ 33 w 611"/>
                    <a:gd name="T15" fmla="*/ 30 h 657"/>
                    <a:gd name="T16" fmla="*/ 39 w 611"/>
                    <a:gd name="T17" fmla="*/ 42 h 657"/>
                    <a:gd name="T18" fmla="*/ 44 w 611"/>
                    <a:gd name="T19" fmla="*/ 55 h 657"/>
                    <a:gd name="T20" fmla="*/ 50 w 611"/>
                    <a:gd name="T21" fmla="*/ 61 h 657"/>
                    <a:gd name="T22" fmla="*/ 47 w 611"/>
                    <a:gd name="T23" fmla="*/ 68 h 657"/>
                    <a:gd name="T24" fmla="*/ 48 w 611"/>
                    <a:gd name="T25" fmla="*/ 83 h 657"/>
                    <a:gd name="T26" fmla="*/ 49 w 611"/>
                    <a:gd name="T27" fmla="*/ 91 h 657"/>
                    <a:gd name="T28" fmla="*/ 53 w 611"/>
                    <a:gd name="T29" fmla="*/ 103 h 657"/>
                    <a:gd name="T30" fmla="*/ 58 w 611"/>
                    <a:gd name="T31" fmla="*/ 111 h 657"/>
                    <a:gd name="T32" fmla="*/ 67 w 611"/>
                    <a:gd name="T33" fmla="*/ 122 h 657"/>
                    <a:gd name="T34" fmla="*/ 79 w 611"/>
                    <a:gd name="T35" fmla="*/ 133 h 657"/>
                    <a:gd name="T36" fmla="*/ 88 w 611"/>
                    <a:gd name="T37" fmla="*/ 139 h 657"/>
                    <a:gd name="T38" fmla="*/ 104 w 611"/>
                    <a:gd name="T39" fmla="*/ 148 h 657"/>
                    <a:gd name="T40" fmla="*/ 122 w 611"/>
                    <a:gd name="T41" fmla="*/ 156 h 657"/>
                    <a:gd name="T42" fmla="*/ 141 w 611"/>
                    <a:gd name="T43" fmla="*/ 161 h 657"/>
                    <a:gd name="T44" fmla="*/ 152 w 611"/>
                    <a:gd name="T45" fmla="*/ 164 h 657"/>
                    <a:gd name="T46" fmla="*/ 143 w 611"/>
                    <a:gd name="T47" fmla="*/ 154 h 657"/>
                    <a:gd name="T48" fmla="*/ 144 w 611"/>
                    <a:gd name="T49" fmla="*/ 155 h 657"/>
                    <a:gd name="T50" fmla="*/ 125 w 611"/>
                    <a:gd name="T51" fmla="*/ 149 h 657"/>
                    <a:gd name="T52" fmla="*/ 107 w 611"/>
                    <a:gd name="T53" fmla="*/ 141 h 657"/>
                    <a:gd name="T54" fmla="*/ 91 w 611"/>
                    <a:gd name="T55" fmla="*/ 132 h 657"/>
                    <a:gd name="T56" fmla="*/ 92 w 611"/>
                    <a:gd name="T57" fmla="*/ 133 h 657"/>
                    <a:gd name="T58" fmla="*/ 78 w 611"/>
                    <a:gd name="T59" fmla="*/ 123 h 657"/>
                    <a:gd name="T60" fmla="*/ 67 w 611"/>
                    <a:gd name="T61" fmla="*/ 111 h 657"/>
                    <a:gd name="T62" fmla="*/ 60 w 611"/>
                    <a:gd name="T63" fmla="*/ 108 h 657"/>
                    <a:gd name="T64" fmla="*/ 60 w 611"/>
                    <a:gd name="T65" fmla="*/ 101 h 657"/>
                    <a:gd name="T66" fmla="*/ 56 w 611"/>
                    <a:gd name="T67" fmla="*/ 88 h 657"/>
                    <a:gd name="T68" fmla="*/ 56 w 611"/>
                    <a:gd name="T69" fmla="*/ 89 h 657"/>
                    <a:gd name="T70" fmla="*/ 55 w 611"/>
                    <a:gd name="T71" fmla="*/ 76 h 657"/>
                    <a:gd name="T72" fmla="*/ 53 w 611"/>
                    <a:gd name="T73" fmla="*/ 61 h 657"/>
                    <a:gd name="T74" fmla="*/ 51 w 611"/>
                    <a:gd name="T75" fmla="*/ 53 h 657"/>
                    <a:gd name="T76" fmla="*/ 46 w 611"/>
                    <a:gd name="T77" fmla="*/ 39 h 657"/>
                    <a:gd name="T78" fmla="*/ 39 w 611"/>
                    <a:gd name="T79" fmla="*/ 27 h 657"/>
                    <a:gd name="T80" fmla="*/ 35 w 611"/>
                    <a:gd name="T81" fmla="*/ 20 h 657"/>
                    <a:gd name="T82" fmla="*/ 26 w 611"/>
                    <a:gd name="T83" fmla="*/ 11 h 657"/>
                    <a:gd name="T84" fmla="*/ 21 w 611"/>
                    <a:gd name="T85" fmla="*/ 7 h 657"/>
                    <a:gd name="T86" fmla="*/ 11 w 611"/>
                    <a:gd name="T87" fmla="*/ 2 h 657"/>
                    <a:gd name="T88" fmla="*/ 5 w 611"/>
                    <a:gd name="T89" fmla="*/ 0 h 65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11"/>
                    <a:gd name="T136" fmla="*/ 0 h 657"/>
                    <a:gd name="T137" fmla="*/ 611 w 611"/>
                    <a:gd name="T138" fmla="*/ 657 h 65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11" h="657">
                      <a:moveTo>
                        <a:pt x="0" y="0"/>
                      </a:moveTo>
                      <a:lnTo>
                        <a:pt x="0" y="30"/>
                      </a:lnTo>
                      <a:lnTo>
                        <a:pt x="19" y="32"/>
                      </a:lnTo>
                      <a:lnTo>
                        <a:pt x="19" y="17"/>
                      </a:lnTo>
                      <a:lnTo>
                        <a:pt x="13" y="31"/>
                      </a:lnTo>
                      <a:lnTo>
                        <a:pt x="33" y="36"/>
                      </a:lnTo>
                      <a:lnTo>
                        <a:pt x="52" y="45"/>
                      </a:lnTo>
                      <a:lnTo>
                        <a:pt x="70" y="56"/>
                      </a:lnTo>
                      <a:lnTo>
                        <a:pt x="75" y="42"/>
                      </a:lnTo>
                      <a:lnTo>
                        <a:pt x="65" y="53"/>
                      </a:lnTo>
                      <a:lnTo>
                        <a:pt x="83" y="67"/>
                      </a:lnTo>
                      <a:lnTo>
                        <a:pt x="100" y="84"/>
                      </a:lnTo>
                      <a:lnTo>
                        <a:pt x="116" y="104"/>
                      </a:lnTo>
                      <a:lnTo>
                        <a:pt x="131" y="125"/>
                      </a:lnTo>
                      <a:lnTo>
                        <a:pt x="142" y="115"/>
                      </a:lnTo>
                      <a:lnTo>
                        <a:pt x="129" y="120"/>
                      </a:lnTo>
                      <a:lnTo>
                        <a:pt x="142" y="144"/>
                      </a:lnTo>
                      <a:lnTo>
                        <a:pt x="155" y="169"/>
                      </a:lnTo>
                      <a:lnTo>
                        <a:pt x="166" y="196"/>
                      </a:lnTo>
                      <a:lnTo>
                        <a:pt x="176" y="223"/>
                      </a:lnTo>
                      <a:lnTo>
                        <a:pt x="183" y="252"/>
                      </a:lnTo>
                      <a:lnTo>
                        <a:pt x="197" y="245"/>
                      </a:lnTo>
                      <a:lnTo>
                        <a:pt x="182" y="245"/>
                      </a:lnTo>
                      <a:lnTo>
                        <a:pt x="187" y="275"/>
                      </a:lnTo>
                      <a:lnTo>
                        <a:pt x="191" y="305"/>
                      </a:lnTo>
                      <a:lnTo>
                        <a:pt x="192" y="335"/>
                      </a:lnTo>
                      <a:lnTo>
                        <a:pt x="194" y="359"/>
                      </a:lnTo>
                      <a:lnTo>
                        <a:pt x="196" y="366"/>
                      </a:lnTo>
                      <a:lnTo>
                        <a:pt x="202" y="390"/>
                      </a:lnTo>
                      <a:lnTo>
                        <a:pt x="212" y="415"/>
                      </a:lnTo>
                      <a:lnTo>
                        <a:pt x="225" y="439"/>
                      </a:lnTo>
                      <a:lnTo>
                        <a:pt x="229" y="444"/>
                      </a:lnTo>
                      <a:lnTo>
                        <a:pt x="245" y="467"/>
                      </a:lnTo>
                      <a:lnTo>
                        <a:pt x="266" y="491"/>
                      </a:lnTo>
                      <a:lnTo>
                        <a:pt x="290" y="513"/>
                      </a:lnTo>
                      <a:lnTo>
                        <a:pt x="316" y="534"/>
                      </a:lnTo>
                      <a:lnTo>
                        <a:pt x="344" y="554"/>
                      </a:lnTo>
                      <a:lnTo>
                        <a:pt x="349" y="558"/>
                      </a:lnTo>
                      <a:lnTo>
                        <a:pt x="380" y="576"/>
                      </a:lnTo>
                      <a:lnTo>
                        <a:pt x="414" y="594"/>
                      </a:lnTo>
                      <a:lnTo>
                        <a:pt x="449" y="610"/>
                      </a:lnTo>
                      <a:lnTo>
                        <a:pt x="486" y="625"/>
                      </a:lnTo>
                      <a:lnTo>
                        <a:pt x="523" y="637"/>
                      </a:lnTo>
                      <a:lnTo>
                        <a:pt x="563" y="647"/>
                      </a:lnTo>
                      <a:lnTo>
                        <a:pt x="569" y="648"/>
                      </a:lnTo>
                      <a:lnTo>
                        <a:pt x="606" y="657"/>
                      </a:lnTo>
                      <a:lnTo>
                        <a:pt x="611" y="628"/>
                      </a:lnTo>
                      <a:lnTo>
                        <a:pt x="569" y="618"/>
                      </a:lnTo>
                      <a:lnTo>
                        <a:pt x="569" y="633"/>
                      </a:lnTo>
                      <a:lnTo>
                        <a:pt x="574" y="620"/>
                      </a:lnTo>
                      <a:lnTo>
                        <a:pt x="534" y="610"/>
                      </a:lnTo>
                      <a:lnTo>
                        <a:pt x="497" y="597"/>
                      </a:lnTo>
                      <a:lnTo>
                        <a:pt x="460" y="583"/>
                      </a:lnTo>
                      <a:lnTo>
                        <a:pt x="425" y="566"/>
                      </a:lnTo>
                      <a:lnTo>
                        <a:pt x="392" y="549"/>
                      </a:lnTo>
                      <a:lnTo>
                        <a:pt x="361" y="530"/>
                      </a:lnTo>
                      <a:lnTo>
                        <a:pt x="356" y="544"/>
                      </a:lnTo>
                      <a:lnTo>
                        <a:pt x="366" y="533"/>
                      </a:lnTo>
                      <a:lnTo>
                        <a:pt x="337" y="513"/>
                      </a:lnTo>
                      <a:lnTo>
                        <a:pt x="311" y="492"/>
                      </a:lnTo>
                      <a:lnTo>
                        <a:pt x="287" y="470"/>
                      </a:lnTo>
                      <a:lnTo>
                        <a:pt x="266" y="446"/>
                      </a:lnTo>
                      <a:lnTo>
                        <a:pt x="250" y="423"/>
                      </a:lnTo>
                      <a:lnTo>
                        <a:pt x="239" y="434"/>
                      </a:lnTo>
                      <a:lnTo>
                        <a:pt x="253" y="428"/>
                      </a:lnTo>
                      <a:lnTo>
                        <a:pt x="239" y="404"/>
                      </a:lnTo>
                      <a:lnTo>
                        <a:pt x="229" y="379"/>
                      </a:lnTo>
                      <a:lnTo>
                        <a:pt x="223" y="354"/>
                      </a:lnTo>
                      <a:lnTo>
                        <a:pt x="209" y="359"/>
                      </a:lnTo>
                      <a:lnTo>
                        <a:pt x="224" y="359"/>
                      </a:lnTo>
                      <a:lnTo>
                        <a:pt x="222" y="335"/>
                      </a:lnTo>
                      <a:lnTo>
                        <a:pt x="220" y="305"/>
                      </a:lnTo>
                      <a:lnTo>
                        <a:pt x="217" y="275"/>
                      </a:lnTo>
                      <a:lnTo>
                        <a:pt x="212" y="245"/>
                      </a:lnTo>
                      <a:lnTo>
                        <a:pt x="210" y="240"/>
                      </a:lnTo>
                      <a:lnTo>
                        <a:pt x="203" y="212"/>
                      </a:lnTo>
                      <a:lnTo>
                        <a:pt x="193" y="185"/>
                      </a:lnTo>
                      <a:lnTo>
                        <a:pt x="182" y="157"/>
                      </a:lnTo>
                      <a:lnTo>
                        <a:pt x="170" y="133"/>
                      </a:lnTo>
                      <a:lnTo>
                        <a:pt x="156" y="109"/>
                      </a:lnTo>
                      <a:lnTo>
                        <a:pt x="152" y="104"/>
                      </a:lnTo>
                      <a:lnTo>
                        <a:pt x="137" y="83"/>
                      </a:lnTo>
                      <a:lnTo>
                        <a:pt x="121" y="63"/>
                      </a:lnTo>
                      <a:lnTo>
                        <a:pt x="104" y="46"/>
                      </a:lnTo>
                      <a:lnTo>
                        <a:pt x="86" y="32"/>
                      </a:lnTo>
                      <a:lnTo>
                        <a:pt x="81" y="29"/>
                      </a:lnTo>
                      <a:lnTo>
                        <a:pt x="63" y="17"/>
                      </a:lnTo>
                      <a:lnTo>
                        <a:pt x="44" y="9"/>
                      </a:lnTo>
                      <a:lnTo>
                        <a:pt x="24" y="4"/>
                      </a:lnTo>
                      <a:lnTo>
                        <a:pt x="19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2065" name="Freeform 22"/>
                <p:cNvSpPr>
                  <a:spLocks/>
                </p:cNvSpPr>
                <p:nvPr/>
              </p:nvSpPr>
              <p:spPr bwMode="auto">
                <a:xfrm>
                  <a:off x="3064" y="2449"/>
                  <a:ext cx="69" cy="66"/>
                </a:xfrm>
                <a:custGeom>
                  <a:avLst/>
                  <a:gdLst>
                    <a:gd name="T0" fmla="*/ 0 w 139"/>
                    <a:gd name="T1" fmla="*/ 33 h 132"/>
                    <a:gd name="T2" fmla="*/ 34 w 139"/>
                    <a:gd name="T3" fmla="*/ 19 h 132"/>
                    <a:gd name="T4" fmla="*/ 3 w 139"/>
                    <a:gd name="T5" fmla="*/ 0 h 132"/>
                    <a:gd name="T6" fmla="*/ 0 w 139"/>
                    <a:gd name="T7" fmla="*/ 33 h 1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9"/>
                    <a:gd name="T13" fmla="*/ 0 h 132"/>
                    <a:gd name="T14" fmla="*/ 139 w 139"/>
                    <a:gd name="T15" fmla="*/ 132 h 1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9" h="132">
                      <a:moveTo>
                        <a:pt x="0" y="132"/>
                      </a:moveTo>
                      <a:lnTo>
                        <a:pt x="139" y="78"/>
                      </a:lnTo>
                      <a:lnTo>
                        <a:pt x="13" y="0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sp>
            <p:nvSpPr>
              <p:cNvPr id="2062" name="AutoShape 23"/>
              <p:cNvSpPr>
                <a:spLocks noChangeArrowheads="1"/>
              </p:cNvSpPr>
              <p:nvPr/>
            </p:nvSpPr>
            <p:spPr bwMode="auto">
              <a:xfrm>
                <a:off x="3515" y="1363"/>
                <a:ext cx="432" cy="480"/>
              </a:xfrm>
              <a:prstGeom prst="upArrow">
                <a:avLst>
                  <a:gd name="adj1" fmla="val 50000"/>
                  <a:gd name="adj2" fmla="val 27778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063" name="AutoShape 24"/>
              <p:cNvSpPr>
                <a:spLocks noChangeArrowheads="1"/>
              </p:cNvSpPr>
              <p:nvPr/>
            </p:nvSpPr>
            <p:spPr bwMode="auto">
              <a:xfrm flipV="1">
                <a:off x="3515" y="2432"/>
                <a:ext cx="432" cy="480"/>
              </a:xfrm>
              <a:prstGeom prst="upArrow">
                <a:avLst>
                  <a:gd name="adj1" fmla="val 50000"/>
                  <a:gd name="adj2" fmla="val 27778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2059" name="Freeform 25"/>
            <p:cNvSpPr>
              <a:spLocks/>
            </p:cNvSpPr>
            <p:nvPr/>
          </p:nvSpPr>
          <p:spPr bwMode="auto">
            <a:xfrm>
              <a:off x="2971" y="1616"/>
              <a:ext cx="490" cy="106"/>
            </a:xfrm>
            <a:custGeom>
              <a:avLst/>
              <a:gdLst>
                <a:gd name="T0" fmla="*/ 357 w 144"/>
                <a:gd name="T1" fmla="*/ 86 h 131"/>
                <a:gd name="T2" fmla="*/ 1667 w 144"/>
                <a:gd name="T3" fmla="*/ 23 h 131"/>
                <a:gd name="T4" fmla="*/ 0 w 144"/>
                <a:gd name="T5" fmla="*/ 0 h 131"/>
                <a:gd name="T6" fmla="*/ 357 w 144"/>
                <a:gd name="T7" fmla="*/ 86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131"/>
                <a:gd name="T14" fmla="*/ 144 w 144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131">
                  <a:moveTo>
                    <a:pt x="31" y="131"/>
                  </a:moveTo>
                  <a:lnTo>
                    <a:pt x="144" y="34"/>
                  </a:lnTo>
                  <a:lnTo>
                    <a:pt x="0" y="0"/>
                  </a:lnTo>
                  <a:lnTo>
                    <a:pt x="31" y="131"/>
                  </a:lnTo>
                  <a:close/>
                </a:path>
              </a:pathLst>
            </a:custGeom>
            <a:solidFill>
              <a:schemeClr val="tx2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2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2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7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3375"/>
            <a:ext cx="87630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What about conflicts of interest ? (1)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900113" y="2565400"/>
          <a:ext cx="781050" cy="1616075"/>
        </p:xfrm>
        <a:graphic>
          <a:graphicData uri="http://schemas.openxmlformats.org/presentationml/2006/ole">
            <p:oleObj spid="_x0000_s3074" name="Clip" r:id="rId4" imgW="1857600" imgH="3995640" progId="MS_ClipArt_Gallery.2">
              <p:embed/>
            </p:oleObj>
          </a:graphicData>
        </a:graphic>
      </p:graphicFrame>
      <p:sp>
        <p:nvSpPr>
          <p:cNvPr id="354316" name="Text Box 12"/>
          <p:cNvSpPr txBox="1">
            <a:spLocks noChangeArrowheads="1"/>
          </p:cNvSpPr>
          <p:nvPr/>
        </p:nvSpPr>
        <p:spPr bwMode="auto">
          <a:xfrm>
            <a:off x="2411413" y="4292600"/>
            <a:ext cx="22637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 the interest of the company</a:t>
            </a:r>
          </a:p>
        </p:txBody>
      </p:sp>
      <p:sp>
        <p:nvSpPr>
          <p:cNvPr id="3077" name="Text Box 13"/>
          <p:cNvSpPr txBox="1">
            <a:spLocks noChangeArrowheads="1"/>
          </p:cNvSpPr>
          <p:nvPr/>
        </p:nvSpPr>
        <p:spPr bwMode="auto">
          <a:xfrm>
            <a:off x="6618288" y="2151063"/>
            <a:ext cx="162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/>
              <a:t>In your own </a:t>
            </a:r>
          </a:p>
          <a:p>
            <a:pPr algn="ctr">
              <a:spcBef>
                <a:spcPct val="0"/>
              </a:spcBef>
            </a:pPr>
            <a:r>
              <a:rPr lang="en-US" sz="2000"/>
              <a:t>interest</a:t>
            </a: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6470650" y="3716338"/>
            <a:ext cx="2133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/>
              <a:t>Against your own</a:t>
            </a:r>
          </a:p>
          <a:p>
            <a:pPr algn="ctr">
              <a:spcBef>
                <a:spcPct val="0"/>
              </a:spcBef>
            </a:pPr>
            <a:r>
              <a:rPr lang="en-US" sz="2000"/>
              <a:t> interest</a:t>
            </a:r>
          </a:p>
        </p:txBody>
      </p:sp>
      <p:sp>
        <p:nvSpPr>
          <p:cNvPr id="354319" name="Text Box 15"/>
          <p:cNvSpPr txBox="1">
            <a:spLocks noChangeArrowheads="1"/>
          </p:cNvSpPr>
          <p:nvPr/>
        </p:nvSpPr>
        <p:spPr bwMode="auto">
          <a:xfrm>
            <a:off x="2051050" y="1989138"/>
            <a:ext cx="2951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Against the interest of the company</a:t>
            </a:r>
          </a:p>
        </p:txBody>
      </p:sp>
      <p:sp>
        <p:nvSpPr>
          <p:cNvPr id="354320" name="Text Box 16"/>
          <p:cNvSpPr txBox="1">
            <a:spLocks noChangeArrowheads="1"/>
          </p:cNvSpPr>
          <p:nvPr/>
        </p:nvSpPr>
        <p:spPr bwMode="auto">
          <a:xfrm>
            <a:off x="539750" y="5661025"/>
            <a:ext cx="8135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/>
              <a:t>Why would you act in the interest of the company?</a:t>
            </a:r>
          </a:p>
          <a:p>
            <a:pPr algn="ctr">
              <a:spcBef>
                <a:spcPct val="0"/>
              </a:spcBef>
            </a:pPr>
            <a:endParaRPr lang="en-US" sz="2400"/>
          </a:p>
        </p:txBody>
      </p:sp>
      <p:grpSp>
        <p:nvGrpSpPr>
          <p:cNvPr id="3081" name="Group 17"/>
          <p:cNvGrpSpPr>
            <a:grpSpLocks/>
          </p:cNvGrpSpPr>
          <p:nvPr/>
        </p:nvGrpSpPr>
        <p:grpSpPr bwMode="auto">
          <a:xfrm>
            <a:off x="1979613" y="2049463"/>
            <a:ext cx="4430712" cy="2459037"/>
            <a:chOff x="1156" y="1363"/>
            <a:chExt cx="2791" cy="1549"/>
          </a:xfrm>
        </p:grpSpPr>
        <p:grpSp>
          <p:nvGrpSpPr>
            <p:cNvPr id="3082" name="Group 18"/>
            <p:cNvGrpSpPr>
              <a:grpSpLocks/>
            </p:cNvGrpSpPr>
            <p:nvPr/>
          </p:nvGrpSpPr>
          <p:grpSpPr bwMode="auto">
            <a:xfrm>
              <a:off x="1156" y="1363"/>
              <a:ext cx="2791" cy="1549"/>
              <a:chOff x="1156" y="1363"/>
              <a:chExt cx="2791" cy="1549"/>
            </a:xfrm>
          </p:grpSpPr>
          <p:sp>
            <p:nvSpPr>
              <p:cNvPr id="3084" name="Freeform 19"/>
              <p:cNvSpPr>
                <a:spLocks/>
              </p:cNvSpPr>
              <p:nvPr/>
            </p:nvSpPr>
            <p:spPr bwMode="auto">
              <a:xfrm>
                <a:off x="1172" y="1676"/>
                <a:ext cx="1900" cy="545"/>
              </a:xfrm>
              <a:custGeom>
                <a:avLst/>
                <a:gdLst>
                  <a:gd name="T0" fmla="*/ 0 w 558"/>
                  <a:gd name="T1" fmla="*/ 446 h 666"/>
                  <a:gd name="T2" fmla="*/ 732 w 558"/>
                  <a:gd name="T3" fmla="*/ 440 h 666"/>
                  <a:gd name="T4" fmla="*/ 1161 w 558"/>
                  <a:gd name="T5" fmla="*/ 434 h 666"/>
                  <a:gd name="T6" fmla="*/ 1856 w 558"/>
                  <a:gd name="T7" fmla="*/ 416 h 666"/>
                  <a:gd name="T8" fmla="*/ 2237 w 558"/>
                  <a:gd name="T9" fmla="*/ 402 h 666"/>
                  <a:gd name="T10" fmla="*/ 2830 w 558"/>
                  <a:gd name="T11" fmla="*/ 373 h 666"/>
                  <a:gd name="T12" fmla="*/ 3351 w 558"/>
                  <a:gd name="T13" fmla="*/ 339 h 666"/>
                  <a:gd name="T14" fmla="*/ 3596 w 558"/>
                  <a:gd name="T15" fmla="*/ 318 h 666"/>
                  <a:gd name="T16" fmla="*/ 3906 w 558"/>
                  <a:gd name="T17" fmla="*/ 278 h 666"/>
                  <a:gd name="T18" fmla="*/ 4035 w 558"/>
                  <a:gd name="T19" fmla="*/ 253 h 666"/>
                  <a:gd name="T20" fmla="*/ 4127 w 558"/>
                  <a:gd name="T21" fmla="*/ 212 h 666"/>
                  <a:gd name="T22" fmla="*/ 4161 w 558"/>
                  <a:gd name="T23" fmla="*/ 181 h 666"/>
                  <a:gd name="T24" fmla="*/ 4151 w 558"/>
                  <a:gd name="T25" fmla="*/ 184 h 666"/>
                  <a:gd name="T26" fmla="*/ 4290 w 558"/>
                  <a:gd name="T27" fmla="*/ 153 h 666"/>
                  <a:gd name="T28" fmla="*/ 4522 w 558"/>
                  <a:gd name="T29" fmla="*/ 124 h 666"/>
                  <a:gd name="T30" fmla="*/ 4811 w 558"/>
                  <a:gd name="T31" fmla="*/ 97 h 666"/>
                  <a:gd name="T32" fmla="*/ 4787 w 558"/>
                  <a:gd name="T33" fmla="*/ 100 h 666"/>
                  <a:gd name="T34" fmla="*/ 5148 w 558"/>
                  <a:gd name="T35" fmla="*/ 74 h 666"/>
                  <a:gd name="T36" fmla="*/ 5785 w 558"/>
                  <a:gd name="T37" fmla="*/ 41 h 666"/>
                  <a:gd name="T38" fmla="*/ 5891 w 558"/>
                  <a:gd name="T39" fmla="*/ 24 h 666"/>
                  <a:gd name="T40" fmla="*/ 6204 w 558"/>
                  <a:gd name="T41" fmla="*/ 25 h 666"/>
                  <a:gd name="T42" fmla="*/ 6320 w 558"/>
                  <a:gd name="T43" fmla="*/ 0 h 666"/>
                  <a:gd name="T44" fmla="*/ 5833 w 558"/>
                  <a:gd name="T45" fmla="*/ 16 h 666"/>
                  <a:gd name="T46" fmla="*/ 5543 w 558"/>
                  <a:gd name="T47" fmla="*/ 27 h 666"/>
                  <a:gd name="T48" fmla="*/ 4903 w 558"/>
                  <a:gd name="T49" fmla="*/ 60 h 666"/>
                  <a:gd name="T50" fmla="*/ 4546 w 558"/>
                  <a:gd name="T51" fmla="*/ 86 h 666"/>
                  <a:gd name="T52" fmla="*/ 4335 w 558"/>
                  <a:gd name="T53" fmla="*/ 103 h 666"/>
                  <a:gd name="T54" fmla="*/ 4083 w 558"/>
                  <a:gd name="T55" fmla="*/ 131 h 666"/>
                  <a:gd name="T56" fmla="*/ 3906 w 558"/>
                  <a:gd name="T57" fmla="*/ 162 h 666"/>
                  <a:gd name="T58" fmla="*/ 3827 w 558"/>
                  <a:gd name="T59" fmla="*/ 181 h 666"/>
                  <a:gd name="T60" fmla="*/ 3790 w 558"/>
                  <a:gd name="T61" fmla="*/ 196 h 666"/>
                  <a:gd name="T62" fmla="*/ 3746 w 558"/>
                  <a:gd name="T63" fmla="*/ 232 h 666"/>
                  <a:gd name="T64" fmla="*/ 3861 w 558"/>
                  <a:gd name="T65" fmla="*/ 253 h 666"/>
                  <a:gd name="T66" fmla="*/ 3596 w 558"/>
                  <a:gd name="T67" fmla="*/ 271 h 666"/>
                  <a:gd name="T68" fmla="*/ 3269 w 558"/>
                  <a:gd name="T69" fmla="*/ 309 h 666"/>
                  <a:gd name="T70" fmla="*/ 3211 w 558"/>
                  <a:gd name="T71" fmla="*/ 332 h 666"/>
                  <a:gd name="T72" fmla="*/ 2853 w 558"/>
                  <a:gd name="T73" fmla="*/ 342 h 666"/>
                  <a:gd name="T74" fmla="*/ 2295 w 558"/>
                  <a:gd name="T75" fmla="*/ 374 h 666"/>
                  <a:gd name="T76" fmla="*/ 2111 w 558"/>
                  <a:gd name="T77" fmla="*/ 394 h 666"/>
                  <a:gd name="T78" fmla="*/ 1716 w 558"/>
                  <a:gd name="T79" fmla="*/ 398 h 666"/>
                  <a:gd name="T80" fmla="*/ 1032 w 558"/>
                  <a:gd name="T81" fmla="*/ 416 h 666"/>
                  <a:gd name="T82" fmla="*/ 732 w 558"/>
                  <a:gd name="T83" fmla="*/ 430 h 666"/>
                  <a:gd name="T84" fmla="*/ 371 w 558"/>
                  <a:gd name="T85" fmla="*/ 425 h 6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58"/>
                  <a:gd name="T130" fmla="*/ 0 h 666"/>
                  <a:gd name="T131" fmla="*/ 558 w 558"/>
                  <a:gd name="T132" fmla="*/ 666 h 6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58" h="666">
                    <a:moveTo>
                      <a:pt x="0" y="636"/>
                    </a:moveTo>
                    <a:lnTo>
                      <a:pt x="0" y="666"/>
                    </a:lnTo>
                    <a:lnTo>
                      <a:pt x="32" y="663"/>
                    </a:lnTo>
                    <a:lnTo>
                      <a:pt x="63" y="658"/>
                    </a:lnTo>
                    <a:lnTo>
                      <a:pt x="69" y="657"/>
                    </a:lnTo>
                    <a:lnTo>
                      <a:pt x="100" y="648"/>
                    </a:lnTo>
                    <a:lnTo>
                      <a:pt x="130" y="636"/>
                    </a:lnTo>
                    <a:lnTo>
                      <a:pt x="160" y="621"/>
                    </a:lnTo>
                    <a:lnTo>
                      <a:pt x="188" y="603"/>
                    </a:lnTo>
                    <a:lnTo>
                      <a:pt x="193" y="600"/>
                    </a:lnTo>
                    <a:lnTo>
                      <a:pt x="219" y="579"/>
                    </a:lnTo>
                    <a:lnTo>
                      <a:pt x="244" y="557"/>
                    </a:lnTo>
                    <a:lnTo>
                      <a:pt x="268" y="532"/>
                    </a:lnTo>
                    <a:lnTo>
                      <a:pt x="289" y="506"/>
                    </a:lnTo>
                    <a:lnTo>
                      <a:pt x="291" y="501"/>
                    </a:lnTo>
                    <a:lnTo>
                      <a:pt x="310" y="474"/>
                    </a:lnTo>
                    <a:lnTo>
                      <a:pt x="325" y="445"/>
                    </a:lnTo>
                    <a:lnTo>
                      <a:pt x="337" y="415"/>
                    </a:lnTo>
                    <a:lnTo>
                      <a:pt x="347" y="384"/>
                    </a:lnTo>
                    <a:lnTo>
                      <a:pt x="348" y="378"/>
                    </a:lnTo>
                    <a:lnTo>
                      <a:pt x="353" y="347"/>
                    </a:lnTo>
                    <a:lnTo>
                      <a:pt x="356" y="316"/>
                    </a:lnTo>
                    <a:lnTo>
                      <a:pt x="357" y="293"/>
                    </a:lnTo>
                    <a:lnTo>
                      <a:pt x="359" y="270"/>
                    </a:lnTo>
                    <a:lnTo>
                      <a:pt x="344" y="270"/>
                    </a:lnTo>
                    <a:lnTo>
                      <a:pt x="358" y="275"/>
                    </a:lnTo>
                    <a:lnTo>
                      <a:pt x="364" y="253"/>
                    </a:lnTo>
                    <a:lnTo>
                      <a:pt x="370" y="229"/>
                    </a:lnTo>
                    <a:lnTo>
                      <a:pt x="379" y="207"/>
                    </a:lnTo>
                    <a:lnTo>
                      <a:pt x="390" y="186"/>
                    </a:lnTo>
                    <a:lnTo>
                      <a:pt x="401" y="165"/>
                    </a:lnTo>
                    <a:lnTo>
                      <a:pt x="415" y="144"/>
                    </a:lnTo>
                    <a:lnTo>
                      <a:pt x="401" y="139"/>
                    </a:lnTo>
                    <a:lnTo>
                      <a:pt x="413" y="149"/>
                    </a:lnTo>
                    <a:lnTo>
                      <a:pt x="428" y="130"/>
                    </a:lnTo>
                    <a:lnTo>
                      <a:pt x="444" y="111"/>
                    </a:lnTo>
                    <a:lnTo>
                      <a:pt x="480" y="77"/>
                    </a:lnTo>
                    <a:lnTo>
                      <a:pt x="499" y="61"/>
                    </a:lnTo>
                    <a:lnTo>
                      <a:pt x="519" y="47"/>
                    </a:lnTo>
                    <a:lnTo>
                      <a:pt x="508" y="36"/>
                    </a:lnTo>
                    <a:lnTo>
                      <a:pt x="514" y="50"/>
                    </a:lnTo>
                    <a:lnTo>
                      <a:pt x="535" y="37"/>
                    </a:lnTo>
                    <a:lnTo>
                      <a:pt x="558" y="26"/>
                    </a:lnTo>
                    <a:lnTo>
                      <a:pt x="545" y="0"/>
                    </a:lnTo>
                    <a:lnTo>
                      <a:pt x="524" y="10"/>
                    </a:lnTo>
                    <a:lnTo>
                      <a:pt x="503" y="23"/>
                    </a:lnTo>
                    <a:lnTo>
                      <a:pt x="498" y="26"/>
                    </a:lnTo>
                    <a:lnTo>
                      <a:pt x="478" y="40"/>
                    </a:lnTo>
                    <a:lnTo>
                      <a:pt x="459" y="56"/>
                    </a:lnTo>
                    <a:lnTo>
                      <a:pt x="423" y="89"/>
                    </a:lnTo>
                    <a:lnTo>
                      <a:pt x="406" y="109"/>
                    </a:lnTo>
                    <a:lnTo>
                      <a:pt x="392" y="128"/>
                    </a:lnTo>
                    <a:lnTo>
                      <a:pt x="388" y="133"/>
                    </a:lnTo>
                    <a:lnTo>
                      <a:pt x="374" y="154"/>
                    </a:lnTo>
                    <a:lnTo>
                      <a:pt x="363" y="175"/>
                    </a:lnTo>
                    <a:lnTo>
                      <a:pt x="352" y="196"/>
                    </a:lnTo>
                    <a:lnTo>
                      <a:pt x="343" y="218"/>
                    </a:lnTo>
                    <a:lnTo>
                      <a:pt x="337" y="242"/>
                    </a:lnTo>
                    <a:lnTo>
                      <a:pt x="331" y="264"/>
                    </a:lnTo>
                    <a:lnTo>
                      <a:pt x="330" y="270"/>
                    </a:lnTo>
                    <a:lnTo>
                      <a:pt x="327" y="293"/>
                    </a:lnTo>
                    <a:lnTo>
                      <a:pt x="326" y="316"/>
                    </a:lnTo>
                    <a:lnTo>
                      <a:pt x="323" y="347"/>
                    </a:lnTo>
                    <a:lnTo>
                      <a:pt x="318" y="378"/>
                    </a:lnTo>
                    <a:lnTo>
                      <a:pt x="333" y="378"/>
                    </a:lnTo>
                    <a:lnTo>
                      <a:pt x="320" y="373"/>
                    </a:lnTo>
                    <a:lnTo>
                      <a:pt x="310" y="404"/>
                    </a:lnTo>
                    <a:lnTo>
                      <a:pt x="297" y="434"/>
                    </a:lnTo>
                    <a:lnTo>
                      <a:pt x="282" y="462"/>
                    </a:lnTo>
                    <a:lnTo>
                      <a:pt x="264" y="490"/>
                    </a:lnTo>
                    <a:lnTo>
                      <a:pt x="277" y="496"/>
                    </a:lnTo>
                    <a:lnTo>
                      <a:pt x="268" y="485"/>
                    </a:lnTo>
                    <a:lnTo>
                      <a:pt x="246" y="511"/>
                    </a:lnTo>
                    <a:lnTo>
                      <a:pt x="223" y="536"/>
                    </a:lnTo>
                    <a:lnTo>
                      <a:pt x="198" y="558"/>
                    </a:lnTo>
                    <a:lnTo>
                      <a:pt x="172" y="579"/>
                    </a:lnTo>
                    <a:lnTo>
                      <a:pt x="182" y="589"/>
                    </a:lnTo>
                    <a:lnTo>
                      <a:pt x="177" y="575"/>
                    </a:lnTo>
                    <a:lnTo>
                      <a:pt x="148" y="594"/>
                    </a:lnTo>
                    <a:lnTo>
                      <a:pt x="119" y="609"/>
                    </a:lnTo>
                    <a:lnTo>
                      <a:pt x="89" y="621"/>
                    </a:lnTo>
                    <a:lnTo>
                      <a:pt x="58" y="630"/>
                    </a:lnTo>
                    <a:lnTo>
                      <a:pt x="63" y="643"/>
                    </a:lnTo>
                    <a:lnTo>
                      <a:pt x="63" y="629"/>
                    </a:lnTo>
                    <a:lnTo>
                      <a:pt x="32" y="634"/>
                    </a:lnTo>
                    <a:lnTo>
                      <a:pt x="0" y="636"/>
                    </a:lnTo>
                    <a:close/>
                  </a:path>
                </a:pathLst>
              </a:custGeom>
              <a:solidFill>
                <a:schemeClr val="tx2"/>
              </a:solidFill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grpSp>
            <p:nvGrpSpPr>
              <p:cNvPr id="3085" name="Group 20"/>
              <p:cNvGrpSpPr>
                <a:grpSpLocks/>
              </p:cNvGrpSpPr>
              <p:nvPr/>
            </p:nvGrpSpPr>
            <p:grpSpPr bwMode="auto">
              <a:xfrm>
                <a:off x="1156" y="2211"/>
                <a:ext cx="2278" cy="576"/>
                <a:chOff x="2762" y="2160"/>
                <a:chExt cx="371" cy="355"/>
              </a:xfrm>
            </p:grpSpPr>
            <p:sp>
              <p:nvSpPr>
                <p:cNvPr id="3088" name="Freeform 21"/>
                <p:cNvSpPr>
                  <a:spLocks/>
                </p:cNvSpPr>
                <p:nvPr/>
              </p:nvSpPr>
              <p:spPr bwMode="auto">
                <a:xfrm>
                  <a:off x="2762" y="2160"/>
                  <a:ext cx="306" cy="328"/>
                </a:xfrm>
                <a:custGeom>
                  <a:avLst/>
                  <a:gdLst>
                    <a:gd name="T0" fmla="*/ 0 w 611"/>
                    <a:gd name="T1" fmla="*/ 7 h 657"/>
                    <a:gd name="T2" fmla="*/ 5 w 611"/>
                    <a:gd name="T3" fmla="*/ 4 h 657"/>
                    <a:gd name="T4" fmla="*/ 9 w 611"/>
                    <a:gd name="T5" fmla="*/ 9 h 657"/>
                    <a:gd name="T6" fmla="*/ 18 w 611"/>
                    <a:gd name="T7" fmla="*/ 14 h 657"/>
                    <a:gd name="T8" fmla="*/ 17 w 611"/>
                    <a:gd name="T9" fmla="*/ 13 h 657"/>
                    <a:gd name="T10" fmla="*/ 25 w 611"/>
                    <a:gd name="T11" fmla="*/ 21 h 657"/>
                    <a:gd name="T12" fmla="*/ 33 w 611"/>
                    <a:gd name="T13" fmla="*/ 31 h 657"/>
                    <a:gd name="T14" fmla="*/ 33 w 611"/>
                    <a:gd name="T15" fmla="*/ 30 h 657"/>
                    <a:gd name="T16" fmla="*/ 39 w 611"/>
                    <a:gd name="T17" fmla="*/ 42 h 657"/>
                    <a:gd name="T18" fmla="*/ 44 w 611"/>
                    <a:gd name="T19" fmla="*/ 55 h 657"/>
                    <a:gd name="T20" fmla="*/ 50 w 611"/>
                    <a:gd name="T21" fmla="*/ 61 h 657"/>
                    <a:gd name="T22" fmla="*/ 47 w 611"/>
                    <a:gd name="T23" fmla="*/ 68 h 657"/>
                    <a:gd name="T24" fmla="*/ 48 w 611"/>
                    <a:gd name="T25" fmla="*/ 83 h 657"/>
                    <a:gd name="T26" fmla="*/ 49 w 611"/>
                    <a:gd name="T27" fmla="*/ 91 h 657"/>
                    <a:gd name="T28" fmla="*/ 53 w 611"/>
                    <a:gd name="T29" fmla="*/ 103 h 657"/>
                    <a:gd name="T30" fmla="*/ 58 w 611"/>
                    <a:gd name="T31" fmla="*/ 111 h 657"/>
                    <a:gd name="T32" fmla="*/ 67 w 611"/>
                    <a:gd name="T33" fmla="*/ 122 h 657"/>
                    <a:gd name="T34" fmla="*/ 79 w 611"/>
                    <a:gd name="T35" fmla="*/ 133 h 657"/>
                    <a:gd name="T36" fmla="*/ 88 w 611"/>
                    <a:gd name="T37" fmla="*/ 139 h 657"/>
                    <a:gd name="T38" fmla="*/ 104 w 611"/>
                    <a:gd name="T39" fmla="*/ 148 h 657"/>
                    <a:gd name="T40" fmla="*/ 122 w 611"/>
                    <a:gd name="T41" fmla="*/ 156 h 657"/>
                    <a:gd name="T42" fmla="*/ 141 w 611"/>
                    <a:gd name="T43" fmla="*/ 161 h 657"/>
                    <a:gd name="T44" fmla="*/ 152 w 611"/>
                    <a:gd name="T45" fmla="*/ 164 h 657"/>
                    <a:gd name="T46" fmla="*/ 143 w 611"/>
                    <a:gd name="T47" fmla="*/ 154 h 657"/>
                    <a:gd name="T48" fmla="*/ 144 w 611"/>
                    <a:gd name="T49" fmla="*/ 155 h 657"/>
                    <a:gd name="T50" fmla="*/ 125 w 611"/>
                    <a:gd name="T51" fmla="*/ 149 h 657"/>
                    <a:gd name="T52" fmla="*/ 107 w 611"/>
                    <a:gd name="T53" fmla="*/ 141 h 657"/>
                    <a:gd name="T54" fmla="*/ 91 w 611"/>
                    <a:gd name="T55" fmla="*/ 132 h 657"/>
                    <a:gd name="T56" fmla="*/ 92 w 611"/>
                    <a:gd name="T57" fmla="*/ 133 h 657"/>
                    <a:gd name="T58" fmla="*/ 78 w 611"/>
                    <a:gd name="T59" fmla="*/ 123 h 657"/>
                    <a:gd name="T60" fmla="*/ 67 w 611"/>
                    <a:gd name="T61" fmla="*/ 111 h 657"/>
                    <a:gd name="T62" fmla="*/ 60 w 611"/>
                    <a:gd name="T63" fmla="*/ 108 h 657"/>
                    <a:gd name="T64" fmla="*/ 60 w 611"/>
                    <a:gd name="T65" fmla="*/ 101 h 657"/>
                    <a:gd name="T66" fmla="*/ 56 w 611"/>
                    <a:gd name="T67" fmla="*/ 88 h 657"/>
                    <a:gd name="T68" fmla="*/ 56 w 611"/>
                    <a:gd name="T69" fmla="*/ 89 h 657"/>
                    <a:gd name="T70" fmla="*/ 55 w 611"/>
                    <a:gd name="T71" fmla="*/ 76 h 657"/>
                    <a:gd name="T72" fmla="*/ 53 w 611"/>
                    <a:gd name="T73" fmla="*/ 61 h 657"/>
                    <a:gd name="T74" fmla="*/ 51 w 611"/>
                    <a:gd name="T75" fmla="*/ 53 h 657"/>
                    <a:gd name="T76" fmla="*/ 46 w 611"/>
                    <a:gd name="T77" fmla="*/ 39 h 657"/>
                    <a:gd name="T78" fmla="*/ 39 w 611"/>
                    <a:gd name="T79" fmla="*/ 27 h 657"/>
                    <a:gd name="T80" fmla="*/ 35 w 611"/>
                    <a:gd name="T81" fmla="*/ 20 h 657"/>
                    <a:gd name="T82" fmla="*/ 26 w 611"/>
                    <a:gd name="T83" fmla="*/ 11 h 657"/>
                    <a:gd name="T84" fmla="*/ 21 w 611"/>
                    <a:gd name="T85" fmla="*/ 7 h 657"/>
                    <a:gd name="T86" fmla="*/ 11 w 611"/>
                    <a:gd name="T87" fmla="*/ 2 h 657"/>
                    <a:gd name="T88" fmla="*/ 5 w 611"/>
                    <a:gd name="T89" fmla="*/ 0 h 65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11"/>
                    <a:gd name="T136" fmla="*/ 0 h 657"/>
                    <a:gd name="T137" fmla="*/ 611 w 611"/>
                    <a:gd name="T138" fmla="*/ 657 h 65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11" h="657">
                      <a:moveTo>
                        <a:pt x="0" y="0"/>
                      </a:moveTo>
                      <a:lnTo>
                        <a:pt x="0" y="30"/>
                      </a:lnTo>
                      <a:lnTo>
                        <a:pt x="19" y="32"/>
                      </a:lnTo>
                      <a:lnTo>
                        <a:pt x="19" y="17"/>
                      </a:lnTo>
                      <a:lnTo>
                        <a:pt x="13" y="31"/>
                      </a:lnTo>
                      <a:lnTo>
                        <a:pt x="33" y="36"/>
                      </a:lnTo>
                      <a:lnTo>
                        <a:pt x="52" y="45"/>
                      </a:lnTo>
                      <a:lnTo>
                        <a:pt x="70" y="56"/>
                      </a:lnTo>
                      <a:lnTo>
                        <a:pt x="75" y="42"/>
                      </a:lnTo>
                      <a:lnTo>
                        <a:pt x="65" y="53"/>
                      </a:lnTo>
                      <a:lnTo>
                        <a:pt x="83" y="67"/>
                      </a:lnTo>
                      <a:lnTo>
                        <a:pt x="100" y="84"/>
                      </a:lnTo>
                      <a:lnTo>
                        <a:pt x="116" y="104"/>
                      </a:lnTo>
                      <a:lnTo>
                        <a:pt x="131" y="125"/>
                      </a:lnTo>
                      <a:lnTo>
                        <a:pt x="142" y="115"/>
                      </a:lnTo>
                      <a:lnTo>
                        <a:pt x="129" y="120"/>
                      </a:lnTo>
                      <a:lnTo>
                        <a:pt x="142" y="144"/>
                      </a:lnTo>
                      <a:lnTo>
                        <a:pt x="155" y="169"/>
                      </a:lnTo>
                      <a:lnTo>
                        <a:pt x="166" y="196"/>
                      </a:lnTo>
                      <a:lnTo>
                        <a:pt x="176" y="223"/>
                      </a:lnTo>
                      <a:lnTo>
                        <a:pt x="183" y="252"/>
                      </a:lnTo>
                      <a:lnTo>
                        <a:pt x="197" y="245"/>
                      </a:lnTo>
                      <a:lnTo>
                        <a:pt x="182" y="245"/>
                      </a:lnTo>
                      <a:lnTo>
                        <a:pt x="187" y="275"/>
                      </a:lnTo>
                      <a:lnTo>
                        <a:pt x="191" y="305"/>
                      </a:lnTo>
                      <a:lnTo>
                        <a:pt x="192" y="335"/>
                      </a:lnTo>
                      <a:lnTo>
                        <a:pt x="194" y="359"/>
                      </a:lnTo>
                      <a:lnTo>
                        <a:pt x="196" y="366"/>
                      </a:lnTo>
                      <a:lnTo>
                        <a:pt x="202" y="390"/>
                      </a:lnTo>
                      <a:lnTo>
                        <a:pt x="212" y="415"/>
                      </a:lnTo>
                      <a:lnTo>
                        <a:pt x="225" y="439"/>
                      </a:lnTo>
                      <a:lnTo>
                        <a:pt x="229" y="444"/>
                      </a:lnTo>
                      <a:lnTo>
                        <a:pt x="245" y="467"/>
                      </a:lnTo>
                      <a:lnTo>
                        <a:pt x="266" y="491"/>
                      </a:lnTo>
                      <a:lnTo>
                        <a:pt x="290" y="513"/>
                      </a:lnTo>
                      <a:lnTo>
                        <a:pt x="316" y="534"/>
                      </a:lnTo>
                      <a:lnTo>
                        <a:pt x="344" y="554"/>
                      </a:lnTo>
                      <a:lnTo>
                        <a:pt x="349" y="558"/>
                      </a:lnTo>
                      <a:lnTo>
                        <a:pt x="380" y="576"/>
                      </a:lnTo>
                      <a:lnTo>
                        <a:pt x="414" y="594"/>
                      </a:lnTo>
                      <a:lnTo>
                        <a:pt x="449" y="610"/>
                      </a:lnTo>
                      <a:lnTo>
                        <a:pt x="486" y="625"/>
                      </a:lnTo>
                      <a:lnTo>
                        <a:pt x="523" y="637"/>
                      </a:lnTo>
                      <a:lnTo>
                        <a:pt x="563" y="647"/>
                      </a:lnTo>
                      <a:lnTo>
                        <a:pt x="569" y="648"/>
                      </a:lnTo>
                      <a:lnTo>
                        <a:pt x="606" y="657"/>
                      </a:lnTo>
                      <a:lnTo>
                        <a:pt x="611" y="628"/>
                      </a:lnTo>
                      <a:lnTo>
                        <a:pt x="569" y="618"/>
                      </a:lnTo>
                      <a:lnTo>
                        <a:pt x="569" y="633"/>
                      </a:lnTo>
                      <a:lnTo>
                        <a:pt x="574" y="620"/>
                      </a:lnTo>
                      <a:lnTo>
                        <a:pt x="534" y="610"/>
                      </a:lnTo>
                      <a:lnTo>
                        <a:pt x="497" y="597"/>
                      </a:lnTo>
                      <a:lnTo>
                        <a:pt x="460" y="583"/>
                      </a:lnTo>
                      <a:lnTo>
                        <a:pt x="425" y="566"/>
                      </a:lnTo>
                      <a:lnTo>
                        <a:pt x="392" y="549"/>
                      </a:lnTo>
                      <a:lnTo>
                        <a:pt x="361" y="530"/>
                      </a:lnTo>
                      <a:lnTo>
                        <a:pt x="356" y="544"/>
                      </a:lnTo>
                      <a:lnTo>
                        <a:pt x="366" y="533"/>
                      </a:lnTo>
                      <a:lnTo>
                        <a:pt x="337" y="513"/>
                      </a:lnTo>
                      <a:lnTo>
                        <a:pt x="311" y="492"/>
                      </a:lnTo>
                      <a:lnTo>
                        <a:pt x="287" y="470"/>
                      </a:lnTo>
                      <a:lnTo>
                        <a:pt x="266" y="446"/>
                      </a:lnTo>
                      <a:lnTo>
                        <a:pt x="250" y="423"/>
                      </a:lnTo>
                      <a:lnTo>
                        <a:pt x="239" y="434"/>
                      </a:lnTo>
                      <a:lnTo>
                        <a:pt x="253" y="428"/>
                      </a:lnTo>
                      <a:lnTo>
                        <a:pt x="239" y="404"/>
                      </a:lnTo>
                      <a:lnTo>
                        <a:pt x="229" y="379"/>
                      </a:lnTo>
                      <a:lnTo>
                        <a:pt x="223" y="354"/>
                      </a:lnTo>
                      <a:lnTo>
                        <a:pt x="209" y="359"/>
                      </a:lnTo>
                      <a:lnTo>
                        <a:pt x="224" y="359"/>
                      </a:lnTo>
                      <a:lnTo>
                        <a:pt x="222" y="335"/>
                      </a:lnTo>
                      <a:lnTo>
                        <a:pt x="220" y="305"/>
                      </a:lnTo>
                      <a:lnTo>
                        <a:pt x="217" y="275"/>
                      </a:lnTo>
                      <a:lnTo>
                        <a:pt x="212" y="245"/>
                      </a:lnTo>
                      <a:lnTo>
                        <a:pt x="210" y="240"/>
                      </a:lnTo>
                      <a:lnTo>
                        <a:pt x="203" y="212"/>
                      </a:lnTo>
                      <a:lnTo>
                        <a:pt x="193" y="185"/>
                      </a:lnTo>
                      <a:lnTo>
                        <a:pt x="182" y="157"/>
                      </a:lnTo>
                      <a:lnTo>
                        <a:pt x="170" y="133"/>
                      </a:lnTo>
                      <a:lnTo>
                        <a:pt x="156" y="109"/>
                      </a:lnTo>
                      <a:lnTo>
                        <a:pt x="152" y="104"/>
                      </a:lnTo>
                      <a:lnTo>
                        <a:pt x="137" y="83"/>
                      </a:lnTo>
                      <a:lnTo>
                        <a:pt x="121" y="63"/>
                      </a:lnTo>
                      <a:lnTo>
                        <a:pt x="104" y="46"/>
                      </a:lnTo>
                      <a:lnTo>
                        <a:pt x="86" y="32"/>
                      </a:lnTo>
                      <a:lnTo>
                        <a:pt x="81" y="29"/>
                      </a:lnTo>
                      <a:lnTo>
                        <a:pt x="63" y="17"/>
                      </a:lnTo>
                      <a:lnTo>
                        <a:pt x="44" y="9"/>
                      </a:lnTo>
                      <a:lnTo>
                        <a:pt x="24" y="4"/>
                      </a:lnTo>
                      <a:lnTo>
                        <a:pt x="19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3089" name="Freeform 22"/>
                <p:cNvSpPr>
                  <a:spLocks/>
                </p:cNvSpPr>
                <p:nvPr/>
              </p:nvSpPr>
              <p:spPr bwMode="auto">
                <a:xfrm>
                  <a:off x="3064" y="2449"/>
                  <a:ext cx="69" cy="66"/>
                </a:xfrm>
                <a:custGeom>
                  <a:avLst/>
                  <a:gdLst>
                    <a:gd name="T0" fmla="*/ 0 w 139"/>
                    <a:gd name="T1" fmla="*/ 33 h 132"/>
                    <a:gd name="T2" fmla="*/ 34 w 139"/>
                    <a:gd name="T3" fmla="*/ 19 h 132"/>
                    <a:gd name="T4" fmla="*/ 3 w 139"/>
                    <a:gd name="T5" fmla="*/ 0 h 132"/>
                    <a:gd name="T6" fmla="*/ 0 w 139"/>
                    <a:gd name="T7" fmla="*/ 33 h 1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9"/>
                    <a:gd name="T13" fmla="*/ 0 h 132"/>
                    <a:gd name="T14" fmla="*/ 139 w 139"/>
                    <a:gd name="T15" fmla="*/ 132 h 1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9" h="132">
                      <a:moveTo>
                        <a:pt x="0" y="132"/>
                      </a:moveTo>
                      <a:lnTo>
                        <a:pt x="139" y="78"/>
                      </a:lnTo>
                      <a:lnTo>
                        <a:pt x="13" y="0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sp>
            <p:nvSpPr>
              <p:cNvPr id="3086" name="AutoShape 23"/>
              <p:cNvSpPr>
                <a:spLocks noChangeArrowheads="1"/>
              </p:cNvSpPr>
              <p:nvPr/>
            </p:nvSpPr>
            <p:spPr bwMode="auto">
              <a:xfrm>
                <a:off x="3515" y="1363"/>
                <a:ext cx="432" cy="480"/>
              </a:xfrm>
              <a:prstGeom prst="upArrow">
                <a:avLst>
                  <a:gd name="adj1" fmla="val 50000"/>
                  <a:gd name="adj2" fmla="val 27778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087" name="AutoShape 24"/>
              <p:cNvSpPr>
                <a:spLocks noChangeArrowheads="1"/>
              </p:cNvSpPr>
              <p:nvPr/>
            </p:nvSpPr>
            <p:spPr bwMode="auto">
              <a:xfrm flipV="1">
                <a:off x="3515" y="2432"/>
                <a:ext cx="432" cy="480"/>
              </a:xfrm>
              <a:prstGeom prst="upArrow">
                <a:avLst>
                  <a:gd name="adj1" fmla="val 50000"/>
                  <a:gd name="adj2" fmla="val 27778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3083" name="Freeform 25"/>
            <p:cNvSpPr>
              <a:spLocks/>
            </p:cNvSpPr>
            <p:nvPr/>
          </p:nvSpPr>
          <p:spPr bwMode="auto">
            <a:xfrm>
              <a:off x="2971" y="1616"/>
              <a:ext cx="490" cy="106"/>
            </a:xfrm>
            <a:custGeom>
              <a:avLst/>
              <a:gdLst>
                <a:gd name="T0" fmla="*/ 357 w 144"/>
                <a:gd name="T1" fmla="*/ 86 h 131"/>
                <a:gd name="T2" fmla="*/ 1667 w 144"/>
                <a:gd name="T3" fmla="*/ 23 h 131"/>
                <a:gd name="T4" fmla="*/ 0 w 144"/>
                <a:gd name="T5" fmla="*/ 0 h 131"/>
                <a:gd name="T6" fmla="*/ 357 w 144"/>
                <a:gd name="T7" fmla="*/ 86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131"/>
                <a:gd name="T14" fmla="*/ 144 w 144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131">
                  <a:moveTo>
                    <a:pt x="31" y="131"/>
                  </a:moveTo>
                  <a:lnTo>
                    <a:pt x="144" y="34"/>
                  </a:lnTo>
                  <a:lnTo>
                    <a:pt x="0" y="0"/>
                  </a:lnTo>
                  <a:lnTo>
                    <a:pt x="31" y="131"/>
                  </a:lnTo>
                  <a:close/>
                </a:path>
              </a:pathLst>
            </a:custGeom>
            <a:solidFill>
              <a:schemeClr val="tx2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4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6" grpId="0"/>
      <p:bldP spid="354319" grpId="0"/>
      <p:bldP spid="35432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/>
            <a:r>
              <a:rPr lang="en-US" b="1" smtClean="0"/>
              <a:t>What about conflicts of interest ? (2)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6588125" y="2060575"/>
            <a:ext cx="22637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 the interest of the company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2271713" y="4095750"/>
            <a:ext cx="162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/>
              <a:t>In your own </a:t>
            </a:r>
          </a:p>
          <a:p>
            <a:pPr algn="ctr">
              <a:spcBef>
                <a:spcPct val="0"/>
              </a:spcBef>
            </a:pPr>
            <a:r>
              <a:rPr lang="en-US" sz="2000"/>
              <a:t>interest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2273300" y="2060575"/>
            <a:ext cx="2133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/>
              <a:t>Against your own</a:t>
            </a:r>
          </a:p>
          <a:p>
            <a:pPr algn="ctr">
              <a:spcBef>
                <a:spcPct val="0"/>
              </a:spcBef>
            </a:pPr>
            <a:r>
              <a:rPr lang="en-US" sz="2000"/>
              <a:t> interest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6192838" y="3716338"/>
            <a:ext cx="295116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Against the interest </a:t>
            </a:r>
          </a:p>
          <a:p>
            <a:pPr algn="ctr"/>
            <a:r>
              <a:rPr lang="en-US"/>
              <a:t> of the company</a:t>
            </a:r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539750" y="5410200"/>
            <a:ext cx="81359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/>
              <a:t>Reciprocally, could a company be motivated to act in the interest of its employees even when this is against its self-interest?</a:t>
            </a:r>
          </a:p>
        </p:txBody>
      </p:sp>
      <p:grpSp>
        <p:nvGrpSpPr>
          <p:cNvPr id="31752" name="Group 9"/>
          <p:cNvGrpSpPr>
            <a:grpSpLocks/>
          </p:cNvGrpSpPr>
          <p:nvPr/>
        </p:nvGrpSpPr>
        <p:grpSpPr bwMode="auto">
          <a:xfrm>
            <a:off x="1979613" y="2049463"/>
            <a:ext cx="4430712" cy="2459037"/>
            <a:chOff x="1156" y="1363"/>
            <a:chExt cx="2791" cy="1549"/>
          </a:xfrm>
        </p:grpSpPr>
        <p:grpSp>
          <p:nvGrpSpPr>
            <p:cNvPr id="31754" name="Group 10"/>
            <p:cNvGrpSpPr>
              <a:grpSpLocks/>
            </p:cNvGrpSpPr>
            <p:nvPr/>
          </p:nvGrpSpPr>
          <p:grpSpPr bwMode="auto">
            <a:xfrm>
              <a:off x="1156" y="1363"/>
              <a:ext cx="2791" cy="1549"/>
              <a:chOff x="1156" y="1363"/>
              <a:chExt cx="2791" cy="1549"/>
            </a:xfrm>
          </p:grpSpPr>
          <p:sp>
            <p:nvSpPr>
              <p:cNvPr id="31756" name="Freeform 11"/>
              <p:cNvSpPr>
                <a:spLocks/>
              </p:cNvSpPr>
              <p:nvPr/>
            </p:nvSpPr>
            <p:spPr bwMode="auto">
              <a:xfrm>
                <a:off x="1172" y="1676"/>
                <a:ext cx="1900" cy="545"/>
              </a:xfrm>
              <a:custGeom>
                <a:avLst/>
                <a:gdLst>
                  <a:gd name="T0" fmla="*/ 0 w 558"/>
                  <a:gd name="T1" fmla="*/ 446 h 666"/>
                  <a:gd name="T2" fmla="*/ 732 w 558"/>
                  <a:gd name="T3" fmla="*/ 440 h 666"/>
                  <a:gd name="T4" fmla="*/ 1161 w 558"/>
                  <a:gd name="T5" fmla="*/ 434 h 666"/>
                  <a:gd name="T6" fmla="*/ 1856 w 558"/>
                  <a:gd name="T7" fmla="*/ 416 h 666"/>
                  <a:gd name="T8" fmla="*/ 2237 w 558"/>
                  <a:gd name="T9" fmla="*/ 402 h 666"/>
                  <a:gd name="T10" fmla="*/ 2830 w 558"/>
                  <a:gd name="T11" fmla="*/ 373 h 666"/>
                  <a:gd name="T12" fmla="*/ 3351 w 558"/>
                  <a:gd name="T13" fmla="*/ 339 h 666"/>
                  <a:gd name="T14" fmla="*/ 3596 w 558"/>
                  <a:gd name="T15" fmla="*/ 318 h 666"/>
                  <a:gd name="T16" fmla="*/ 3906 w 558"/>
                  <a:gd name="T17" fmla="*/ 278 h 666"/>
                  <a:gd name="T18" fmla="*/ 4035 w 558"/>
                  <a:gd name="T19" fmla="*/ 253 h 666"/>
                  <a:gd name="T20" fmla="*/ 4127 w 558"/>
                  <a:gd name="T21" fmla="*/ 212 h 666"/>
                  <a:gd name="T22" fmla="*/ 4161 w 558"/>
                  <a:gd name="T23" fmla="*/ 181 h 666"/>
                  <a:gd name="T24" fmla="*/ 4151 w 558"/>
                  <a:gd name="T25" fmla="*/ 184 h 666"/>
                  <a:gd name="T26" fmla="*/ 4290 w 558"/>
                  <a:gd name="T27" fmla="*/ 153 h 666"/>
                  <a:gd name="T28" fmla="*/ 4522 w 558"/>
                  <a:gd name="T29" fmla="*/ 124 h 666"/>
                  <a:gd name="T30" fmla="*/ 4811 w 558"/>
                  <a:gd name="T31" fmla="*/ 97 h 666"/>
                  <a:gd name="T32" fmla="*/ 4787 w 558"/>
                  <a:gd name="T33" fmla="*/ 100 h 666"/>
                  <a:gd name="T34" fmla="*/ 5148 w 558"/>
                  <a:gd name="T35" fmla="*/ 74 h 666"/>
                  <a:gd name="T36" fmla="*/ 5785 w 558"/>
                  <a:gd name="T37" fmla="*/ 41 h 666"/>
                  <a:gd name="T38" fmla="*/ 5891 w 558"/>
                  <a:gd name="T39" fmla="*/ 24 h 666"/>
                  <a:gd name="T40" fmla="*/ 6204 w 558"/>
                  <a:gd name="T41" fmla="*/ 25 h 666"/>
                  <a:gd name="T42" fmla="*/ 6320 w 558"/>
                  <a:gd name="T43" fmla="*/ 0 h 666"/>
                  <a:gd name="T44" fmla="*/ 5833 w 558"/>
                  <a:gd name="T45" fmla="*/ 16 h 666"/>
                  <a:gd name="T46" fmla="*/ 5543 w 558"/>
                  <a:gd name="T47" fmla="*/ 27 h 666"/>
                  <a:gd name="T48" fmla="*/ 4903 w 558"/>
                  <a:gd name="T49" fmla="*/ 60 h 666"/>
                  <a:gd name="T50" fmla="*/ 4546 w 558"/>
                  <a:gd name="T51" fmla="*/ 86 h 666"/>
                  <a:gd name="T52" fmla="*/ 4335 w 558"/>
                  <a:gd name="T53" fmla="*/ 103 h 666"/>
                  <a:gd name="T54" fmla="*/ 4083 w 558"/>
                  <a:gd name="T55" fmla="*/ 131 h 666"/>
                  <a:gd name="T56" fmla="*/ 3906 w 558"/>
                  <a:gd name="T57" fmla="*/ 162 h 666"/>
                  <a:gd name="T58" fmla="*/ 3827 w 558"/>
                  <a:gd name="T59" fmla="*/ 181 h 666"/>
                  <a:gd name="T60" fmla="*/ 3790 w 558"/>
                  <a:gd name="T61" fmla="*/ 196 h 666"/>
                  <a:gd name="T62" fmla="*/ 3746 w 558"/>
                  <a:gd name="T63" fmla="*/ 232 h 666"/>
                  <a:gd name="T64" fmla="*/ 3861 w 558"/>
                  <a:gd name="T65" fmla="*/ 253 h 666"/>
                  <a:gd name="T66" fmla="*/ 3596 w 558"/>
                  <a:gd name="T67" fmla="*/ 271 h 666"/>
                  <a:gd name="T68" fmla="*/ 3269 w 558"/>
                  <a:gd name="T69" fmla="*/ 309 h 666"/>
                  <a:gd name="T70" fmla="*/ 3211 w 558"/>
                  <a:gd name="T71" fmla="*/ 332 h 666"/>
                  <a:gd name="T72" fmla="*/ 2853 w 558"/>
                  <a:gd name="T73" fmla="*/ 342 h 666"/>
                  <a:gd name="T74" fmla="*/ 2295 w 558"/>
                  <a:gd name="T75" fmla="*/ 374 h 666"/>
                  <a:gd name="T76" fmla="*/ 2111 w 558"/>
                  <a:gd name="T77" fmla="*/ 394 h 666"/>
                  <a:gd name="T78" fmla="*/ 1716 w 558"/>
                  <a:gd name="T79" fmla="*/ 398 h 666"/>
                  <a:gd name="T80" fmla="*/ 1032 w 558"/>
                  <a:gd name="T81" fmla="*/ 416 h 666"/>
                  <a:gd name="T82" fmla="*/ 732 w 558"/>
                  <a:gd name="T83" fmla="*/ 430 h 666"/>
                  <a:gd name="T84" fmla="*/ 371 w 558"/>
                  <a:gd name="T85" fmla="*/ 425 h 6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58"/>
                  <a:gd name="T130" fmla="*/ 0 h 666"/>
                  <a:gd name="T131" fmla="*/ 558 w 558"/>
                  <a:gd name="T132" fmla="*/ 666 h 6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58" h="666">
                    <a:moveTo>
                      <a:pt x="0" y="636"/>
                    </a:moveTo>
                    <a:lnTo>
                      <a:pt x="0" y="666"/>
                    </a:lnTo>
                    <a:lnTo>
                      <a:pt x="32" y="663"/>
                    </a:lnTo>
                    <a:lnTo>
                      <a:pt x="63" y="658"/>
                    </a:lnTo>
                    <a:lnTo>
                      <a:pt x="69" y="657"/>
                    </a:lnTo>
                    <a:lnTo>
                      <a:pt x="100" y="648"/>
                    </a:lnTo>
                    <a:lnTo>
                      <a:pt x="130" y="636"/>
                    </a:lnTo>
                    <a:lnTo>
                      <a:pt x="160" y="621"/>
                    </a:lnTo>
                    <a:lnTo>
                      <a:pt x="188" y="603"/>
                    </a:lnTo>
                    <a:lnTo>
                      <a:pt x="193" y="600"/>
                    </a:lnTo>
                    <a:lnTo>
                      <a:pt x="219" y="579"/>
                    </a:lnTo>
                    <a:lnTo>
                      <a:pt x="244" y="557"/>
                    </a:lnTo>
                    <a:lnTo>
                      <a:pt x="268" y="532"/>
                    </a:lnTo>
                    <a:lnTo>
                      <a:pt x="289" y="506"/>
                    </a:lnTo>
                    <a:lnTo>
                      <a:pt x="291" y="501"/>
                    </a:lnTo>
                    <a:lnTo>
                      <a:pt x="310" y="474"/>
                    </a:lnTo>
                    <a:lnTo>
                      <a:pt x="325" y="445"/>
                    </a:lnTo>
                    <a:lnTo>
                      <a:pt x="337" y="415"/>
                    </a:lnTo>
                    <a:lnTo>
                      <a:pt x="347" y="384"/>
                    </a:lnTo>
                    <a:lnTo>
                      <a:pt x="348" y="378"/>
                    </a:lnTo>
                    <a:lnTo>
                      <a:pt x="353" y="347"/>
                    </a:lnTo>
                    <a:lnTo>
                      <a:pt x="356" y="316"/>
                    </a:lnTo>
                    <a:lnTo>
                      <a:pt x="357" y="293"/>
                    </a:lnTo>
                    <a:lnTo>
                      <a:pt x="359" y="270"/>
                    </a:lnTo>
                    <a:lnTo>
                      <a:pt x="344" y="270"/>
                    </a:lnTo>
                    <a:lnTo>
                      <a:pt x="358" y="275"/>
                    </a:lnTo>
                    <a:lnTo>
                      <a:pt x="364" y="253"/>
                    </a:lnTo>
                    <a:lnTo>
                      <a:pt x="370" y="229"/>
                    </a:lnTo>
                    <a:lnTo>
                      <a:pt x="379" y="207"/>
                    </a:lnTo>
                    <a:lnTo>
                      <a:pt x="390" y="186"/>
                    </a:lnTo>
                    <a:lnTo>
                      <a:pt x="401" y="165"/>
                    </a:lnTo>
                    <a:lnTo>
                      <a:pt x="415" y="144"/>
                    </a:lnTo>
                    <a:lnTo>
                      <a:pt x="401" y="139"/>
                    </a:lnTo>
                    <a:lnTo>
                      <a:pt x="413" y="149"/>
                    </a:lnTo>
                    <a:lnTo>
                      <a:pt x="428" y="130"/>
                    </a:lnTo>
                    <a:lnTo>
                      <a:pt x="444" y="111"/>
                    </a:lnTo>
                    <a:lnTo>
                      <a:pt x="480" y="77"/>
                    </a:lnTo>
                    <a:lnTo>
                      <a:pt x="499" y="61"/>
                    </a:lnTo>
                    <a:lnTo>
                      <a:pt x="519" y="47"/>
                    </a:lnTo>
                    <a:lnTo>
                      <a:pt x="508" y="36"/>
                    </a:lnTo>
                    <a:lnTo>
                      <a:pt x="514" y="50"/>
                    </a:lnTo>
                    <a:lnTo>
                      <a:pt x="535" y="37"/>
                    </a:lnTo>
                    <a:lnTo>
                      <a:pt x="558" y="26"/>
                    </a:lnTo>
                    <a:lnTo>
                      <a:pt x="545" y="0"/>
                    </a:lnTo>
                    <a:lnTo>
                      <a:pt x="524" y="10"/>
                    </a:lnTo>
                    <a:lnTo>
                      <a:pt x="503" y="23"/>
                    </a:lnTo>
                    <a:lnTo>
                      <a:pt x="498" y="26"/>
                    </a:lnTo>
                    <a:lnTo>
                      <a:pt x="478" y="40"/>
                    </a:lnTo>
                    <a:lnTo>
                      <a:pt x="459" y="56"/>
                    </a:lnTo>
                    <a:lnTo>
                      <a:pt x="423" y="89"/>
                    </a:lnTo>
                    <a:lnTo>
                      <a:pt x="406" y="109"/>
                    </a:lnTo>
                    <a:lnTo>
                      <a:pt x="392" y="128"/>
                    </a:lnTo>
                    <a:lnTo>
                      <a:pt x="388" y="133"/>
                    </a:lnTo>
                    <a:lnTo>
                      <a:pt x="374" y="154"/>
                    </a:lnTo>
                    <a:lnTo>
                      <a:pt x="363" y="175"/>
                    </a:lnTo>
                    <a:lnTo>
                      <a:pt x="352" y="196"/>
                    </a:lnTo>
                    <a:lnTo>
                      <a:pt x="343" y="218"/>
                    </a:lnTo>
                    <a:lnTo>
                      <a:pt x="337" y="242"/>
                    </a:lnTo>
                    <a:lnTo>
                      <a:pt x="331" y="264"/>
                    </a:lnTo>
                    <a:lnTo>
                      <a:pt x="330" y="270"/>
                    </a:lnTo>
                    <a:lnTo>
                      <a:pt x="327" y="293"/>
                    </a:lnTo>
                    <a:lnTo>
                      <a:pt x="326" y="316"/>
                    </a:lnTo>
                    <a:lnTo>
                      <a:pt x="323" y="347"/>
                    </a:lnTo>
                    <a:lnTo>
                      <a:pt x="318" y="378"/>
                    </a:lnTo>
                    <a:lnTo>
                      <a:pt x="333" y="378"/>
                    </a:lnTo>
                    <a:lnTo>
                      <a:pt x="320" y="373"/>
                    </a:lnTo>
                    <a:lnTo>
                      <a:pt x="310" y="404"/>
                    </a:lnTo>
                    <a:lnTo>
                      <a:pt x="297" y="434"/>
                    </a:lnTo>
                    <a:lnTo>
                      <a:pt x="282" y="462"/>
                    </a:lnTo>
                    <a:lnTo>
                      <a:pt x="264" y="490"/>
                    </a:lnTo>
                    <a:lnTo>
                      <a:pt x="277" y="496"/>
                    </a:lnTo>
                    <a:lnTo>
                      <a:pt x="268" y="485"/>
                    </a:lnTo>
                    <a:lnTo>
                      <a:pt x="246" y="511"/>
                    </a:lnTo>
                    <a:lnTo>
                      <a:pt x="223" y="536"/>
                    </a:lnTo>
                    <a:lnTo>
                      <a:pt x="198" y="558"/>
                    </a:lnTo>
                    <a:lnTo>
                      <a:pt x="172" y="579"/>
                    </a:lnTo>
                    <a:lnTo>
                      <a:pt x="182" y="589"/>
                    </a:lnTo>
                    <a:lnTo>
                      <a:pt x="177" y="575"/>
                    </a:lnTo>
                    <a:lnTo>
                      <a:pt x="148" y="594"/>
                    </a:lnTo>
                    <a:lnTo>
                      <a:pt x="119" y="609"/>
                    </a:lnTo>
                    <a:lnTo>
                      <a:pt x="89" y="621"/>
                    </a:lnTo>
                    <a:lnTo>
                      <a:pt x="58" y="630"/>
                    </a:lnTo>
                    <a:lnTo>
                      <a:pt x="63" y="643"/>
                    </a:lnTo>
                    <a:lnTo>
                      <a:pt x="63" y="629"/>
                    </a:lnTo>
                    <a:lnTo>
                      <a:pt x="32" y="634"/>
                    </a:lnTo>
                    <a:lnTo>
                      <a:pt x="0" y="636"/>
                    </a:lnTo>
                    <a:close/>
                  </a:path>
                </a:pathLst>
              </a:custGeom>
              <a:solidFill>
                <a:schemeClr val="tx2"/>
              </a:solidFill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grpSp>
            <p:nvGrpSpPr>
              <p:cNvPr id="31757" name="Group 12"/>
              <p:cNvGrpSpPr>
                <a:grpSpLocks/>
              </p:cNvGrpSpPr>
              <p:nvPr/>
            </p:nvGrpSpPr>
            <p:grpSpPr bwMode="auto">
              <a:xfrm>
                <a:off x="1156" y="2211"/>
                <a:ext cx="2278" cy="576"/>
                <a:chOff x="2762" y="2160"/>
                <a:chExt cx="371" cy="355"/>
              </a:xfrm>
            </p:grpSpPr>
            <p:sp>
              <p:nvSpPr>
                <p:cNvPr id="31760" name="Freeform 13"/>
                <p:cNvSpPr>
                  <a:spLocks/>
                </p:cNvSpPr>
                <p:nvPr/>
              </p:nvSpPr>
              <p:spPr bwMode="auto">
                <a:xfrm>
                  <a:off x="2762" y="2160"/>
                  <a:ext cx="306" cy="328"/>
                </a:xfrm>
                <a:custGeom>
                  <a:avLst/>
                  <a:gdLst>
                    <a:gd name="T0" fmla="*/ 0 w 611"/>
                    <a:gd name="T1" fmla="*/ 7 h 657"/>
                    <a:gd name="T2" fmla="*/ 5 w 611"/>
                    <a:gd name="T3" fmla="*/ 4 h 657"/>
                    <a:gd name="T4" fmla="*/ 9 w 611"/>
                    <a:gd name="T5" fmla="*/ 9 h 657"/>
                    <a:gd name="T6" fmla="*/ 18 w 611"/>
                    <a:gd name="T7" fmla="*/ 14 h 657"/>
                    <a:gd name="T8" fmla="*/ 17 w 611"/>
                    <a:gd name="T9" fmla="*/ 13 h 657"/>
                    <a:gd name="T10" fmla="*/ 25 w 611"/>
                    <a:gd name="T11" fmla="*/ 21 h 657"/>
                    <a:gd name="T12" fmla="*/ 33 w 611"/>
                    <a:gd name="T13" fmla="*/ 31 h 657"/>
                    <a:gd name="T14" fmla="*/ 33 w 611"/>
                    <a:gd name="T15" fmla="*/ 30 h 657"/>
                    <a:gd name="T16" fmla="*/ 39 w 611"/>
                    <a:gd name="T17" fmla="*/ 42 h 657"/>
                    <a:gd name="T18" fmla="*/ 44 w 611"/>
                    <a:gd name="T19" fmla="*/ 55 h 657"/>
                    <a:gd name="T20" fmla="*/ 50 w 611"/>
                    <a:gd name="T21" fmla="*/ 61 h 657"/>
                    <a:gd name="T22" fmla="*/ 47 w 611"/>
                    <a:gd name="T23" fmla="*/ 68 h 657"/>
                    <a:gd name="T24" fmla="*/ 48 w 611"/>
                    <a:gd name="T25" fmla="*/ 83 h 657"/>
                    <a:gd name="T26" fmla="*/ 49 w 611"/>
                    <a:gd name="T27" fmla="*/ 91 h 657"/>
                    <a:gd name="T28" fmla="*/ 53 w 611"/>
                    <a:gd name="T29" fmla="*/ 103 h 657"/>
                    <a:gd name="T30" fmla="*/ 58 w 611"/>
                    <a:gd name="T31" fmla="*/ 111 h 657"/>
                    <a:gd name="T32" fmla="*/ 67 w 611"/>
                    <a:gd name="T33" fmla="*/ 122 h 657"/>
                    <a:gd name="T34" fmla="*/ 79 w 611"/>
                    <a:gd name="T35" fmla="*/ 133 h 657"/>
                    <a:gd name="T36" fmla="*/ 88 w 611"/>
                    <a:gd name="T37" fmla="*/ 139 h 657"/>
                    <a:gd name="T38" fmla="*/ 104 w 611"/>
                    <a:gd name="T39" fmla="*/ 148 h 657"/>
                    <a:gd name="T40" fmla="*/ 122 w 611"/>
                    <a:gd name="T41" fmla="*/ 156 h 657"/>
                    <a:gd name="T42" fmla="*/ 141 w 611"/>
                    <a:gd name="T43" fmla="*/ 161 h 657"/>
                    <a:gd name="T44" fmla="*/ 152 w 611"/>
                    <a:gd name="T45" fmla="*/ 164 h 657"/>
                    <a:gd name="T46" fmla="*/ 143 w 611"/>
                    <a:gd name="T47" fmla="*/ 154 h 657"/>
                    <a:gd name="T48" fmla="*/ 144 w 611"/>
                    <a:gd name="T49" fmla="*/ 155 h 657"/>
                    <a:gd name="T50" fmla="*/ 125 w 611"/>
                    <a:gd name="T51" fmla="*/ 149 h 657"/>
                    <a:gd name="T52" fmla="*/ 107 w 611"/>
                    <a:gd name="T53" fmla="*/ 141 h 657"/>
                    <a:gd name="T54" fmla="*/ 91 w 611"/>
                    <a:gd name="T55" fmla="*/ 132 h 657"/>
                    <a:gd name="T56" fmla="*/ 92 w 611"/>
                    <a:gd name="T57" fmla="*/ 133 h 657"/>
                    <a:gd name="T58" fmla="*/ 78 w 611"/>
                    <a:gd name="T59" fmla="*/ 123 h 657"/>
                    <a:gd name="T60" fmla="*/ 67 w 611"/>
                    <a:gd name="T61" fmla="*/ 111 h 657"/>
                    <a:gd name="T62" fmla="*/ 60 w 611"/>
                    <a:gd name="T63" fmla="*/ 108 h 657"/>
                    <a:gd name="T64" fmla="*/ 60 w 611"/>
                    <a:gd name="T65" fmla="*/ 101 h 657"/>
                    <a:gd name="T66" fmla="*/ 56 w 611"/>
                    <a:gd name="T67" fmla="*/ 88 h 657"/>
                    <a:gd name="T68" fmla="*/ 56 w 611"/>
                    <a:gd name="T69" fmla="*/ 89 h 657"/>
                    <a:gd name="T70" fmla="*/ 55 w 611"/>
                    <a:gd name="T71" fmla="*/ 76 h 657"/>
                    <a:gd name="T72" fmla="*/ 53 w 611"/>
                    <a:gd name="T73" fmla="*/ 61 h 657"/>
                    <a:gd name="T74" fmla="*/ 51 w 611"/>
                    <a:gd name="T75" fmla="*/ 53 h 657"/>
                    <a:gd name="T76" fmla="*/ 46 w 611"/>
                    <a:gd name="T77" fmla="*/ 39 h 657"/>
                    <a:gd name="T78" fmla="*/ 39 w 611"/>
                    <a:gd name="T79" fmla="*/ 27 h 657"/>
                    <a:gd name="T80" fmla="*/ 35 w 611"/>
                    <a:gd name="T81" fmla="*/ 20 h 657"/>
                    <a:gd name="T82" fmla="*/ 26 w 611"/>
                    <a:gd name="T83" fmla="*/ 11 h 657"/>
                    <a:gd name="T84" fmla="*/ 21 w 611"/>
                    <a:gd name="T85" fmla="*/ 7 h 657"/>
                    <a:gd name="T86" fmla="*/ 11 w 611"/>
                    <a:gd name="T87" fmla="*/ 2 h 657"/>
                    <a:gd name="T88" fmla="*/ 5 w 611"/>
                    <a:gd name="T89" fmla="*/ 0 h 65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11"/>
                    <a:gd name="T136" fmla="*/ 0 h 657"/>
                    <a:gd name="T137" fmla="*/ 611 w 611"/>
                    <a:gd name="T138" fmla="*/ 657 h 65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11" h="657">
                      <a:moveTo>
                        <a:pt x="0" y="0"/>
                      </a:moveTo>
                      <a:lnTo>
                        <a:pt x="0" y="30"/>
                      </a:lnTo>
                      <a:lnTo>
                        <a:pt x="19" y="32"/>
                      </a:lnTo>
                      <a:lnTo>
                        <a:pt x="19" y="17"/>
                      </a:lnTo>
                      <a:lnTo>
                        <a:pt x="13" y="31"/>
                      </a:lnTo>
                      <a:lnTo>
                        <a:pt x="33" y="36"/>
                      </a:lnTo>
                      <a:lnTo>
                        <a:pt x="52" y="45"/>
                      </a:lnTo>
                      <a:lnTo>
                        <a:pt x="70" y="56"/>
                      </a:lnTo>
                      <a:lnTo>
                        <a:pt x="75" y="42"/>
                      </a:lnTo>
                      <a:lnTo>
                        <a:pt x="65" y="53"/>
                      </a:lnTo>
                      <a:lnTo>
                        <a:pt x="83" y="67"/>
                      </a:lnTo>
                      <a:lnTo>
                        <a:pt x="100" y="84"/>
                      </a:lnTo>
                      <a:lnTo>
                        <a:pt x="116" y="104"/>
                      </a:lnTo>
                      <a:lnTo>
                        <a:pt x="131" y="125"/>
                      </a:lnTo>
                      <a:lnTo>
                        <a:pt x="142" y="115"/>
                      </a:lnTo>
                      <a:lnTo>
                        <a:pt x="129" y="120"/>
                      </a:lnTo>
                      <a:lnTo>
                        <a:pt x="142" y="144"/>
                      </a:lnTo>
                      <a:lnTo>
                        <a:pt x="155" y="169"/>
                      </a:lnTo>
                      <a:lnTo>
                        <a:pt x="166" y="196"/>
                      </a:lnTo>
                      <a:lnTo>
                        <a:pt x="176" y="223"/>
                      </a:lnTo>
                      <a:lnTo>
                        <a:pt x="183" y="252"/>
                      </a:lnTo>
                      <a:lnTo>
                        <a:pt x="197" y="245"/>
                      </a:lnTo>
                      <a:lnTo>
                        <a:pt x="182" y="245"/>
                      </a:lnTo>
                      <a:lnTo>
                        <a:pt x="187" y="275"/>
                      </a:lnTo>
                      <a:lnTo>
                        <a:pt x="191" y="305"/>
                      </a:lnTo>
                      <a:lnTo>
                        <a:pt x="192" y="335"/>
                      </a:lnTo>
                      <a:lnTo>
                        <a:pt x="194" y="359"/>
                      </a:lnTo>
                      <a:lnTo>
                        <a:pt x="196" y="366"/>
                      </a:lnTo>
                      <a:lnTo>
                        <a:pt x="202" y="390"/>
                      </a:lnTo>
                      <a:lnTo>
                        <a:pt x="212" y="415"/>
                      </a:lnTo>
                      <a:lnTo>
                        <a:pt x="225" y="439"/>
                      </a:lnTo>
                      <a:lnTo>
                        <a:pt x="229" y="444"/>
                      </a:lnTo>
                      <a:lnTo>
                        <a:pt x="245" y="467"/>
                      </a:lnTo>
                      <a:lnTo>
                        <a:pt x="266" y="491"/>
                      </a:lnTo>
                      <a:lnTo>
                        <a:pt x="290" y="513"/>
                      </a:lnTo>
                      <a:lnTo>
                        <a:pt x="316" y="534"/>
                      </a:lnTo>
                      <a:lnTo>
                        <a:pt x="344" y="554"/>
                      </a:lnTo>
                      <a:lnTo>
                        <a:pt x="349" y="558"/>
                      </a:lnTo>
                      <a:lnTo>
                        <a:pt x="380" y="576"/>
                      </a:lnTo>
                      <a:lnTo>
                        <a:pt x="414" y="594"/>
                      </a:lnTo>
                      <a:lnTo>
                        <a:pt x="449" y="610"/>
                      </a:lnTo>
                      <a:lnTo>
                        <a:pt x="486" y="625"/>
                      </a:lnTo>
                      <a:lnTo>
                        <a:pt x="523" y="637"/>
                      </a:lnTo>
                      <a:lnTo>
                        <a:pt x="563" y="647"/>
                      </a:lnTo>
                      <a:lnTo>
                        <a:pt x="569" y="648"/>
                      </a:lnTo>
                      <a:lnTo>
                        <a:pt x="606" y="657"/>
                      </a:lnTo>
                      <a:lnTo>
                        <a:pt x="611" y="628"/>
                      </a:lnTo>
                      <a:lnTo>
                        <a:pt x="569" y="618"/>
                      </a:lnTo>
                      <a:lnTo>
                        <a:pt x="569" y="633"/>
                      </a:lnTo>
                      <a:lnTo>
                        <a:pt x="574" y="620"/>
                      </a:lnTo>
                      <a:lnTo>
                        <a:pt x="534" y="610"/>
                      </a:lnTo>
                      <a:lnTo>
                        <a:pt x="497" y="597"/>
                      </a:lnTo>
                      <a:lnTo>
                        <a:pt x="460" y="583"/>
                      </a:lnTo>
                      <a:lnTo>
                        <a:pt x="425" y="566"/>
                      </a:lnTo>
                      <a:lnTo>
                        <a:pt x="392" y="549"/>
                      </a:lnTo>
                      <a:lnTo>
                        <a:pt x="361" y="530"/>
                      </a:lnTo>
                      <a:lnTo>
                        <a:pt x="356" y="544"/>
                      </a:lnTo>
                      <a:lnTo>
                        <a:pt x="366" y="533"/>
                      </a:lnTo>
                      <a:lnTo>
                        <a:pt x="337" y="513"/>
                      </a:lnTo>
                      <a:lnTo>
                        <a:pt x="311" y="492"/>
                      </a:lnTo>
                      <a:lnTo>
                        <a:pt x="287" y="470"/>
                      </a:lnTo>
                      <a:lnTo>
                        <a:pt x="266" y="446"/>
                      </a:lnTo>
                      <a:lnTo>
                        <a:pt x="250" y="423"/>
                      </a:lnTo>
                      <a:lnTo>
                        <a:pt x="239" y="434"/>
                      </a:lnTo>
                      <a:lnTo>
                        <a:pt x="253" y="428"/>
                      </a:lnTo>
                      <a:lnTo>
                        <a:pt x="239" y="404"/>
                      </a:lnTo>
                      <a:lnTo>
                        <a:pt x="229" y="379"/>
                      </a:lnTo>
                      <a:lnTo>
                        <a:pt x="223" y="354"/>
                      </a:lnTo>
                      <a:lnTo>
                        <a:pt x="209" y="359"/>
                      </a:lnTo>
                      <a:lnTo>
                        <a:pt x="224" y="359"/>
                      </a:lnTo>
                      <a:lnTo>
                        <a:pt x="222" y="335"/>
                      </a:lnTo>
                      <a:lnTo>
                        <a:pt x="220" y="305"/>
                      </a:lnTo>
                      <a:lnTo>
                        <a:pt x="217" y="275"/>
                      </a:lnTo>
                      <a:lnTo>
                        <a:pt x="212" y="245"/>
                      </a:lnTo>
                      <a:lnTo>
                        <a:pt x="210" y="240"/>
                      </a:lnTo>
                      <a:lnTo>
                        <a:pt x="203" y="212"/>
                      </a:lnTo>
                      <a:lnTo>
                        <a:pt x="193" y="185"/>
                      </a:lnTo>
                      <a:lnTo>
                        <a:pt x="182" y="157"/>
                      </a:lnTo>
                      <a:lnTo>
                        <a:pt x="170" y="133"/>
                      </a:lnTo>
                      <a:lnTo>
                        <a:pt x="156" y="109"/>
                      </a:lnTo>
                      <a:lnTo>
                        <a:pt x="152" y="104"/>
                      </a:lnTo>
                      <a:lnTo>
                        <a:pt x="137" y="83"/>
                      </a:lnTo>
                      <a:lnTo>
                        <a:pt x="121" y="63"/>
                      </a:lnTo>
                      <a:lnTo>
                        <a:pt x="104" y="46"/>
                      </a:lnTo>
                      <a:lnTo>
                        <a:pt x="86" y="32"/>
                      </a:lnTo>
                      <a:lnTo>
                        <a:pt x="81" y="29"/>
                      </a:lnTo>
                      <a:lnTo>
                        <a:pt x="63" y="17"/>
                      </a:lnTo>
                      <a:lnTo>
                        <a:pt x="44" y="9"/>
                      </a:lnTo>
                      <a:lnTo>
                        <a:pt x="24" y="4"/>
                      </a:lnTo>
                      <a:lnTo>
                        <a:pt x="19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31761" name="Freeform 14"/>
                <p:cNvSpPr>
                  <a:spLocks/>
                </p:cNvSpPr>
                <p:nvPr/>
              </p:nvSpPr>
              <p:spPr bwMode="auto">
                <a:xfrm>
                  <a:off x="3064" y="2449"/>
                  <a:ext cx="69" cy="66"/>
                </a:xfrm>
                <a:custGeom>
                  <a:avLst/>
                  <a:gdLst>
                    <a:gd name="T0" fmla="*/ 0 w 139"/>
                    <a:gd name="T1" fmla="*/ 33 h 132"/>
                    <a:gd name="T2" fmla="*/ 34 w 139"/>
                    <a:gd name="T3" fmla="*/ 19 h 132"/>
                    <a:gd name="T4" fmla="*/ 3 w 139"/>
                    <a:gd name="T5" fmla="*/ 0 h 132"/>
                    <a:gd name="T6" fmla="*/ 0 w 139"/>
                    <a:gd name="T7" fmla="*/ 33 h 1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9"/>
                    <a:gd name="T13" fmla="*/ 0 h 132"/>
                    <a:gd name="T14" fmla="*/ 139 w 139"/>
                    <a:gd name="T15" fmla="*/ 132 h 1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9" h="132">
                      <a:moveTo>
                        <a:pt x="0" y="132"/>
                      </a:moveTo>
                      <a:lnTo>
                        <a:pt x="139" y="78"/>
                      </a:lnTo>
                      <a:lnTo>
                        <a:pt x="13" y="0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sp>
            <p:nvSpPr>
              <p:cNvPr id="31758" name="AutoShape 15"/>
              <p:cNvSpPr>
                <a:spLocks noChangeArrowheads="1"/>
              </p:cNvSpPr>
              <p:nvPr/>
            </p:nvSpPr>
            <p:spPr bwMode="auto">
              <a:xfrm>
                <a:off x="3515" y="1363"/>
                <a:ext cx="432" cy="480"/>
              </a:xfrm>
              <a:prstGeom prst="upArrow">
                <a:avLst>
                  <a:gd name="adj1" fmla="val 50000"/>
                  <a:gd name="adj2" fmla="val 27778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1759" name="AutoShape 16"/>
              <p:cNvSpPr>
                <a:spLocks noChangeArrowheads="1"/>
              </p:cNvSpPr>
              <p:nvPr/>
            </p:nvSpPr>
            <p:spPr bwMode="auto">
              <a:xfrm flipV="1">
                <a:off x="3515" y="2432"/>
                <a:ext cx="432" cy="480"/>
              </a:xfrm>
              <a:prstGeom prst="upArrow">
                <a:avLst>
                  <a:gd name="adj1" fmla="val 50000"/>
                  <a:gd name="adj2" fmla="val 27778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31755" name="Freeform 17"/>
            <p:cNvSpPr>
              <a:spLocks/>
            </p:cNvSpPr>
            <p:nvPr/>
          </p:nvSpPr>
          <p:spPr bwMode="auto">
            <a:xfrm>
              <a:off x="2971" y="1616"/>
              <a:ext cx="490" cy="106"/>
            </a:xfrm>
            <a:custGeom>
              <a:avLst/>
              <a:gdLst>
                <a:gd name="T0" fmla="*/ 357 w 144"/>
                <a:gd name="T1" fmla="*/ 86 h 131"/>
                <a:gd name="T2" fmla="*/ 1667 w 144"/>
                <a:gd name="T3" fmla="*/ 23 h 131"/>
                <a:gd name="T4" fmla="*/ 0 w 144"/>
                <a:gd name="T5" fmla="*/ 0 h 131"/>
                <a:gd name="T6" fmla="*/ 357 w 144"/>
                <a:gd name="T7" fmla="*/ 86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131"/>
                <a:gd name="T14" fmla="*/ 144 w 144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131">
                  <a:moveTo>
                    <a:pt x="31" y="131"/>
                  </a:moveTo>
                  <a:lnTo>
                    <a:pt x="144" y="34"/>
                  </a:lnTo>
                  <a:lnTo>
                    <a:pt x="0" y="0"/>
                  </a:lnTo>
                  <a:lnTo>
                    <a:pt x="31" y="131"/>
                  </a:lnTo>
                  <a:close/>
                </a:path>
              </a:pathLst>
            </a:custGeom>
            <a:solidFill>
              <a:schemeClr val="tx2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pic>
        <p:nvPicPr>
          <p:cNvPr id="31753" name="Picture 18" descr="j0155899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2636838"/>
            <a:ext cx="1465262" cy="14652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6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-171450"/>
            <a:ext cx="7767637" cy="1414463"/>
          </a:xfrm>
        </p:spPr>
        <p:txBody>
          <a:bodyPr lIns="0" tIns="0" rIns="0" bIns="0" anchor="ctr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Presentation of the course</a:t>
            </a:r>
          </a:p>
        </p:txBody>
      </p:sp>
      <p:sp>
        <p:nvSpPr>
          <p:cNvPr id="9219" name="Oval 4"/>
          <p:cNvSpPr>
            <a:spLocks noChangeArrowheads="1"/>
          </p:cNvSpPr>
          <p:nvPr/>
        </p:nvSpPr>
        <p:spPr bwMode="auto">
          <a:xfrm>
            <a:off x="2852738" y="2636838"/>
            <a:ext cx="2317750" cy="1593850"/>
          </a:xfrm>
          <a:prstGeom prst="ellipse">
            <a:avLst/>
          </a:prstGeom>
          <a:solidFill>
            <a:srgbClr val="FFCC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97225" y="2873375"/>
            <a:ext cx="1627188" cy="1120775"/>
            <a:chOff x="3751" y="1397"/>
            <a:chExt cx="942" cy="706"/>
          </a:xfrm>
        </p:grpSpPr>
        <p:sp>
          <p:nvSpPr>
            <p:cNvPr id="9246" name="AutoShape 6"/>
            <p:cNvSpPr>
              <a:spLocks noChangeArrowheads="1"/>
            </p:cNvSpPr>
            <p:nvPr/>
          </p:nvSpPr>
          <p:spPr bwMode="auto">
            <a:xfrm>
              <a:off x="3751" y="1397"/>
              <a:ext cx="942" cy="706"/>
            </a:xfrm>
            <a:prstGeom prst="roundRect">
              <a:avLst>
                <a:gd name="adj" fmla="val 13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247" name="Text Box 7"/>
            <p:cNvSpPr txBox="1">
              <a:spLocks noChangeArrowheads="1"/>
            </p:cNvSpPr>
            <p:nvPr/>
          </p:nvSpPr>
          <p:spPr bwMode="auto">
            <a:xfrm>
              <a:off x="3751" y="1610"/>
              <a:ext cx="941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pPr algn="ctr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cs typeface="Times New Roman" pitchFamily="18" charset="0"/>
                </a:rPr>
                <a:t>Participants</a:t>
              </a:r>
            </a:p>
          </p:txBody>
        </p:sp>
      </p:grpSp>
      <p:sp>
        <p:nvSpPr>
          <p:cNvPr id="9221" name="Oval 9"/>
          <p:cNvSpPr>
            <a:spLocks noChangeArrowheads="1"/>
          </p:cNvSpPr>
          <p:nvPr/>
        </p:nvSpPr>
        <p:spPr bwMode="auto">
          <a:xfrm>
            <a:off x="115888" y="1555750"/>
            <a:ext cx="2232025" cy="1517650"/>
          </a:xfrm>
          <a:prstGeom prst="ellipse">
            <a:avLst/>
          </a:prstGeom>
          <a:solidFill>
            <a:srgbClr val="FFCC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47675" y="1781175"/>
            <a:ext cx="1571625" cy="1066800"/>
            <a:chOff x="799" y="1531"/>
            <a:chExt cx="673" cy="672"/>
          </a:xfrm>
        </p:grpSpPr>
        <p:sp>
          <p:nvSpPr>
            <p:cNvPr id="9244" name="AutoShape 11"/>
            <p:cNvSpPr>
              <a:spLocks noChangeArrowheads="1"/>
            </p:cNvSpPr>
            <p:nvPr/>
          </p:nvSpPr>
          <p:spPr bwMode="auto">
            <a:xfrm>
              <a:off x="799" y="1531"/>
              <a:ext cx="673" cy="672"/>
            </a:xfrm>
            <a:prstGeom prst="roundRect">
              <a:avLst>
                <a:gd name="adj" fmla="val 14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245" name="Text Box 12"/>
            <p:cNvSpPr txBox="1">
              <a:spLocks noChangeArrowheads="1"/>
            </p:cNvSpPr>
            <p:nvPr/>
          </p:nvSpPr>
          <p:spPr bwMode="auto">
            <a:xfrm>
              <a:off x="799" y="1727"/>
              <a:ext cx="672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pPr algn="ctr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cs typeface="Times New Roman" pitchFamily="18" charset="0"/>
                </a:rPr>
                <a:t>Objectives</a:t>
              </a:r>
            </a:p>
          </p:txBody>
        </p:sp>
      </p:grpSp>
      <p:sp>
        <p:nvSpPr>
          <p:cNvPr id="9223" name="Oval 14"/>
          <p:cNvSpPr>
            <a:spLocks noChangeArrowheads="1"/>
          </p:cNvSpPr>
          <p:nvPr/>
        </p:nvSpPr>
        <p:spPr bwMode="auto">
          <a:xfrm>
            <a:off x="763588" y="4508500"/>
            <a:ext cx="2090737" cy="908050"/>
          </a:xfrm>
          <a:prstGeom prst="ellipse">
            <a:avLst/>
          </a:prstGeom>
          <a:solidFill>
            <a:srgbClr val="FFCC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074738" y="4645025"/>
            <a:ext cx="1468437" cy="635000"/>
            <a:chOff x="1364" y="3158"/>
            <a:chExt cx="772" cy="400"/>
          </a:xfrm>
        </p:grpSpPr>
        <p:sp>
          <p:nvSpPr>
            <p:cNvPr id="9242" name="AutoShape 16"/>
            <p:cNvSpPr>
              <a:spLocks noChangeArrowheads="1"/>
            </p:cNvSpPr>
            <p:nvPr/>
          </p:nvSpPr>
          <p:spPr bwMode="auto">
            <a:xfrm>
              <a:off x="1364" y="3158"/>
              <a:ext cx="772" cy="400"/>
            </a:xfrm>
            <a:prstGeom prst="roundRect">
              <a:avLst>
                <a:gd name="adj" fmla="val 25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243" name="Text Box 17"/>
            <p:cNvSpPr txBox="1">
              <a:spLocks noChangeArrowheads="1"/>
            </p:cNvSpPr>
            <p:nvPr/>
          </p:nvSpPr>
          <p:spPr bwMode="auto">
            <a:xfrm>
              <a:off x="1364" y="3219"/>
              <a:ext cx="771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pPr algn="ctr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cs typeface="Times New Roman" pitchFamily="18" charset="0"/>
                </a:rPr>
                <a:t>Instructor</a:t>
              </a:r>
            </a:p>
          </p:txBody>
        </p:sp>
      </p:grpSp>
      <p:sp>
        <p:nvSpPr>
          <p:cNvPr id="9225" name="Oval 19"/>
          <p:cNvSpPr>
            <a:spLocks noChangeArrowheads="1"/>
          </p:cNvSpPr>
          <p:nvPr/>
        </p:nvSpPr>
        <p:spPr bwMode="auto">
          <a:xfrm>
            <a:off x="5661025" y="1555750"/>
            <a:ext cx="2601913" cy="1290638"/>
          </a:xfrm>
          <a:prstGeom prst="ellipse">
            <a:avLst/>
          </a:prstGeom>
          <a:solidFill>
            <a:srgbClr val="FFCC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048375" y="1747838"/>
            <a:ext cx="1828800" cy="906462"/>
            <a:chOff x="3627" y="2953"/>
            <a:chExt cx="807" cy="571"/>
          </a:xfrm>
        </p:grpSpPr>
        <p:sp>
          <p:nvSpPr>
            <p:cNvPr id="9240" name="AutoShape 21"/>
            <p:cNvSpPr>
              <a:spLocks noChangeArrowheads="1"/>
            </p:cNvSpPr>
            <p:nvPr/>
          </p:nvSpPr>
          <p:spPr bwMode="auto">
            <a:xfrm>
              <a:off x="3627" y="2953"/>
              <a:ext cx="807" cy="571"/>
            </a:xfrm>
            <a:prstGeom prst="roundRect">
              <a:avLst>
                <a:gd name="adj" fmla="val 17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241" name="Text Box 22"/>
            <p:cNvSpPr txBox="1">
              <a:spLocks noChangeArrowheads="1"/>
            </p:cNvSpPr>
            <p:nvPr/>
          </p:nvSpPr>
          <p:spPr bwMode="auto">
            <a:xfrm>
              <a:off x="3627" y="3100"/>
              <a:ext cx="806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cs typeface="Times New Roman" pitchFamily="18" charset="0"/>
                </a:rPr>
                <a:t>Methods</a:t>
              </a:r>
            </a:p>
          </p:txBody>
        </p:sp>
      </p:grpSp>
      <p:cxnSp>
        <p:nvCxnSpPr>
          <p:cNvPr id="7175" name="AutoShape 23"/>
          <p:cNvCxnSpPr>
            <a:cxnSpLocks noChangeShapeType="1"/>
            <a:stCxn id="9221" idx="6"/>
            <a:endCxn id="9219" idx="1"/>
          </p:cNvCxnSpPr>
          <p:nvPr/>
        </p:nvCxnSpPr>
        <p:spPr bwMode="auto">
          <a:xfrm>
            <a:off x="2347913" y="2314575"/>
            <a:ext cx="844550" cy="555625"/>
          </a:xfrm>
          <a:prstGeom prst="curvedConnector2">
            <a:avLst/>
          </a:prstGeom>
          <a:noFill/>
          <a:ln w="101520">
            <a:solidFill>
              <a:srgbClr val="FF99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7176" name="AutoShape 24"/>
          <p:cNvCxnSpPr>
            <a:cxnSpLocks noChangeShapeType="1"/>
            <a:stCxn id="9219" idx="6"/>
            <a:endCxn id="9230" idx="1"/>
          </p:cNvCxnSpPr>
          <p:nvPr/>
        </p:nvCxnSpPr>
        <p:spPr bwMode="auto">
          <a:xfrm>
            <a:off x="5170488" y="3433763"/>
            <a:ext cx="798512" cy="471487"/>
          </a:xfrm>
          <a:prstGeom prst="curvedConnector2">
            <a:avLst/>
          </a:prstGeom>
          <a:noFill/>
          <a:ln w="101520">
            <a:solidFill>
              <a:srgbClr val="FF99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7177" name="AutoShape 25"/>
          <p:cNvCxnSpPr>
            <a:cxnSpLocks noChangeShapeType="1"/>
            <a:stCxn id="9225" idx="2"/>
            <a:endCxn id="9219" idx="7"/>
          </p:cNvCxnSpPr>
          <p:nvPr/>
        </p:nvCxnSpPr>
        <p:spPr bwMode="auto">
          <a:xfrm rot="10800000" flipV="1">
            <a:off x="4830763" y="2201863"/>
            <a:ext cx="830262" cy="668337"/>
          </a:xfrm>
          <a:prstGeom prst="curvedConnector2">
            <a:avLst/>
          </a:prstGeom>
          <a:noFill/>
          <a:ln w="101520">
            <a:solidFill>
              <a:srgbClr val="FF99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9230" name="Oval 27"/>
          <p:cNvSpPr>
            <a:spLocks noChangeArrowheads="1"/>
          </p:cNvSpPr>
          <p:nvPr/>
        </p:nvSpPr>
        <p:spPr bwMode="auto">
          <a:xfrm>
            <a:off x="5588000" y="3716338"/>
            <a:ext cx="2601913" cy="1290637"/>
          </a:xfrm>
          <a:prstGeom prst="ellipse">
            <a:avLst/>
          </a:prstGeom>
          <a:solidFill>
            <a:srgbClr val="FFCC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975350" y="3908425"/>
            <a:ext cx="1828800" cy="906463"/>
            <a:chOff x="3627" y="2953"/>
            <a:chExt cx="807" cy="571"/>
          </a:xfrm>
        </p:grpSpPr>
        <p:sp>
          <p:nvSpPr>
            <p:cNvPr id="9238" name="AutoShape 29"/>
            <p:cNvSpPr>
              <a:spLocks noChangeArrowheads="1"/>
            </p:cNvSpPr>
            <p:nvPr/>
          </p:nvSpPr>
          <p:spPr bwMode="auto">
            <a:xfrm>
              <a:off x="3627" y="2953"/>
              <a:ext cx="807" cy="571"/>
            </a:xfrm>
            <a:prstGeom prst="roundRect">
              <a:avLst>
                <a:gd name="adj" fmla="val 17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239" name="Text Box 30"/>
            <p:cNvSpPr txBox="1">
              <a:spLocks noChangeArrowheads="1"/>
            </p:cNvSpPr>
            <p:nvPr/>
          </p:nvSpPr>
          <p:spPr bwMode="auto">
            <a:xfrm>
              <a:off x="3627" y="3100"/>
              <a:ext cx="806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cs typeface="Times New Roman" pitchFamily="18" charset="0"/>
                </a:rPr>
                <a:t>Content</a:t>
              </a:r>
            </a:p>
          </p:txBody>
        </p:sp>
      </p:grpSp>
      <p:sp>
        <p:nvSpPr>
          <p:cNvPr id="9232" name="Oval 32"/>
          <p:cNvSpPr>
            <a:spLocks noChangeArrowheads="1"/>
          </p:cNvSpPr>
          <p:nvPr/>
        </p:nvSpPr>
        <p:spPr bwMode="auto">
          <a:xfrm>
            <a:off x="3429000" y="5013325"/>
            <a:ext cx="2305050" cy="908050"/>
          </a:xfrm>
          <a:prstGeom prst="ellipse">
            <a:avLst/>
          </a:prstGeom>
          <a:solidFill>
            <a:srgbClr val="FFCC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3773488" y="5149850"/>
            <a:ext cx="1617662" cy="635000"/>
            <a:chOff x="1364" y="3158"/>
            <a:chExt cx="772" cy="400"/>
          </a:xfrm>
        </p:grpSpPr>
        <p:sp>
          <p:nvSpPr>
            <p:cNvPr id="9236" name="AutoShape 34"/>
            <p:cNvSpPr>
              <a:spLocks noChangeArrowheads="1"/>
            </p:cNvSpPr>
            <p:nvPr/>
          </p:nvSpPr>
          <p:spPr bwMode="auto">
            <a:xfrm>
              <a:off x="1364" y="3158"/>
              <a:ext cx="772" cy="400"/>
            </a:xfrm>
            <a:prstGeom prst="roundRect">
              <a:avLst>
                <a:gd name="adj" fmla="val 25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237" name="Text Box 35"/>
            <p:cNvSpPr txBox="1">
              <a:spLocks noChangeArrowheads="1"/>
            </p:cNvSpPr>
            <p:nvPr/>
          </p:nvSpPr>
          <p:spPr bwMode="auto">
            <a:xfrm>
              <a:off x="1364" y="3219"/>
              <a:ext cx="771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pPr algn="ctr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cs typeface="Times New Roman" pitchFamily="18" charset="0"/>
                </a:rPr>
                <a:t>Evaluation</a:t>
              </a:r>
            </a:p>
          </p:txBody>
        </p:sp>
      </p:grpSp>
      <p:cxnSp>
        <p:nvCxnSpPr>
          <p:cNvPr id="7180" name="AutoShape 36"/>
          <p:cNvCxnSpPr>
            <a:cxnSpLocks noChangeShapeType="1"/>
            <a:stCxn id="9219" idx="4"/>
            <a:endCxn id="9232" idx="0"/>
          </p:cNvCxnSpPr>
          <p:nvPr/>
        </p:nvCxnSpPr>
        <p:spPr bwMode="auto">
          <a:xfrm rot="16200000" flipH="1">
            <a:off x="3905250" y="4337051"/>
            <a:ext cx="782637" cy="569912"/>
          </a:xfrm>
          <a:prstGeom prst="curvedConnector3">
            <a:avLst>
              <a:gd name="adj1" fmla="val 49898"/>
            </a:avLst>
          </a:prstGeom>
          <a:noFill/>
          <a:ln w="101520">
            <a:solidFill>
              <a:srgbClr val="FF99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7181" name="AutoShape 37"/>
          <p:cNvCxnSpPr>
            <a:cxnSpLocks noChangeShapeType="1"/>
            <a:stCxn id="9223" idx="7"/>
            <a:endCxn id="9219" idx="3"/>
          </p:cNvCxnSpPr>
          <p:nvPr/>
        </p:nvCxnSpPr>
        <p:spPr bwMode="auto">
          <a:xfrm flipV="1">
            <a:off x="2547938" y="3997325"/>
            <a:ext cx="644525" cy="644525"/>
          </a:xfrm>
          <a:prstGeom prst="straightConnector1">
            <a:avLst/>
          </a:prstGeom>
          <a:noFill/>
          <a:ln w="127000">
            <a:solidFill>
              <a:srgbClr val="FF6600"/>
            </a:solidFill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Ethical Dilemmas: tough choices</a:t>
            </a:r>
          </a:p>
        </p:txBody>
      </p:sp>
      <p:sp>
        <p:nvSpPr>
          <p:cNvPr id="4100" name="Text Box 23"/>
          <p:cNvSpPr txBox="1">
            <a:spLocks noChangeArrowheads="1"/>
          </p:cNvSpPr>
          <p:nvPr/>
        </p:nvSpPr>
        <p:spPr bwMode="auto">
          <a:xfrm>
            <a:off x="2733675" y="2051050"/>
            <a:ext cx="1477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/>
              <a:t>Less ethical</a:t>
            </a:r>
          </a:p>
        </p:txBody>
      </p:sp>
      <p:sp>
        <p:nvSpPr>
          <p:cNvPr id="4101" name="Text Box 24"/>
          <p:cNvSpPr txBox="1">
            <a:spLocks noChangeArrowheads="1"/>
          </p:cNvSpPr>
          <p:nvPr/>
        </p:nvSpPr>
        <p:spPr bwMode="auto">
          <a:xfrm>
            <a:off x="2725738" y="3716338"/>
            <a:ext cx="1550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/>
              <a:t>More ethical</a:t>
            </a:r>
          </a:p>
        </p:txBody>
      </p:sp>
      <p:sp>
        <p:nvSpPr>
          <p:cNvPr id="4102" name="Text Box 25"/>
          <p:cNvSpPr txBox="1">
            <a:spLocks noChangeArrowheads="1"/>
          </p:cNvSpPr>
          <p:nvPr/>
        </p:nvSpPr>
        <p:spPr bwMode="auto">
          <a:xfrm>
            <a:off x="323850" y="4724400"/>
            <a:ext cx="8569325" cy="1282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/>
              <a:t>An Ethical Dilemma arises when the action that best favors the interest of the actor conflicts with the action that is the most ethical</a:t>
            </a:r>
          </a:p>
        </p:txBody>
      </p:sp>
      <p:grpSp>
        <p:nvGrpSpPr>
          <p:cNvPr id="4103" name="Group 33"/>
          <p:cNvGrpSpPr>
            <a:grpSpLocks/>
          </p:cNvGrpSpPr>
          <p:nvPr/>
        </p:nvGrpSpPr>
        <p:grpSpPr bwMode="auto">
          <a:xfrm>
            <a:off x="2555875" y="1557338"/>
            <a:ext cx="4430713" cy="2459037"/>
            <a:chOff x="1156" y="1363"/>
            <a:chExt cx="2791" cy="1549"/>
          </a:xfrm>
        </p:grpSpPr>
        <p:grpSp>
          <p:nvGrpSpPr>
            <p:cNvPr id="4106" name="Group 34"/>
            <p:cNvGrpSpPr>
              <a:grpSpLocks/>
            </p:cNvGrpSpPr>
            <p:nvPr/>
          </p:nvGrpSpPr>
          <p:grpSpPr bwMode="auto">
            <a:xfrm>
              <a:off x="1156" y="1363"/>
              <a:ext cx="2791" cy="1549"/>
              <a:chOff x="1156" y="1363"/>
              <a:chExt cx="2791" cy="1549"/>
            </a:xfrm>
          </p:grpSpPr>
          <p:sp>
            <p:nvSpPr>
              <p:cNvPr id="4108" name="Freeform 35"/>
              <p:cNvSpPr>
                <a:spLocks/>
              </p:cNvSpPr>
              <p:nvPr/>
            </p:nvSpPr>
            <p:spPr bwMode="auto">
              <a:xfrm>
                <a:off x="1172" y="1676"/>
                <a:ext cx="1900" cy="545"/>
              </a:xfrm>
              <a:custGeom>
                <a:avLst/>
                <a:gdLst>
                  <a:gd name="T0" fmla="*/ 0 w 558"/>
                  <a:gd name="T1" fmla="*/ 446 h 666"/>
                  <a:gd name="T2" fmla="*/ 732 w 558"/>
                  <a:gd name="T3" fmla="*/ 440 h 666"/>
                  <a:gd name="T4" fmla="*/ 1161 w 558"/>
                  <a:gd name="T5" fmla="*/ 434 h 666"/>
                  <a:gd name="T6" fmla="*/ 1856 w 558"/>
                  <a:gd name="T7" fmla="*/ 416 h 666"/>
                  <a:gd name="T8" fmla="*/ 2237 w 558"/>
                  <a:gd name="T9" fmla="*/ 402 h 666"/>
                  <a:gd name="T10" fmla="*/ 2830 w 558"/>
                  <a:gd name="T11" fmla="*/ 373 h 666"/>
                  <a:gd name="T12" fmla="*/ 3351 w 558"/>
                  <a:gd name="T13" fmla="*/ 339 h 666"/>
                  <a:gd name="T14" fmla="*/ 3596 w 558"/>
                  <a:gd name="T15" fmla="*/ 318 h 666"/>
                  <a:gd name="T16" fmla="*/ 3906 w 558"/>
                  <a:gd name="T17" fmla="*/ 278 h 666"/>
                  <a:gd name="T18" fmla="*/ 4035 w 558"/>
                  <a:gd name="T19" fmla="*/ 253 h 666"/>
                  <a:gd name="T20" fmla="*/ 4127 w 558"/>
                  <a:gd name="T21" fmla="*/ 212 h 666"/>
                  <a:gd name="T22" fmla="*/ 4161 w 558"/>
                  <a:gd name="T23" fmla="*/ 181 h 666"/>
                  <a:gd name="T24" fmla="*/ 4151 w 558"/>
                  <a:gd name="T25" fmla="*/ 184 h 666"/>
                  <a:gd name="T26" fmla="*/ 4290 w 558"/>
                  <a:gd name="T27" fmla="*/ 153 h 666"/>
                  <a:gd name="T28" fmla="*/ 4522 w 558"/>
                  <a:gd name="T29" fmla="*/ 124 h 666"/>
                  <a:gd name="T30" fmla="*/ 4811 w 558"/>
                  <a:gd name="T31" fmla="*/ 97 h 666"/>
                  <a:gd name="T32" fmla="*/ 4787 w 558"/>
                  <a:gd name="T33" fmla="*/ 100 h 666"/>
                  <a:gd name="T34" fmla="*/ 5148 w 558"/>
                  <a:gd name="T35" fmla="*/ 74 h 666"/>
                  <a:gd name="T36" fmla="*/ 5785 w 558"/>
                  <a:gd name="T37" fmla="*/ 41 h 666"/>
                  <a:gd name="T38" fmla="*/ 5891 w 558"/>
                  <a:gd name="T39" fmla="*/ 24 h 666"/>
                  <a:gd name="T40" fmla="*/ 6204 w 558"/>
                  <a:gd name="T41" fmla="*/ 25 h 666"/>
                  <a:gd name="T42" fmla="*/ 6320 w 558"/>
                  <a:gd name="T43" fmla="*/ 0 h 666"/>
                  <a:gd name="T44" fmla="*/ 5833 w 558"/>
                  <a:gd name="T45" fmla="*/ 16 h 666"/>
                  <a:gd name="T46" fmla="*/ 5543 w 558"/>
                  <a:gd name="T47" fmla="*/ 27 h 666"/>
                  <a:gd name="T48" fmla="*/ 4903 w 558"/>
                  <a:gd name="T49" fmla="*/ 60 h 666"/>
                  <a:gd name="T50" fmla="*/ 4546 w 558"/>
                  <a:gd name="T51" fmla="*/ 86 h 666"/>
                  <a:gd name="T52" fmla="*/ 4335 w 558"/>
                  <a:gd name="T53" fmla="*/ 103 h 666"/>
                  <a:gd name="T54" fmla="*/ 4083 w 558"/>
                  <a:gd name="T55" fmla="*/ 131 h 666"/>
                  <a:gd name="T56" fmla="*/ 3906 w 558"/>
                  <a:gd name="T57" fmla="*/ 162 h 666"/>
                  <a:gd name="T58" fmla="*/ 3827 w 558"/>
                  <a:gd name="T59" fmla="*/ 181 h 666"/>
                  <a:gd name="T60" fmla="*/ 3790 w 558"/>
                  <a:gd name="T61" fmla="*/ 196 h 666"/>
                  <a:gd name="T62" fmla="*/ 3746 w 558"/>
                  <a:gd name="T63" fmla="*/ 232 h 666"/>
                  <a:gd name="T64" fmla="*/ 3861 w 558"/>
                  <a:gd name="T65" fmla="*/ 253 h 666"/>
                  <a:gd name="T66" fmla="*/ 3596 w 558"/>
                  <a:gd name="T67" fmla="*/ 271 h 666"/>
                  <a:gd name="T68" fmla="*/ 3269 w 558"/>
                  <a:gd name="T69" fmla="*/ 309 h 666"/>
                  <a:gd name="T70" fmla="*/ 3211 w 558"/>
                  <a:gd name="T71" fmla="*/ 332 h 666"/>
                  <a:gd name="T72" fmla="*/ 2853 w 558"/>
                  <a:gd name="T73" fmla="*/ 342 h 666"/>
                  <a:gd name="T74" fmla="*/ 2295 w 558"/>
                  <a:gd name="T75" fmla="*/ 374 h 666"/>
                  <a:gd name="T76" fmla="*/ 2111 w 558"/>
                  <a:gd name="T77" fmla="*/ 394 h 666"/>
                  <a:gd name="T78" fmla="*/ 1716 w 558"/>
                  <a:gd name="T79" fmla="*/ 398 h 666"/>
                  <a:gd name="T80" fmla="*/ 1032 w 558"/>
                  <a:gd name="T81" fmla="*/ 416 h 666"/>
                  <a:gd name="T82" fmla="*/ 732 w 558"/>
                  <a:gd name="T83" fmla="*/ 430 h 666"/>
                  <a:gd name="T84" fmla="*/ 371 w 558"/>
                  <a:gd name="T85" fmla="*/ 425 h 6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58"/>
                  <a:gd name="T130" fmla="*/ 0 h 666"/>
                  <a:gd name="T131" fmla="*/ 558 w 558"/>
                  <a:gd name="T132" fmla="*/ 666 h 6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58" h="666">
                    <a:moveTo>
                      <a:pt x="0" y="636"/>
                    </a:moveTo>
                    <a:lnTo>
                      <a:pt x="0" y="666"/>
                    </a:lnTo>
                    <a:lnTo>
                      <a:pt x="32" y="663"/>
                    </a:lnTo>
                    <a:lnTo>
                      <a:pt x="63" y="658"/>
                    </a:lnTo>
                    <a:lnTo>
                      <a:pt x="69" y="657"/>
                    </a:lnTo>
                    <a:lnTo>
                      <a:pt x="100" y="648"/>
                    </a:lnTo>
                    <a:lnTo>
                      <a:pt x="130" y="636"/>
                    </a:lnTo>
                    <a:lnTo>
                      <a:pt x="160" y="621"/>
                    </a:lnTo>
                    <a:lnTo>
                      <a:pt x="188" y="603"/>
                    </a:lnTo>
                    <a:lnTo>
                      <a:pt x="193" y="600"/>
                    </a:lnTo>
                    <a:lnTo>
                      <a:pt x="219" y="579"/>
                    </a:lnTo>
                    <a:lnTo>
                      <a:pt x="244" y="557"/>
                    </a:lnTo>
                    <a:lnTo>
                      <a:pt x="268" y="532"/>
                    </a:lnTo>
                    <a:lnTo>
                      <a:pt x="289" y="506"/>
                    </a:lnTo>
                    <a:lnTo>
                      <a:pt x="291" y="501"/>
                    </a:lnTo>
                    <a:lnTo>
                      <a:pt x="310" y="474"/>
                    </a:lnTo>
                    <a:lnTo>
                      <a:pt x="325" y="445"/>
                    </a:lnTo>
                    <a:lnTo>
                      <a:pt x="337" y="415"/>
                    </a:lnTo>
                    <a:lnTo>
                      <a:pt x="347" y="384"/>
                    </a:lnTo>
                    <a:lnTo>
                      <a:pt x="348" y="378"/>
                    </a:lnTo>
                    <a:lnTo>
                      <a:pt x="353" y="347"/>
                    </a:lnTo>
                    <a:lnTo>
                      <a:pt x="356" y="316"/>
                    </a:lnTo>
                    <a:lnTo>
                      <a:pt x="357" y="293"/>
                    </a:lnTo>
                    <a:lnTo>
                      <a:pt x="359" y="270"/>
                    </a:lnTo>
                    <a:lnTo>
                      <a:pt x="344" y="270"/>
                    </a:lnTo>
                    <a:lnTo>
                      <a:pt x="358" y="275"/>
                    </a:lnTo>
                    <a:lnTo>
                      <a:pt x="364" y="253"/>
                    </a:lnTo>
                    <a:lnTo>
                      <a:pt x="370" y="229"/>
                    </a:lnTo>
                    <a:lnTo>
                      <a:pt x="379" y="207"/>
                    </a:lnTo>
                    <a:lnTo>
                      <a:pt x="390" y="186"/>
                    </a:lnTo>
                    <a:lnTo>
                      <a:pt x="401" y="165"/>
                    </a:lnTo>
                    <a:lnTo>
                      <a:pt x="415" y="144"/>
                    </a:lnTo>
                    <a:lnTo>
                      <a:pt x="401" y="139"/>
                    </a:lnTo>
                    <a:lnTo>
                      <a:pt x="413" y="149"/>
                    </a:lnTo>
                    <a:lnTo>
                      <a:pt x="428" y="130"/>
                    </a:lnTo>
                    <a:lnTo>
                      <a:pt x="444" y="111"/>
                    </a:lnTo>
                    <a:lnTo>
                      <a:pt x="480" y="77"/>
                    </a:lnTo>
                    <a:lnTo>
                      <a:pt x="499" y="61"/>
                    </a:lnTo>
                    <a:lnTo>
                      <a:pt x="519" y="47"/>
                    </a:lnTo>
                    <a:lnTo>
                      <a:pt x="508" y="36"/>
                    </a:lnTo>
                    <a:lnTo>
                      <a:pt x="514" y="50"/>
                    </a:lnTo>
                    <a:lnTo>
                      <a:pt x="535" y="37"/>
                    </a:lnTo>
                    <a:lnTo>
                      <a:pt x="558" y="26"/>
                    </a:lnTo>
                    <a:lnTo>
                      <a:pt x="545" y="0"/>
                    </a:lnTo>
                    <a:lnTo>
                      <a:pt x="524" y="10"/>
                    </a:lnTo>
                    <a:lnTo>
                      <a:pt x="503" y="23"/>
                    </a:lnTo>
                    <a:lnTo>
                      <a:pt x="498" y="26"/>
                    </a:lnTo>
                    <a:lnTo>
                      <a:pt x="478" y="40"/>
                    </a:lnTo>
                    <a:lnTo>
                      <a:pt x="459" y="56"/>
                    </a:lnTo>
                    <a:lnTo>
                      <a:pt x="423" y="89"/>
                    </a:lnTo>
                    <a:lnTo>
                      <a:pt x="406" y="109"/>
                    </a:lnTo>
                    <a:lnTo>
                      <a:pt x="392" y="128"/>
                    </a:lnTo>
                    <a:lnTo>
                      <a:pt x="388" y="133"/>
                    </a:lnTo>
                    <a:lnTo>
                      <a:pt x="374" y="154"/>
                    </a:lnTo>
                    <a:lnTo>
                      <a:pt x="363" y="175"/>
                    </a:lnTo>
                    <a:lnTo>
                      <a:pt x="352" y="196"/>
                    </a:lnTo>
                    <a:lnTo>
                      <a:pt x="343" y="218"/>
                    </a:lnTo>
                    <a:lnTo>
                      <a:pt x="337" y="242"/>
                    </a:lnTo>
                    <a:lnTo>
                      <a:pt x="331" y="264"/>
                    </a:lnTo>
                    <a:lnTo>
                      <a:pt x="330" y="270"/>
                    </a:lnTo>
                    <a:lnTo>
                      <a:pt x="327" y="293"/>
                    </a:lnTo>
                    <a:lnTo>
                      <a:pt x="326" y="316"/>
                    </a:lnTo>
                    <a:lnTo>
                      <a:pt x="323" y="347"/>
                    </a:lnTo>
                    <a:lnTo>
                      <a:pt x="318" y="378"/>
                    </a:lnTo>
                    <a:lnTo>
                      <a:pt x="333" y="378"/>
                    </a:lnTo>
                    <a:lnTo>
                      <a:pt x="320" y="373"/>
                    </a:lnTo>
                    <a:lnTo>
                      <a:pt x="310" y="404"/>
                    </a:lnTo>
                    <a:lnTo>
                      <a:pt x="297" y="434"/>
                    </a:lnTo>
                    <a:lnTo>
                      <a:pt x="282" y="462"/>
                    </a:lnTo>
                    <a:lnTo>
                      <a:pt x="264" y="490"/>
                    </a:lnTo>
                    <a:lnTo>
                      <a:pt x="277" y="496"/>
                    </a:lnTo>
                    <a:lnTo>
                      <a:pt x="268" y="485"/>
                    </a:lnTo>
                    <a:lnTo>
                      <a:pt x="246" y="511"/>
                    </a:lnTo>
                    <a:lnTo>
                      <a:pt x="223" y="536"/>
                    </a:lnTo>
                    <a:lnTo>
                      <a:pt x="198" y="558"/>
                    </a:lnTo>
                    <a:lnTo>
                      <a:pt x="172" y="579"/>
                    </a:lnTo>
                    <a:lnTo>
                      <a:pt x="182" y="589"/>
                    </a:lnTo>
                    <a:lnTo>
                      <a:pt x="177" y="575"/>
                    </a:lnTo>
                    <a:lnTo>
                      <a:pt x="148" y="594"/>
                    </a:lnTo>
                    <a:lnTo>
                      <a:pt x="119" y="609"/>
                    </a:lnTo>
                    <a:lnTo>
                      <a:pt x="89" y="621"/>
                    </a:lnTo>
                    <a:lnTo>
                      <a:pt x="58" y="630"/>
                    </a:lnTo>
                    <a:lnTo>
                      <a:pt x="63" y="643"/>
                    </a:lnTo>
                    <a:lnTo>
                      <a:pt x="63" y="629"/>
                    </a:lnTo>
                    <a:lnTo>
                      <a:pt x="32" y="634"/>
                    </a:lnTo>
                    <a:lnTo>
                      <a:pt x="0" y="636"/>
                    </a:lnTo>
                    <a:close/>
                  </a:path>
                </a:pathLst>
              </a:custGeom>
              <a:solidFill>
                <a:schemeClr val="tx2"/>
              </a:solidFill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grpSp>
            <p:nvGrpSpPr>
              <p:cNvPr id="4109" name="Group 36"/>
              <p:cNvGrpSpPr>
                <a:grpSpLocks/>
              </p:cNvGrpSpPr>
              <p:nvPr/>
            </p:nvGrpSpPr>
            <p:grpSpPr bwMode="auto">
              <a:xfrm>
                <a:off x="1156" y="2211"/>
                <a:ext cx="2278" cy="576"/>
                <a:chOff x="2762" y="2160"/>
                <a:chExt cx="371" cy="355"/>
              </a:xfrm>
            </p:grpSpPr>
            <p:sp>
              <p:nvSpPr>
                <p:cNvPr id="4112" name="Freeform 37"/>
                <p:cNvSpPr>
                  <a:spLocks/>
                </p:cNvSpPr>
                <p:nvPr/>
              </p:nvSpPr>
              <p:spPr bwMode="auto">
                <a:xfrm>
                  <a:off x="2762" y="2160"/>
                  <a:ext cx="306" cy="328"/>
                </a:xfrm>
                <a:custGeom>
                  <a:avLst/>
                  <a:gdLst>
                    <a:gd name="T0" fmla="*/ 0 w 611"/>
                    <a:gd name="T1" fmla="*/ 7 h 657"/>
                    <a:gd name="T2" fmla="*/ 5 w 611"/>
                    <a:gd name="T3" fmla="*/ 4 h 657"/>
                    <a:gd name="T4" fmla="*/ 9 w 611"/>
                    <a:gd name="T5" fmla="*/ 9 h 657"/>
                    <a:gd name="T6" fmla="*/ 18 w 611"/>
                    <a:gd name="T7" fmla="*/ 14 h 657"/>
                    <a:gd name="T8" fmla="*/ 17 w 611"/>
                    <a:gd name="T9" fmla="*/ 13 h 657"/>
                    <a:gd name="T10" fmla="*/ 25 w 611"/>
                    <a:gd name="T11" fmla="*/ 21 h 657"/>
                    <a:gd name="T12" fmla="*/ 33 w 611"/>
                    <a:gd name="T13" fmla="*/ 31 h 657"/>
                    <a:gd name="T14" fmla="*/ 33 w 611"/>
                    <a:gd name="T15" fmla="*/ 30 h 657"/>
                    <a:gd name="T16" fmla="*/ 39 w 611"/>
                    <a:gd name="T17" fmla="*/ 42 h 657"/>
                    <a:gd name="T18" fmla="*/ 44 w 611"/>
                    <a:gd name="T19" fmla="*/ 55 h 657"/>
                    <a:gd name="T20" fmla="*/ 50 w 611"/>
                    <a:gd name="T21" fmla="*/ 61 h 657"/>
                    <a:gd name="T22" fmla="*/ 47 w 611"/>
                    <a:gd name="T23" fmla="*/ 68 h 657"/>
                    <a:gd name="T24" fmla="*/ 48 w 611"/>
                    <a:gd name="T25" fmla="*/ 83 h 657"/>
                    <a:gd name="T26" fmla="*/ 49 w 611"/>
                    <a:gd name="T27" fmla="*/ 91 h 657"/>
                    <a:gd name="T28" fmla="*/ 53 w 611"/>
                    <a:gd name="T29" fmla="*/ 103 h 657"/>
                    <a:gd name="T30" fmla="*/ 58 w 611"/>
                    <a:gd name="T31" fmla="*/ 111 h 657"/>
                    <a:gd name="T32" fmla="*/ 67 w 611"/>
                    <a:gd name="T33" fmla="*/ 122 h 657"/>
                    <a:gd name="T34" fmla="*/ 79 w 611"/>
                    <a:gd name="T35" fmla="*/ 133 h 657"/>
                    <a:gd name="T36" fmla="*/ 88 w 611"/>
                    <a:gd name="T37" fmla="*/ 139 h 657"/>
                    <a:gd name="T38" fmla="*/ 104 w 611"/>
                    <a:gd name="T39" fmla="*/ 148 h 657"/>
                    <a:gd name="T40" fmla="*/ 122 w 611"/>
                    <a:gd name="T41" fmla="*/ 156 h 657"/>
                    <a:gd name="T42" fmla="*/ 141 w 611"/>
                    <a:gd name="T43" fmla="*/ 161 h 657"/>
                    <a:gd name="T44" fmla="*/ 152 w 611"/>
                    <a:gd name="T45" fmla="*/ 164 h 657"/>
                    <a:gd name="T46" fmla="*/ 143 w 611"/>
                    <a:gd name="T47" fmla="*/ 154 h 657"/>
                    <a:gd name="T48" fmla="*/ 144 w 611"/>
                    <a:gd name="T49" fmla="*/ 155 h 657"/>
                    <a:gd name="T50" fmla="*/ 125 w 611"/>
                    <a:gd name="T51" fmla="*/ 149 h 657"/>
                    <a:gd name="T52" fmla="*/ 107 w 611"/>
                    <a:gd name="T53" fmla="*/ 141 h 657"/>
                    <a:gd name="T54" fmla="*/ 91 w 611"/>
                    <a:gd name="T55" fmla="*/ 132 h 657"/>
                    <a:gd name="T56" fmla="*/ 92 w 611"/>
                    <a:gd name="T57" fmla="*/ 133 h 657"/>
                    <a:gd name="T58" fmla="*/ 78 w 611"/>
                    <a:gd name="T59" fmla="*/ 123 h 657"/>
                    <a:gd name="T60" fmla="*/ 67 w 611"/>
                    <a:gd name="T61" fmla="*/ 111 h 657"/>
                    <a:gd name="T62" fmla="*/ 60 w 611"/>
                    <a:gd name="T63" fmla="*/ 108 h 657"/>
                    <a:gd name="T64" fmla="*/ 60 w 611"/>
                    <a:gd name="T65" fmla="*/ 101 h 657"/>
                    <a:gd name="T66" fmla="*/ 56 w 611"/>
                    <a:gd name="T67" fmla="*/ 88 h 657"/>
                    <a:gd name="T68" fmla="*/ 56 w 611"/>
                    <a:gd name="T69" fmla="*/ 89 h 657"/>
                    <a:gd name="T70" fmla="*/ 55 w 611"/>
                    <a:gd name="T71" fmla="*/ 76 h 657"/>
                    <a:gd name="T72" fmla="*/ 53 w 611"/>
                    <a:gd name="T73" fmla="*/ 61 h 657"/>
                    <a:gd name="T74" fmla="*/ 51 w 611"/>
                    <a:gd name="T75" fmla="*/ 53 h 657"/>
                    <a:gd name="T76" fmla="*/ 46 w 611"/>
                    <a:gd name="T77" fmla="*/ 39 h 657"/>
                    <a:gd name="T78" fmla="*/ 39 w 611"/>
                    <a:gd name="T79" fmla="*/ 27 h 657"/>
                    <a:gd name="T80" fmla="*/ 35 w 611"/>
                    <a:gd name="T81" fmla="*/ 20 h 657"/>
                    <a:gd name="T82" fmla="*/ 26 w 611"/>
                    <a:gd name="T83" fmla="*/ 11 h 657"/>
                    <a:gd name="T84" fmla="*/ 21 w 611"/>
                    <a:gd name="T85" fmla="*/ 7 h 657"/>
                    <a:gd name="T86" fmla="*/ 11 w 611"/>
                    <a:gd name="T87" fmla="*/ 2 h 657"/>
                    <a:gd name="T88" fmla="*/ 5 w 611"/>
                    <a:gd name="T89" fmla="*/ 0 h 65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11"/>
                    <a:gd name="T136" fmla="*/ 0 h 657"/>
                    <a:gd name="T137" fmla="*/ 611 w 611"/>
                    <a:gd name="T138" fmla="*/ 657 h 65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11" h="657">
                      <a:moveTo>
                        <a:pt x="0" y="0"/>
                      </a:moveTo>
                      <a:lnTo>
                        <a:pt x="0" y="30"/>
                      </a:lnTo>
                      <a:lnTo>
                        <a:pt x="19" y="32"/>
                      </a:lnTo>
                      <a:lnTo>
                        <a:pt x="19" y="17"/>
                      </a:lnTo>
                      <a:lnTo>
                        <a:pt x="13" y="31"/>
                      </a:lnTo>
                      <a:lnTo>
                        <a:pt x="33" y="36"/>
                      </a:lnTo>
                      <a:lnTo>
                        <a:pt x="52" y="45"/>
                      </a:lnTo>
                      <a:lnTo>
                        <a:pt x="70" y="56"/>
                      </a:lnTo>
                      <a:lnTo>
                        <a:pt x="75" y="42"/>
                      </a:lnTo>
                      <a:lnTo>
                        <a:pt x="65" y="53"/>
                      </a:lnTo>
                      <a:lnTo>
                        <a:pt x="83" y="67"/>
                      </a:lnTo>
                      <a:lnTo>
                        <a:pt x="100" y="84"/>
                      </a:lnTo>
                      <a:lnTo>
                        <a:pt x="116" y="104"/>
                      </a:lnTo>
                      <a:lnTo>
                        <a:pt x="131" y="125"/>
                      </a:lnTo>
                      <a:lnTo>
                        <a:pt x="142" y="115"/>
                      </a:lnTo>
                      <a:lnTo>
                        <a:pt x="129" y="120"/>
                      </a:lnTo>
                      <a:lnTo>
                        <a:pt x="142" y="144"/>
                      </a:lnTo>
                      <a:lnTo>
                        <a:pt x="155" y="169"/>
                      </a:lnTo>
                      <a:lnTo>
                        <a:pt x="166" y="196"/>
                      </a:lnTo>
                      <a:lnTo>
                        <a:pt x="176" y="223"/>
                      </a:lnTo>
                      <a:lnTo>
                        <a:pt x="183" y="252"/>
                      </a:lnTo>
                      <a:lnTo>
                        <a:pt x="197" y="245"/>
                      </a:lnTo>
                      <a:lnTo>
                        <a:pt x="182" y="245"/>
                      </a:lnTo>
                      <a:lnTo>
                        <a:pt x="187" y="275"/>
                      </a:lnTo>
                      <a:lnTo>
                        <a:pt x="191" y="305"/>
                      </a:lnTo>
                      <a:lnTo>
                        <a:pt x="192" y="335"/>
                      </a:lnTo>
                      <a:lnTo>
                        <a:pt x="194" y="359"/>
                      </a:lnTo>
                      <a:lnTo>
                        <a:pt x="196" y="366"/>
                      </a:lnTo>
                      <a:lnTo>
                        <a:pt x="202" y="390"/>
                      </a:lnTo>
                      <a:lnTo>
                        <a:pt x="212" y="415"/>
                      </a:lnTo>
                      <a:lnTo>
                        <a:pt x="225" y="439"/>
                      </a:lnTo>
                      <a:lnTo>
                        <a:pt x="229" y="444"/>
                      </a:lnTo>
                      <a:lnTo>
                        <a:pt x="245" y="467"/>
                      </a:lnTo>
                      <a:lnTo>
                        <a:pt x="266" y="491"/>
                      </a:lnTo>
                      <a:lnTo>
                        <a:pt x="290" y="513"/>
                      </a:lnTo>
                      <a:lnTo>
                        <a:pt x="316" y="534"/>
                      </a:lnTo>
                      <a:lnTo>
                        <a:pt x="344" y="554"/>
                      </a:lnTo>
                      <a:lnTo>
                        <a:pt x="349" y="558"/>
                      </a:lnTo>
                      <a:lnTo>
                        <a:pt x="380" y="576"/>
                      </a:lnTo>
                      <a:lnTo>
                        <a:pt x="414" y="594"/>
                      </a:lnTo>
                      <a:lnTo>
                        <a:pt x="449" y="610"/>
                      </a:lnTo>
                      <a:lnTo>
                        <a:pt x="486" y="625"/>
                      </a:lnTo>
                      <a:lnTo>
                        <a:pt x="523" y="637"/>
                      </a:lnTo>
                      <a:lnTo>
                        <a:pt x="563" y="647"/>
                      </a:lnTo>
                      <a:lnTo>
                        <a:pt x="569" y="648"/>
                      </a:lnTo>
                      <a:lnTo>
                        <a:pt x="606" y="657"/>
                      </a:lnTo>
                      <a:lnTo>
                        <a:pt x="611" y="628"/>
                      </a:lnTo>
                      <a:lnTo>
                        <a:pt x="569" y="618"/>
                      </a:lnTo>
                      <a:lnTo>
                        <a:pt x="569" y="633"/>
                      </a:lnTo>
                      <a:lnTo>
                        <a:pt x="574" y="620"/>
                      </a:lnTo>
                      <a:lnTo>
                        <a:pt x="534" y="610"/>
                      </a:lnTo>
                      <a:lnTo>
                        <a:pt x="497" y="597"/>
                      </a:lnTo>
                      <a:lnTo>
                        <a:pt x="460" y="583"/>
                      </a:lnTo>
                      <a:lnTo>
                        <a:pt x="425" y="566"/>
                      </a:lnTo>
                      <a:lnTo>
                        <a:pt x="392" y="549"/>
                      </a:lnTo>
                      <a:lnTo>
                        <a:pt x="361" y="530"/>
                      </a:lnTo>
                      <a:lnTo>
                        <a:pt x="356" y="544"/>
                      </a:lnTo>
                      <a:lnTo>
                        <a:pt x="366" y="533"/>
                      </a:lnTo>
                      <a:lnTo>
                        <a:pt x="337" y="513"/>
                      </a:lnTo>
                      <a:lnTo>
                        <a:pt x="311" y="492"/>
                      </a:lnTo>
                      <a:lnTo>
                        <a:pt x="287" y="470"/>
                      </a:lnTo>
                      <a:lnTo>
                        <a:pt x="266" y="446"/>
                      </a:lnTo>
                      <a:lnTo>
                        <a:pt x="250" y="423"/>
                      </a:lnTo>
                      <a:lnTo>
                        <a:pt x="239" y="434"/>
                      </a:lnTo>
                      <a:lnTo>
                        <a:pt x="253" y="428"/>
                      </a:lnTo>
                      <a:lnTo>
                        <a:pt x="239" y="404"/>
                      </a:lnTo>
                      <a:lnTo>
                        <a:pt x="229" y="379"/>
                      </a:lnTo>
                      <a:lnTo>
                        <a:pt x="223" y="354"/>
                      </a:lnTo>
                      <a:lnTo>
                        <a:pt x="209" y="359"/>
                      </a:lnTo>
                      <a:lnTo>
                        <a:pt x="224" y="359"/>
                      </a:lnTo>
                      <a:lnTo>
                        <a:pt x="222" y="335"/>
                      </a:lnTo>
                      <a:lnTo>
                        <a:pt x="220" y="305"/>
                      </a:lnTo>
                      <a:lnTo>
                        <a:pt x="217" y="275"/>
                      </a:lnTo>
                      <a:lnTo>
                        <a:pt x="212" y="245"/>
                      </a:lnTo>
                      <a:lnTo>
                        <a:pt x="210" y="240"/>
                      </a:lnTo>
                      <a:lnTo>
                        <a:pt x="203" y="212"/>
                      </a:lnTo>
                      <a:lnTo>
                        <a:pt x="193" y="185"/>
                      </a:lnTo>
                      <a:lnTo>
                        <a:pt x="182" y="157"/>
                      </a:lnTo>
                      <a:lnTo>
                        <a:pt x="170" y="133"/>
                      </a:lnTo>
                      <a:lnTo>
                        <a:pt x="156" y="109"/>
                      </a:lnTo>
                      <a:lnTo>
                        <a:pt x="152" y="104"/>
                      </a:lnTo>
                      <a:lnTo>
                        <a:pt x="137" y="83"/>
                      </a:lnTo>
                      <a:lnTo>
                        <a:pt x="121" y="63"/>
                      </a:lnTo>
                      <a:lnTo>
                        <a:pt x="104" y="46"/>
                      </a:lnTo>
                      <a:lnTo>
                        <a:pt x="86" y="32"/>
                      </a:lnTo>
                      <a:lnTo>
                        <a:pt x="81" y="29"/>
                      </a:lnTo>
                      <a:lnTo>
                        <a:pt x="63" y="17"/>
                      </a:lnTo>
                      <a:lnTo>
                        <a:pt x="44" y="9"/>
                      </a:lnTo>
                      <a:lnTo>
                        <a:pt x="24" y="4"/>
                      </a:lnTo>
                      <a:lnTo>
                        <a:pt x="19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4113" name="Freeform 38"/>
                <p:cNvSpPr>
                  <a:spLocks/>
                </p:cNvSpPr>
                <p:nvPr/>
              </p:nvSpPr>
              <p:spPr bwMode="auto">
                <a:xfrm>
                  <a:off x="3064" y="2449"/>
                  <a:ext cx="69" cy="66"/>
                </a:xfrm>
                <a:custGeom>
                  <a:avLst/>
                  <a:gdLst>
                    <a:gd name="T0" fmla="*/ 0 w 139"/>
                    <a:gd name="T1" fmla="*/ 33 h 132"/>
                    <a:gd name="T2" fmla="*/ 34 w 139"/>
                    <a:gd name="T3" fmla="*/ 19 h 132"/>
                    <a:gd name="T4" fmla="*/ 3 w 139"/>
                    <a:gd name="T5" fmla="*/ 0 h 132"/>
                    <a:gd name="T6" fmla="*/ 0 w 139"/>
                    <a:gd name="T7" fmla="*/ 33 h 1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9"/>
                    <a:gd name="T13" fmla="*/ 0 h 132"/>
                    <a:gd name="T14" fmla="*/ 139 w 139"/>
                    <a:gd name="T15" fmla="*/ 132 h 1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9" h="132">
                      <a:moveTo>
                        <a:pt x="0" y="132"/>
                      </a:moveTo>
                      <a:lnTo>
                        <a:pt x="139" y="78"/>
                      </a:lnTo>
                      <a:lnTo>
                        <a:pt x="13" y="0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sp>
            <p:nvSpPr>
              <p:cNvPr id="4110" name="AutoShape 39"/>
              <p:cNvSpPr>
                <a:spLocks noChangeArrowheads="1"/>
              </p:cNvSpPr>
              <p:nvPr/>
            </p:nvSpPr>
            <p:spPr bwMode="auto">
              <a:xfrm>
                <a:off x="3515" y="1363"/>
                <a:ext cx="432" cy="480"/>
              </a:xfrm>
              <a:prstGeom prst="upArrow">
                <a:avLst>
                  <a:gd name="adj1" fmla="val 50000"/>
                  <a:gd name="adj2" fmla="val 27778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111" name="AutoShape 40"/>
              <p:cNvSpPr>
                <a:spLocks noChangeArrowheads="1"/>
              </p:cNvSpPr>
              <p:nvPr/>
            </p:nvSpPr>
            <p:spPr bwMode="auto">
              <a:xfrm flipV="1">
                <a:off x="3515" y="2432"/>
                <a:ext cx="432" cy="480"/>
              </a:xfrm>
              <a:prstGeom prst="upArrow">
                <a:avLst>
                  <a:gd name="adj1" fmla="val 50000"/>
                  <a:gd name="adj2" fmla="val 27778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4107" name="Freeform 41"/>
            <p:cNvSpPr>
              <a:spLocks/>
            </p:cNvSpPr>
            <p:nvPr/>
          </p:nvSpPr>
          <p:spPr bwMode="auto">
            <a:xfrm>
              <a:off x="2971" y="1616"/>
              <a:ext cx="490" cy="106"/>
            </a:xfrm>
            <a:custGeom>
              <a:avLst/>
              <a:gdLst>
                <a:gd name="T0" fmla="*/ 357 w 144"/>
                <a:gd name="T1" fmla="*/ 86 h 131"/>
                <a:gd name="T2" fmla="*/ 1667 w 144"/>
                <a:gd name="T3" fmla="*/ 23 h 131"/>
                <a:gd name="T4" fmla="*/ 0 w 144"/>
                <a:gd name="T5" fmla="*/ 0 h 131"/>
                <a:gd name="T6" fmla="*/ 357 w 144"/>
                <a:gd name="T7" fmla="*/ 86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131"/>
                <a:gd name="T14" fmla="*/ 144 w 144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131">
                  <a:moveTo>
                    <a:pt x="31" y="131"/>
                  </a:moveTo>
                  <a:lnTo>
                    <a:pt x="144" y="34"/>
                  </a:lnTo>
                  <a:lnTo>
                    <a:pt x="0" y="0"/>
                  </a:lnTo>
                  <a:lnTo>
                    <a:pt x="31" y="131"/>
                  </a:lnTo>
                  <a:close/>
                </a:path>
              </a:pathLst>
            </a:custGeom>
            <a:solidFill>
              <a:schemeClr val="tx2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4104" name="Text Box 42"/>
          <p:cNvSpPr txBox="1">
            <a:spLocks noChangeArrowheads="1"/>
          </p:cNvSpPr>
          <p:nvPr/>
        </p:nvSpPr>
        <p:spPr bwMode="auto">
          <a:xfrm>
            <a:off x="7129463" y="1628775"/>
            <a:ext cx="1690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/>
              <a:t>Best interest of the actor</a:t>
            </a:r>
          </a:p>
        </p:txBody>
      </p:sp>
      <p:sp>
        <p:nvSpPr>
          <p:cNvPr id="4105" name="Text Box 43"/>
          <p:cNvSpPr txBox="1">
            <a:spLocks noChangeArrowheads="1"/>
          </p:cNvSpPr>
          <p:nvPr/>
        </p:nvSpPr>
        <p:spPr bwMode="auto">
          <a:xfrm>
            <a:off x="7092950" y="3141663"/>
            <a:ext cx="16906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/>
              <a:t>Worse interest of the actor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idx="1"/>
          </p:nvPr>
        </p:nvGraphicFramePr>
        <p:xfrm>
          <a:off x="1042988" y="1773238"/>
          <a:ext cx="1198562" cy="2578100"/>
        </p:xfrm>
        <a:graphic>
          <a:graphicData uri="http://schemas.openxmlformats.org/presentationml/2006/ole">
            <p:oleObj spid="_x0000_s4098" name="Clip" r:id="rId3" imgW="1857600" imgH="399564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4582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Would you lie for a monetary gain?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476375" y="2276475"/>
          <a:ext cx="781050" cy="1616075"/>
        </p:xfrm>
        <a:graphic>
          <a:graphicData uri="http://schemas.openxmlformats.org/presentationml/2006/ole">
            <p:oleObj spid="_x0000_s5122" name="Clip" r:id="rId4" imgW="1857600" imgH="3995640" progId="MS_ClipArt_Gallery.2">
              <p:embed/>
            </p:oleObj>
          </a:graphicData>
        </a:graphic>
      </p:graphicFrame>
      <p:sp>
        <p:nvSpPr>
          <p:cNvPr id="347149" name="Text Box 13"/>
          <p:cNvSpPr txBox="1">
            <a:spLocks noChangeArrowheads="1"/>
          </p:cNvSpPr>
          <p:nvPr/>
        </p:nvSpPr>
        <p:spPr bwMode="auto">
          <a:xfrm>
            <a:off x="3059113" y="2420938"/>
            <a:ext cx="2263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Lying</a:t>
            </a:r>
          </a:p>
        </p:txBody>
      </p:sp>
      <p:sp>
        <p:nvSpPr>
          <p:cNvPr id="347150" name="Text Box 14"/>
          <p:cNvSpPr txBox="1">
            <a:spLocks noChangeArrowheads="1"/>
          </p:cNvSpPr>
          <p:nvPr/>
        </p:nvSpPr>
        <p:spPr bwMode="auto">
          <a:xfrm>
            <a:off x="2843213" y="4076700"/>
            <a:ext cx="2263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Telling the truth</a:t>
            </a:r>
          </a:p>
        </p:txBody>
      </p:sp>
      <p:sp>
        <p:nvSpPr>
          <p:cNvPr id="347151" name="Text Box 15"/>
          <p:cNvSpPr txBox="1">
            <a:spLocks noChangeArrowheads="1"/>
          </p:cNvSpPr>
          <p:nvPr/>
        </p:nvSpPr>
        <p:spPr bwMode="auto">
          <a:xfrm>
            <a:off x="7235825" y="2060575"/>
            <a:ext cx="1033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$ 1 000</a:t>
            </a:r>
          </a:p>
        </p:txBody>
      </p:sp>
      <p:sp>
        <p:nvSpPr>
          <p:cNvPr id="347152" name="Text Box 16"/>
          <p:cNvSpPr txBox="1">
            <a:spLocks noChangeArrowheads="1"/>
          </p:cNvSpPr>
          <p:nvPr/>
        </p:nvSpPr>
        <p:spPr bwMode="auto">
          <a:xfrm>
            <a:off x="7380288" y="3573463"/>
            <a:ext cx="539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$ 1</a:t>
            </a:r>
          </a:p>
        </p:txBody>
      </p:sp>
      <p:sp>
        <p:nvSpPr>
          <p:cNvPr id="347153" name="Text Box 17"/>
          <p:cNvSpPr txBox="1">
            <a:spLocks noChangeArrowheads="1"/>
          </p:cNvSpPr>
          <p:nvPr/>
        </p:nvSpPr>
        <p:spPr bwMode="auto">
          <a:xfrm>
            <a:off x="0" y="4797425"/>
            <a:ext cx="8820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/>
              <a:t>According to economic rationality, you should lie whenever you have an interest to do so.</a:t>
            </a:r>
          </a:p>
          <a:p>
            <a:pPr algn="ctr">
              <a:spcBef>
                <a:spcPct val="0"/>
              </a:spcBef>
            </a:pPr>
            <a:endParaRPr lang="en-US" sz="2000"/>
          </a:p>
          <a:p>
            <a:pPr algn="ctr">
              <a:spcBef>
                <a:spcPct val="0"/>
              </a:spcBef>
            </a:pPr>
            <a:r>
              <a:rPr lang="en-US" sz="2000"/>
              <a:t>According to idealism, you should never lie.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436813" y="2205038"/>
            <a:ext cx="3686175" cy="930275"/>
            <a:chOff x="1535" y="1389"/>
            <a:chExt cx="2322" cy="586"/>
          </a:xfrm>
        </p:grpSpPr>
        <p:sp>
          <p:nvSpPr>
            <p:cNvPr id="5135" name="Freeform 18"/>
            <p:cNvSpPr>
              <a:spLocks/>
            </p:cNvSpPr>
            <p:nvPr/>
          </p:nvSpPr>
          <p:spPr bwMode="auto">
            <a:xfrm>
              <a:off x="1535" y="1430"/>
              <a:ext cx="1900" cy="545"/>
            </a:xfrm>
            <a:custGeom>
              <a:avLst/>
              <a:gdLst>
                <a:gd name="T0" fmla="*/ 0 w 558"/>
                <a:gd name="T1" fmla="*/ 446 h 666"/>
                <a:gd name="T2" fmla="*/ 732 w 558"/>
                <a:gd name="T3" fmla="*/ 440 h 666"/>
                <a:gd name="T4" fmla="*/ 1161 w 558"/>
                <a:gd name="T5" fmla="*/ 434 h 666"/>
                <a:gd name="T6" fmla="*/ 1856 w 558"/>
                <a:gd name="T7" fmla="*/ 416 h 666"/>
                <a:gd name="T8" fmla="*/ 2237 w 558"/>
                <a:gd name="T9" fmla="*/ 402 h 666"/>
                <a:gd name="T10" fmla="*/ 2830 w 558"/>
                <a:gd name="T11" fmla="*/ 373 h 666"/>
                <a:gd name="T12" fmla="*/ 3351 w 558"/>
                <a:gd name="T13" fmla="*/ 339 h 666"/>
                <a:gd name="T14" fmla="*/ 3596 w 558"/>
                <a:gd name="T15" fmla="*/ 318 h 666"/>
                <a:gd name="T16" fmla="*/ 3906 w 558"/>
                <a:gd name="T17" fmla="*/ 278 h 666"/>
                <a:gd name="T18" fmla="*/ 4035 w 558"/>
                <a:gd name="T19" fmla="*/ 253 h 666"/>
                <a:gd name="T20" fmla="*/ 4127 w 558"/>
                <a:gd name="T21" fmla="*/ 212 h 666"/>
                <a:gd name="T22" fmla="*/ 4161 w 558"/>
                <a:gd name="T23" fmla="*/ 181 h 666"/>
                <a:gd name="T24" fmla="*/ 4151 w 558"/>
                <a:gd name="T25" fmla="*/ 184 h 666"/>
                <a:gd name="T26" fmla="*/ 4290 w 558"/>
                <a:gd name="T27" fmla="*/ 153 h 666"/>
                <a:gd name="T28" fmla="*/ 4522 w 558"/>
                <a:gd name="T29" fmla="*/ 124 h 666"/>
                <a:gd name="T30" fmla="*/ 4811 w 558"/>
                <a:gd name="T31" fmla="*/ 97 h 666"/>
                <a:gd name="T32" fmla="*/ 4787 w 558"/>
                <a:gd name="T33" fmla="*/ 100 h 666"/>
                <a:gd name="T34" fmla="*/ 5148 w 558"/>
                <a:gd name="T35" fmla="*/ 74 h 666"/>
                <a:gd name="T36" fmla="*/ 5785 w 558"/>
                <a:gd name="T37" fmla="*/ 41 h 666"/>
                <a:gd name="T38" fmla="*/ 5891 w 558"/>
                <a:gd name="T39" fmla="*/ 24 h 666"/>
                <a:gd name="T40" fmla="*/ 6204 w 558"/>
                <a:gd name="T41" fmla="*/ 25 h 666"/>
                <a:gd name="T42" fmla="*/ 6320 w 558"/>
                <a:gd name="T43" fmla="*/ 0 h 666"/>
                <a:gd name="T44" fmla="*/ 5833 w 558"/>
                <a:gd name="T45" fmla="*/ 16 h 666"/>
                <a:gd name="T46" fmla="*/ 5543 w 558"/>
                <a:gd name="T47" fmla="*/ 27 h 666"/>
                <a:gd name="T48" fmla="*/ 4903 w 558"/>
                <a:gd name="T49" fmla="*/ 60 h 666"/>
                <a:gd name="T50" fmla="*/ 4546 w 558"/>
                <a:gd name="T51" fmla="*/ 86 h 666"/>
                <a:gd name="T52" fmla="*/ 4335 w 558"/>
                <a:gd name="T53" fmla="*/ 103 h 666"/>
                <a:gd name="T54" fmla="*/ 4083 w 558"/>
                <a:gd name="T55" fmla="*/ 131 h 666"/>
                <a:gd name="T56" fmla="*/ 3906 w 558"/>
                <a:gd name="T57" fmla="*/ 162 h 666"/>
                <a:gd name="T58" fmla="*/ 3827 w 558"/>
                <a:gd name="T59" fmla="*/ 181 h 666"/>
                <a:gd name="T60" fmla="*/ 3790 w 558"/>
                <a:gd name="T61" fmla="*/ 196 h 666"/>
                <a:gd name="T62" fmla="*/ 3746 w 558"/>
                <a:gd name="T63" fmla="*/ 232 h 666"/>
                <a:gd name="T64" fmla="*/ 3861 w 558"/>
                <a:gd name="T65" fmla="*/ 253 h 666"/>
                <a:gd name="T66" fmla="*/ 3596 w 558"/>
                <a:gd name="T67" fmla="*/ 271 h 666"/>
                <a:gd name="T68" fmla="*/ 3269 w 558"/>
                <a:gd name="T69" fmla="*/ 309 h 666"/>
                <a:gd name="T70" fmla="*/ 3211 w 558"/>
                <a:gd name="T71" fmla="*/ 332 h 666"/>
                <a:gd name="T72" fmla="*/ 2853 w 558"/>
                <a:gd name="T73" fmla="*/ 342 h 666"/>
                <a:gd name="T74" fmla="*/ 2295 w 558"/>
                <a:gd name="T75" fmla="*/ 374 h 666"/>
                <a:gd name="T76" fmla="*/ 2111 w 558"/>
                <a:gd name="T77" fmla="*/ 394 h 666"/>
                <a:gd name="T78" fmla="*/ 1716 w 558"/>
                <a:gd name="T79" fmla="*/ 398 h 666"/>
                <a:gd name="T80" fmla="*/ 1032 w 558"/>
                <a:gd name="T81" fmla="*/ 416 h 666"/>
                <a:gd name="T82" fmla="*/ 732 w 558"/>
                <a:gd name="T83" fmla="*/ 430 h 666"/>
                <a:gd name="T84" fmla="*/ 371 w 558"/>
                <a:gd name="T85" fmla="*/ 425 h 6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8"/>
                <a:gd name="T130" fmla="*/ 0 h 666"/>
                <a:gd name="T131" fmla="*/ 558 w 558"/>
                <a:gd name="T132" fmla="*/ 666 h 6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8" h="666">
                  <a:moveTo>
                    <a:pt x="0" y="636"/>
                  </a:moveTo>
                  <a:lnTo>
                    <a:pt x="0" y="666"/>
                  </a:lnTo>
                  <a:lnTo>
                    <a:pt x="32" y="663"/>
                  </a:lnTo>
                  <a:lnTo>
                    <a:pt x="63" y="658"/>
                  </a:lnTo>
                  <a:lnTo>
                    <a:pt x="69" y="657"/>
                  </a:lnTo>
                  <a:lnTo>
                    <a:pt x="100" y="648"/>
                  </a:lnTo>
                  <a:lnTo>
                    <a:pt x="130" y="636"/>
                  </a:lnTo>
                  <a:lnTo>
                    <a:pt x="160" y="621"/>
                  </a:lnTo>
                  <a:lnTo>
                    <a:pt x="188" y="603"/>
                  </a:lnTo>
                  <a:lnTo>
                    <a:pt x="193" y="600"/>
                  </a:lnTo>
                  <a:lnTo>
                    <a:pt x="219" y="579"/>
                  </a:lnTo>
                  <a:lnTo>
                    <a:pt x="244" y="557"/>
                  </a:lnTo>
                  <a:lnTo>
                    <a:pt x="268" y="532"/>
                  </a:lnTo>
                  <a:lnTo>
                    <a:pt x="289" y="506"/>
                  </a:lnTo>
                  <a:lnTo>
                    <a:pt x="291" y="501"/>
                  </a:lnTo>
                  <a:lnTo>
                    <a:pt x="310" y="474"/>
                  </a:lnTo>
                  <a:lnTo>
                    <a:pt x="325" y="445"/>
                  </a:lnTo>
                  <a:lnTo>
                    <a:pt x="337" y="415"/>
                  </a:lnTo>
                  <a:lnTo>
                    <a:pt x="347" y="384"/>
                  </a:lnTo>
                  <a:lnTo>
                    <a:pt x="348" y="378"/>
                  </a:lnTo>
                  <a:lnTo>
                    <a:pt x="353" y="347"/>
                  </a:lnTo>
                  <a:lnTo>
                    <a:pt x="356" y="316"/>
                  </a:lnTo>
                  <a:lnTo>
                    <a:pt x="357" y="293"/>
                  </a:lnTo>
                  <a:lnTo>
                    <a:pt x="359" y="270"/>
                  </a:lnTo>
                  <a:lnTo>
                    <a:pt x="344" y="270"/>
                  </a:lnTo>
                  <a:lnTo>
                    <a:pt x="358" y="275"/>
                  </a:lnTo>
                  <a:lnTo>
                    <a:pt x="364" y="253"/>
                  </a:lnTo>
                  <a:lnTo>
                    <a:pt x="370" y="229"/>
                  </a:lnTo>
                  <a:lnTo>
                    <a:pt x="379" y="207"/>
                  </a:lnTo>
                  <a:lnTo>
                    <a:pt x="390" y="186"/>
                  </a:lnTo>
                  <a:lnTo>
                    <a:pt x="401" y="165"/>
                  </a:lnTo>
                  <a:lnTo>
                    <a:pt x="415" y="144"/>
                  </a:lnTo>
                  <a:lnTo>
                    <a:pt x="401" y="139"/>
                  </a:lnTo>
                  <a:lnTo>
                    <a:pt x="413" y="149"/>
                  </a:lnTo>
                  <a:lnTo>
                    <a:pt x="428" y="130"/>
                  </a:lnTo>
                  <a:lnTo>
                    <a:pt x="444" y="111"/>
                  </a:lnTo>
                  <a:lnTo>
                    <a:pt x="480" y="77"/>
                  </a:lnTo>
                  <a:lnTo>
                    <a:pt x="499" y="61"/>
                  </a:lnTo>
                  <a:lnTo>
                    <a:pt x="519" y="47"/>
                  </a:lnTo>
                  <a:lnTo>
                    <a:pt x="508" y="36"/>
                  </a:lnTo>
                  <a:lnTo>
                    <a:pt x="514" y="50"/>
                  </a:lnTo>
                  <a:lnTo>
                    <a:pt x="535" y="37"/>
                  </a:lnTo>
                  <a:lnTo>
                    <a:pt x="558" y="26"/>
                  </a:lnTo>
                  <a:lnTo>
                    <a:pt x="545" y="0"/>
                  </a:lnTo>
                  <a:lnTo>
                    <a:pt x="524" y="10"/>
                  </a:lnTo>
                  <a:lnTo>
                    <a:pt x="503" y="23"/>
                  </a:lnTo>
                  <a:lnTo>
                    <a:pt x="498" y="26"/>
                  </a:lnTo>
                  <a:lnTo>
                    <a:pt x="478" y="40"/>
                  </a:lnTo>
                  <a:lnTo>
                    <a:pt x="459" y="56"/>
                  </a:lnTo>
                  <a:lnTo>
                    <a:pt x="423" y="89"/>
                  </a:lnTo>
                  <a:lnTo>
                    <a:pt x="406" y="109"/>
                  </a:lnTo>
                  <a:lnTo>
                    <a:pt x="392" y="128"/>
                  </a:lnTo>
                  <a:lnTo>
                    <a:pt x="388" y="133"/>
                  </a:lnTo>
                  <a:lnTo>
                    <a:pt x="374" y="154"/>
                  </a:lnTo>
                  <a:lnTo>
                    <a:pt x="363" y="175"/>
                  </a:lnTo>
                  <a:lnTo>
                    <a:pt x="352" y="196"/>
                  </a:lnTo>
                  <a:lnTo>
                    <a:pt x="343" y="218"/>
                  </a:lnTo>
                  <a:lnTo>
                    <a:pt x="337" y="242"/>
                  </a:lnTo>
                  <a:lnTo>
                    <a:pt x="331" y="264"/>
                  </a:lnTo>
                  <a:lnTo>
                    <a:pt x="330" y="270"/>
                  </a:lnTo>
                  <a:lnTo>
                    <a:pt x="327" y="293"/>
                  </a:lnTo>
                  <a:lnTo>
                    <a:pt x="326" y="316"/>
                  </a:lnTo>
                  <a:lnTo>
                    <a:pt x="323" y="347"/>
                  </a:lnTo>
                  <a:lnTo>
                    <a:pt x="318" y="378"/>
                  </a:lnTo>
                  <a:lnTo>
                    <a:pt x="333" y="378"/>
                  </a:lnTo>
                  <a:lnTo>
                    <a:pt x="320" y="373"/>
                  </a:lnTo>
                  <a:lnTo>
                    <a:pt x="310" y="404"/>
                  </a:lnTo>
                  <a:lnTo>
                    <a:pt x="297" y="434"/>
                  </a:lnTo>
                  <a:lnTo>
                    <a:pt x="282" y="462"/>
                  </a:lnTo>
                  <a:lnTo>
                    <a:pt x="264" y="490"/>
                  </a:lnTo>
                  <a:lnTo>
                    <a:pt x="277" y="496"/>
                  </a:lnTo>
                  <a:lnTo>
                    <a:pt x="268" y="485"/>
                  </a:lnTo>
                  <a:lnTo>
                    <a:pt x="246" y="511"/>
                  </a:lnTo>
                  <a:lnTo>
                    <a:pt x="223" y="536"/>
                  </a:lnTo>
                  <a:lnTo>
                    <a:pt x="198" y="558"/>
                  </a:lnTo>
                  <a:lnTo>
                    <a:pt x="172" y="579"/>
                  </a:lnTo>
                  <a:lnTo>
                    <a:pt x="182" y="589"/>
                  </a:lnTo>
                  <a:lnTo>
                    <a:pt x="177" y="575"/>
                  </a:lnTo>
                  <a:lnTo>
                    <a:pt x="148" y="594"/>
                  </a:lnTo>
                  <a:lnTo>
                    <a:pt x="119" y="609"/>
                  </a:lnTo>
                  <a:lnTo>
                    <a:pt x="89" y="621"/>
                  </a:lnTo>
                  <a:lnTo>
                    <a:pt x="58" y="630"/>
                  </a:lnTo>
                  <a:lnTo>
                    <a:pt x="63" y="643"/>
                  </a:lnTo>
                  <a:lnTo>
                    <a:pt x="63" y="629"/>
                  </a:lnTo>
                  <a:lnTo>
                    <a:pt x="32" y="634"/>
                  </a:lnTo>
                  <a:lnTo>
                    <a:pt x="0" y="636"/>
                  </a:lnTo>
                  <a:close/>
                </a:path>
              </a:pathLst>
            </a:custGeom>
            <a:solidFill>
              <a:schemeClr val="tx2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136" name="Freeform 19"/>
            <p:cNvSpPr>
              <a:spLocks/>
            </p:cNvSpPr>
            <p:nvPr/>
          </p:nvSpPr>
          <p:spPr bwMode="auto">
            <a:xfrm>
              <a:off x="3367" y="1389"/>
              <a:ext cx="490" cy="106"/>
            </a:xfrm>
            <a:custGeom>
              <a:avLst/>
              <a:gdLst>
                <a:gd name="T0" fmla="*/ 357 w 144"/>
                <a:gd name="T1" fmla="*/ 86 h 131"/>
                <a:gd name="T2" fmla="*/ 1667 w 144"/>
                <a:gd name="T3" fmla="*/ 23 h 131"/>
                <a:gd name="T4" fmla="*/ 0 w 144"/>
                <a:gd name="T5" fmla="*/ 0 h 131"/>
                <a:gd name="T6" fmla="*/ 357 w 144"/>
                <a:gd name="T7" fmla="*/ 86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131"/>
                <a:gd name="T14" fmla="*/ 144 w 144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131">
                  <a:moveTo>
                    <a:pt x="31" y="131"/>
                  </a:moveTo>
                  <a:lnTo>
                    <a:pt x="144" y="34"/>
                  </a:lnTo>
                  <a:lnTo>
                    <a:pt x="0" y="0"/>
                  </a:lnTo>
                  <a:lnTo>
                    <a:pt x="31" y="131"/>
                  </a:lnTo>
                  <a:close/>
                </a:path>
              </a:pathLst>
            </a:custGeom>
            <a:solidFill>
              <a:schemeClr val="tx2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411413" y="3119438"/>
            <a:ext cx="3616325" cy="914400"/>
            <a:chOff x="2762" y="2160"/>
            <a:chExt cx="371" cy="355"/>
          </a:xfrm>
        </p:grpSpPr>
        <p:sp>
          <p:nvSpPr>
            <p:cNvPr id="5133" name="Freeform 21"/>
            <p:cNvSpPr>
              <a:spLocks/>
            </p:cNvSpPr>
            <p:nvPr/>
          </p:nvSpPr>
          <p:spPr bwMode="auto">
            <a:xfrm>
              <a:off x="2762" y="2160"/>
              <a:ext cx="306" cy="328"/>
            </a:xfrm>
            <a:custGeom>
              <a:avLst/>
              <a:gdLst>
                <a:gd name="T0" fmla="*/ 0 w 611"/>
                <a:gd name="T1" fmla="*/ 7 h 657"/>
                <a:gd name="T2" fmla="*/ 5 w 611"/>
                <a:gd name="T3" fmla="*/ 4 h 657"/>
                <a:gd name="T4" fmla="*/ 9 w 611"/>
                <a:gd name="T5" fmla="*/ 9 h 657"/>
                <a:gd name="T6" fmla="*/ 18 w 611"/>
                <a:gd name="T7" fmla="*/ 14 h 657"/>
                <a:gd name="T8" fmla="*/ 17 w 611"/>
                <a:gd name="T9" fmla="*/ 13 h 657"/>
                <a:gd name="T10" fmla="*/ 25 w 611"/>
                <a:gd name="T11" fmla="*/ 21 h 657"/>
                <a:gd name="T12" fmla="*/ 33 w 611"/>
                <a:gd name="T13" fmla="*/ 31 h 657"/>
                <a:gd name="T14" fmla="*/ 33 w 611"/>
                <a:gd name="T15" fmla="*/ 30 h 657"/>
                <a:gd name="T16" fmla="*/ 39 w 611"/>
                <a:gd name="T17" fmla="*/ 42 h 657"/>
                <a:gd name="T18" fmla="*/ 44 w 611"/>
                <a:gd name="T19" fmla="*/ 55 h 657"/>
                <a:gd name="T20" fmla="*/ 50 w 611"/>
                <a:gd name="T21" fmla="*/ 61 h 657"/>
                <a:gd name="T22" fmla="*/ 47 w 611"/>
                <a:gd name="T23" fmla="*/ 68 h 657"/>
                <a:gd name="T24" fmla="*/ 48 w 611"/>
                <a:gd name="T25" fmla="*/ 83 h 657"/>
                <a:gd name="T26" fmla="*/ 49 w 611"/>
                <a:gd name="T27" fmla="*/ 91 h 657"/>
                <a:gd name="T28" fmla="*/ 53 w 611"/>
                <a:gd name="T29" fmla="*/ 103 h 657"/>
                <a:gd name="T30" fmla="*/ 58 w 611"/>
                <a:gd name="T31" fmla="*/ 111 h 657"/>
                <a:gd name="T32" fmla="*/ 67 w 611"/>
                <a:gd name="T33" fmla="*/ 122 h 657"/>
                <a:gd name="T34" fmla="*/ 79 w 611"/>
                <a:gd name="T35" fmla="*/ 133 h 657"/>
                <a:gd name="T36" fmla="*/ 88 w 611"/>
                <a:gd name="T37" fmla="*/ 139 h 657"/>
                <a:gd name="T38" fmla="*/ 104 w 611"/>
                <a:gd name="T39" fmla="*/ 148 h 657"/>
                <a:gd name="T40" fmla="*/ 122 w 611"/>
                <a:gd name="T41" fmla="*/ 156 h 657"/>
                <a:gd name="T42" fmla="*/ 141 w 611"/>
                <a:gd name="T43" fmla="*/ 161 h 657"/>
                <a:gd name="T44" fmla="*/ 152 w 611"/>
                <a:gd name="T45" fmla="*/ 164 h 657"/>
                <a:gd name="T46" fmla="*/ 143 w 611"/>
                <a:gd name="T47" fmla="*/ 154 h 657"/>
                <a:gd name="T48" fmla="*/ 144 w 611"/>
                <a:gd name="T49" fmla="*/ 155 h 657"/>
                <a:gd name="T50" fmla="*/ 125 w 611"/>
                <a:gd name="T51" fmla="*/ 149 h 657"/>
                <a:gd name="T52" fmla="*/ 107 w 611"/>
                <a:gd name="T53" fmla="*/ 141 h 657"/>
                <a:gd name="T54" fmla="*/ 91 w 611"/>
                <a:gd name="T55" fmla="*/ 132 h 657"/>
                <a:gd name="T56" fmla="*/ 92 w 611"/>
                <a:gd name="T57" fmla="*/ 133 h 657"/>
                <a:gd name="T58" fmla="*/ 78 w 611"/>
                <a:gd name="T59" fmla="*/ 123 h 657"/>
                <a:gd name="T60" fmla="*/ 67 w 611"/>
                <a:gd name="T61" fmla="*/ 111 h 657"/>
                <a:gd name="T62" fmla="*/ 60 w 611"/>
                <a:gd name="T63" fmla="*/ 108 h 657"/>
                <a:gd name="T64" fmla="*/ 60 w 611"/>
                <a:gd name="T65" fmla="*/ 101 h 657"/>
                <a:gd name="T66" fmla="*/ 56 w 611"/>
                <a:gd name="T67" fmla="*/ 88 h 657"/>
                <a:gd name="T68" fmla="*/ 56 w 611"/>
                <a:gd name="T69" fmla="*/ 89 h 657"/>
                <a:gd name="T70" fmla="*/ 55 w 611"/>
                <a:gd name="T71" fmla="*/ 76 h 657"/>
                <a:gd name="T72" fmla="*/ 53 w 611"/>
                <a:gd name="T73" fmla="*/ 61 h 657"/>
                <a:gd name="T74" fmla="*/ 51 w 611"/>
                <a:gd name="T75" fmla="*/ 53 h 657"/>
                <a:gd name="T76" fmla="*/ 46 w 611"/>
                <a:gd name="T77" fmla="*/ 39 h 657"/>
                <a:gd name="T78" fmla="*/ 39 w 611"/>
                <a:gd name="T79" fmla="*/ 27 h 657"/>
                <a:gd name="T80" fmla="*/ 35 w 611"/>
                <a:gd name="T81" fmla="*/ 20 h 657"/>
                <a:gd name="T82" fmla="*/ 26 w 611"/>
                <a:gd name="T83" fmla="*/ 11 h 657"/>
                <a:gd name="T84" fmla="*/ 21 w 611"/>
                <a:gd name="T85" fmla="*/ 7 h 657"/>
                <a:gd name="T86" fmla="*/ 11 w 611"/>
                <a:gd name="T87" fmla="*/ 2 h 657"/>
                <a:gd name="T88" fmla="*/ 5 w 611"/>
                <a:gd name="T89" fmla="*/ 0 h 6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11"/>
                <a:gd name="T136" fmla="*/ 0 h 657"/>
                <a:gd name="T137" fmla="*/ 611 w 611"/>
                <a:gd name="T138" fmla="*/ 657 h 6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11" h="657">
                  <a:moveTo>
                    <a:pt x="0" y="0"/>
                  </a:moveTo>
                  <a:lnTo>
                    <a:pt x="0" y="30"/>
                  </a:lnTo>
                  <a:lnTo>
                    <a:pt x="19" y="32"/>
                  </a:lnTo>
                  <a:lnTo>
                    <a:pt x="19" y="17"/>
                  </a:lnTo>
                  <a:lnTo>
                    <a:pt x="13" y="31"/>
                  </a:lnTo>
                  <a:lnTo>
                    <a:pt x="33" y="36"/>
                  </a:lnTo>
                  <a:lnTo>
                    <a:pt x="52" y="45"/>
                  </a:lnTo>
                  <a:lnTo>
                    <a:pt x="70" y="56"/>
                  </a:lnTo>
                  <a:lnTo>
                    <a:pt x="75" y="42"/>
                  </a:lnTo>
                  <a:lnTo>
                    <a:pt x="65" y="53"/>
                  </a:lnTo>
                  <a:lnTo>
                    <a:pt x="83" y="67"/>
                  </a:lnTo>
                  <a:lnTo>
                    <a:pt x="100" y="84"/>
                  </a:lnTo>
                  <a:lnTo>
                    <a:pt x="116" y="104"/>
                  </a:lnTo>
                  <a:lnTo>
                    <a:pt x="131" y="125"/>
                  </a:lnTo>
                  <a:lnTo>
                    <a:pt x="142" y="115"/>
                  </a:lnTo>
                  <a:lnTo>
                    <a:pt x="129" y="120"/>
                  </a:lnTo>
                  <a:lnTo>
                    <a:pt x="142" y="144"/>
                  </a:lnTo>
                  <a:lnTo>
                    <a:pt x="155" y="169"/>
                  </a:lnTo>
                  <a:lnTo>
                    <a:pt x="166" y="196"/>
                  </a:lnTo>
                  <a:lnTo>
                    <a:pt x="176" y="223"/>
                  </a:lnTo>
                  <a:lnTo>
                    <a:pt x="183" y="252"/>
                  </a:lnTo>
                  <a:lnTo>
                    <a:pt x="197" y="245"/>
                  </a:lnTo>
                  <a:lnTo>
                    <a:pt x="182" y="245"/>
                  </a:lnTo>
                  <a:lnTo>
                    <a:pt x="187" y="275"/>
                  </a:lnTo>
                  <a:lnTo>
                    <a:pt x="191" y="305"/>
                  </a:lnTo>
                  <a:lnTo>
                    <a:pt x="192" y="335"/>
                  </a:lnTo>
                  <a:lnTo>
                    <a:pt x="194" y="359"/>
                  </a:lnTo>
                  <a:lnTo>
                    <a:pt x="196" y="366"/>
                  </a:lnTo>
                  <a:lnTo>
                    <a:pt x="202" y="390"/>
                  </a:lnTo>
                  <a:lnTo>
                    <a:pt x="212" y="415"/>
                  </a:lnTo>
                  <a:lnTo>
                    <a:pt x="225" y="439"/>
                  </a:lnTo>
                  <a:lnTo>
                    <a:pt x="229" y="444"/>
                  </a:lnTo>
                  <a:lnTo>
                    <a:pt x="245" y="467"/>
                  </a:lnTo>
                  <a:lnTo>
                    <a:pt x="266" y="491"/>
                  </a:lnTo>
                  <a:lnTo>
                    <a:pt x="290" y="513"/>
                  </a:lnTo>
                  <a:lnTo>
                    <a:pt x="316" y="534"/>
                  </a:lnTo>
                  <a:lnTo>
                    <a:pt x="344" y="554"/>
                  </a:lnTo>
                  <a:lnTo>
                    <a:pt x="349" y="558"/>
                  </a:lnTo>
                  <a:lnTo>
                    <a:pt x="380" y="576"/>
                  </a:lnTo>
                  <a:lnTo>
                    <a:pt x="414" y="594"/>
                  </a:lnTo>
                  <a:lnTo>
                    <a:pt x="449" y="610"/>
                  </a:lnTo>
                  <a:lnTo>
                    <a:pt x="486" y="625"/>
                  </a:lnTo>
                  <a:lnTo>
                    <a:pt x="523" y="637"/>
                  </a:lnTo>
                  <a:lnTo>
                    <a:pt x="563" y="647"/>
                  </a:lnTo>
                  <a:lnTo>
                    <a:pt x="569" y="648"/>
                  </a:lnTo>
                  <a:lnTo>
                    <a:pt x="606" y="657"/>
                  </a:lnTo>
                  <a:lnTo>
                    <a:pt x="611" y="628"/>
                  </a:lnTo>
                  <a:lnTo>
                    <a:pt x="569" y="618"/>
                  </a:lnTo>
                  <a:lnTo>
                    <a:pt x="569" y="633"/>
                  </a:lnTo>
                  <a:lnTo>
                    <a:pt x="574" y="620"/>
                  </a:lnTo>
                  <a:lnTo>
                    <a:pt x="534" y="610"/>
                  </a:lnTo>
                  <a:lnTo>
                    <a:pt x="497" y="597"/>
                  </a:lnTo>
                  <a:lnTo>
                    <a:pt x="460" y="583"/>
                  </a:lnTo>
                  <a:lnTo>
                    <a:pt x="425" y="566"/>
                  </a:lnTo>
                  <a:lnTo>
                    <a:pt x="392" y="549"/>
                  </a:lnTo>
                  <a:lnTo>
                    <a:pt x="361" y="530"/>
                  </a:lnTo>
                  <a:lnTo>
                    <a:pt x="356" y="544"/>
                  </a:lnTo>
                  <a:lnTo>
                    <a:pt x="366" y="533"/>
                  </a:lnTo>
                  <a:lnTo>
                    <a:pt x="337" y="513"/>
                  </a:lnTo>
                  <a:lnTo>
                    <a:pt x="311" y="492"/>
                  </a:lnTo>
                  <a:lnTo>
                    <a:pt x="287" y="470"/>
                  </a:lnTo>
                  <a:lnTo>
                    <a:pt x="266" y="446"/>
                  </a:lnTo>
                  <a:lnTo>
                    <a:pt x="250" y="423"/>
                  </a:lnTo>
                  <a:lnTo>
                    <a:pt x="239" y="434"/>
                  </a:lnTo>
                  <a:lnTo>
                    <a:pt x="253" y="428"/>
                  </a:lnTo>
                  <a:lnTo>
                    <a:pt x="239" y="404"/>
                  </a:lnTo>
                  <a:lnTo>
                    <a:pt x="229" y="379"/>
                  </a:lnTo>
                  <a:lnTo>
                    <a:pt x="223" y="354"/>
                  </a:lnTo>
                  <a:lnTo>
                    <a:pt x="209" y="359"/>
                  </a:lnTo>
                  <a:lnTo>
                    <a:pt x="224" y="359"/>
                  </a:lnTo>
                  <a:lnTo>
                    <a:pt x="222" y="335"/>
                  </a:lnTo>
                  <a:lnTo>
                    <a:pt x="220" y="305"/>
                  </a:lnTo>
                  <a:lnTo>
                    <a:pt x="217" y="275"/>
                  </a:lnTo>
                  <a:lnTo>
                    <a:pt x="212" y="245"/>
                  </a:lnTo>
                  <a:lnTo>
                    <a:pt x="210" y="240"/>
                  </a:lnTo>
                  <a:lnTo>
                    <a:pt x="203" y="212"/>
                  </a:lnTo>
                  <a:lnTo>
                    <a:pt x="193" y="185"/>
                  </a:lnTo>
                  <a:lnTo>
                    <a:pt x="182" y="157"/>
                  </a:lnTo>
                  <a:lnTo>
                    <a:pt x="170" y="133"/>
                  </a:lnTo>
                  <a:lnTo>
                    <a:pt x="156" y="109"/>
                  </a:lnTo>
                  <a:lnTo>
                    <a:pt x="152" y="104"/>
                  </a:lnTo>
                  <a:lnTo>
                    <a:pt x="137" y="83"/>
                  </a:lnTo>
                  <a:lnTo>
                    <a:pt x="121" y="63"/>
                  </a:lnTo>
                  <a:lnTo>
                    <a:pt x="104" y="46"/>
                  </a:lnTo>
                  <a:lnTo>
                    <a:pt x="86" y="32"/>
                  </a:lnTo>
                  <a:lnTo>
                    <a:pt x="81" y="29"/>
                  </a:lnTo>
                  <a:lnTo>
                    <a:pt x="63" y="17"/>
                  </a:lnTo>
                  <a:lnTo>
                    <a:pt x="44" y="9"/>
                  </a:lnTo>
                  <a:lnTo>
                    <a:pt x="24" y="4"/>
                  </a:lnTo>
                  <a:lnTo>
                    <a:pt x="19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134" name="Freeform 22"/>
            <p:cNvSpPr>
              <a:spLocks/>
            </p:cNvSpPr>
            <p:nvPr/>
          </p:nvSpPr>
          <p:spPr bwMode="auto">
            <a:xfrm>
              <a:off x="3064" y="2449"/>
              <a:ext cx="69" cy="66"/>
            </a:xfrm>
            <a:custGeom>
              <a:avLst/>
              <a:gdLst>
                <a:gd name="T0" fmla="*/ 0 w 139"/>
                <a:gd name="T1" fmla="*/ 33 h 132"/>
                <a:gd name="T2" fmla="*/ 34 w 139"/>
                <a:gd name="T3" fmla="*/ 19 h 132"/>
                <a:gd name="T4" fmla="*/ 3 w 139"/>
                <a:gd name="T5" fmla="*/ 0 h 132"/>
                <a:gd name="T6" fmla="*/ 0 w 139"/>
                <a:gd name="T7" fmla="*/ 33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"/>
                <a:gd name="T13" fmla="*/ 0 h 132"/>
                <a:gd name="T14" fmla="*/ 139 w 139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" h="132">
                  <a:moveTo>
                    <a:pt x="0" y="132"/>
                  </a:moveTo>
                  <a:lnTo>
                    <a:pt x="139" y="78"/>
                  </a:lnTo>
                  <a:lnTo>
                    <a:pt x="13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347159" name="AutoShape 23"/>
          <p:cNvSpPr>
            <a:spLocks noChangeArrowheads="1"/>
          </p:cNvSpPr>
          <p:nvPr/>
        </p:nvSpPr>
        <p:spPr bwMode="auto">
          <a:xfrm>
            <a:off x="6477000" y="1773238"/>
            <a:ext cx="685800" cy="762000"/>
          </a:xfrm>
          <a:prstGeom prst="upArrow">
            <a:avLst>
              <a:gd name="adj1" fmla="val 50000"/>
              <a:gd name="adj2" fmla="val 2777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47160" name="AutoShape 24"/>
          <p:cNvSpPr>
            <a:spLocks noChangeArrowheads="1"/>
          </p:cNvSpPr>
          <p:nvPr/>
        </p:nvSpPr>
        <p:spPr bwMode="auto">
          <a:xfrm flipV="1">
            <a:off x="6477000" y="3449638"/>
            <a:ext cx="685800" cy="762000"/>
          </a:xfrm>
          <a:prstGeom prst="upArrow">
            <a:avLst>
              <a:gd name="adj1" fmla="val 50000"/>
              <a:gd name="adj2" fmla="val 2777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8" grpId="0"/>
      <p:bldP spid="347149" grpId="0"/>
      <p:bldP spid="347150" grpId="0"/>
      <p:bldP spid="347151" grpId="0"/>
      <p:bldP spid="347152" grpId="0"/>
      <p:bldP spid="347153" grpId="0" build="p"/>
      <p:bldP spid="347159" grpId="0" animBg="1"/>
      <p:bldP spid="34716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04800"/>
            <a:ext cx="86868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First Discourse: Idealism</a:t>
            </a:r>
          </a:p>
        </p:txBody>
      </p:sp>
      <p:sp>
        <p:nvSpPr>
          <p:cNvPr id="396291" name="AutoShape 3"/>
          <p:cNvSpPr>
            <a:spLocks noChangeArrowheads="1"/>
          </p:cNvSpPr>
          <p:nvPr/>
        </p:nvSpPr>
        <p:spPr bwMode="auto">
          <a:xfrm>
            <a:off x="2987675" y="2238375"/>
            <a:ext cx="3124200" cy="3124200"/>
          </a:xfrm>
          <a:prstGeom prst="roundRect">
            <a:avLst>
              <a:gd name="adj" fmla="val 46"/>
            </a:avLst>
          </a:prstGeom>
          <a:noFill/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94050" y="1844675"/>
            <a:ext cx="1665288" cy="330200"/>
            <a:chOff x="1697" y="1448"/>
            <a:chExt cx="1049" cy="208"/>
          </a:xfrm>
        </p:grpSpPr>
        <p:sp>
          <p:nvSpPr>
            <p:cNvPr id="32834" name="AutoShape 5"/>
            <p:cNvSpPr>
              <a:spLocks noChangeArrowheads="1"/>
            </p:cNvSpPr>
            <p:nvPr/>
          </p:nvSpPr>
          <p:spPr bwMode="auto">
            <a:xfrm>
              <a:off x="1697" y="1448"/>
              <a:ext cx="104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2835" name="Group 6"/>
            <p:cNvGrpSpPr>
              <a:grpSpLocks/>
            </p:cNvGrpSpPr>
            <p:nvPr/>
          </p:nvGrpSpPr>
          <p:grpSpPr bwMode="auto">
            <a:xfrm>
              <a:off x="1697" y="1448"/>
              <a:ext cx="1046" cy="206"/>
              <a:chOff x="1697" y="1448"/>
              <a:chExt cx="1046" cy="206"/>
            </a:xfrm>
          </p:grpSpPr>
          <p:sp>
            <p:nvSpPr>
              <p:cNvPr id="32836" name="AutoShape 7"/>
              <p:cNvSpPr>
                <a:spLocks noChangeArrowheads="1"/>
              </p:cNvSpPr>
              <p:nvPr/>
            </p:nvSpPr>
            <p:spPr bwMode="auto">
              <a:xfrm>
                <a:off x="1697" y="1448"/>
                <a:ext cx="1046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32837" name="Group 8"/>
              <p:cNvGrpSpPr>
                <a:grpSpLocks/>
              </p:cNvGrpSpPr>
              <p:nvPr/>
            </p:nvGrpSpPr>
            <p:grpSpPr bwMode="auto">
              <a:xfrm>
                <a:off x="1697" y="1448"/>
                <a:ext cx="1044" cy="206"/>
                <a:chOff x="1697" y="1448"/>
                <a:chExt cx="1044" cy="206"/>
              </a:xfrm>
            </p:grpSpPr>
            <p:sp>
              <p:nvSpPr>
                <p:cNvPr id="32838" name="AutoShape 9"/>
                <p:cNvSpPr>
                  <a:spLocks noChangeArrowheads="1"/>
                </p:cNvSpPr>
                <p:nvPr/>
              </p:nvSpPr>
              <p:spPr bwMode="auto">
                <a:xfrm>
                  <a:off x="1697" y="1448"/>
                  <a:ext cx="104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32839" name="Group 10"/>
                <p:cNvGrpSpPr>
                  <a:grpSpLocks/>
                </p:cNvGrpSpPr>
                <p:nvPr/>
              </p:nvGrpSpPr>
              <p:grpSpPr bwMode="auto">
                <a:xfrm>
                  <a:off x="1697" y="1448"/>
                  <a:ext cx="1043" cy="206"/>
                  <a:chOff x="1697" y="1448"/>
                  <a:chExt cx="1043" cy="206"/>
                </a:xfrm>
              </p:grpSpPr>
              <p:sp>
                <p:nvSpPr>
                  <p:cNvPr id="32840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1697" y="1448"/>
                    <a:ext cx="104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32841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697" y="1448"/>
                    <a:ext cx="1043" cy="206"/>
                    <a:chOff x="1697" y="1448"/>
                    <a:chExt cx="1043" cy="206"/>
                  </a:xfrm>
                </p:grpSpPr>
                <p:sp>
                  <p:nvSpPr>
                    <p:cNvPr id="32842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104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32843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726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Less 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4643438" y="1844675"/>
            <a:ext cx="1254125" cy="330200"/>
            <a:chOff x="3057" y="1448"/>
            <a:chExt cx="790" cy="208"/>
          </a:xfrm>
        </p:grpSpPr>
        <p:sp>
          <p:nvSpPr>
            <p:cNvPr id="32824" name="AutoShape 16"/>
            <p:cNvSpPr>
              <a:spLocks noChangeArrowheads="1"/>
            </p:cNvSpPr>
            <p:nvPr/>
          </p:nvSpPr>
          <p:spPr bwMode="auto">
            <a:xfrm>
              <a:off x="3057" y="1448"/>
              <a:ext cx="511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2825" name="Group 17"/>
            <p:cNvGrpSpPr>
              <a:grpSpLocks/>
            </p:cNvGrpSpPr>
            <p:nvPr/>
          </p:nvGrpSpPr>
          <p:grpSpPr bwMode="auto">
            <a:xfrm>
              <a:off x="3057" y="1448"/>
              <a:ext cx="790" cy="206"/>
              <a:chOff x="3057" y="1448"/>
              <a:chExt cx="790" cy="206"/>
            </a:xfrm>
          </p:grpSpPr>
          <p:sp>
            <p:nvSpPr>
              <p:cNvPr id="32826" name="AutoShape 18"/>
              <p:cNvSpPr>
                <a:spLocks noChangeArrowheads="1"/>
              </p:cNvSpPr>
              <p:nvPr/>
            </p:nvSpPr>
            <p:spPr bwMode="auto">
              <a:xfrm>
                <a:off x="3057" y="1448"/>
                <a:ext cx="508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32827" name="Group 19"/>
              <p:cNvGrpSpPr>
                <a:grpSpLocks/>
              </p:cNvGrpSpPr>
              <p:nvPr/>
            </p:nvGrpSpPr>
            <p:grpSpPr bwMode="auto">
              <a:xfrm>
                <a:off x="3057" y="1448"/>
                <a:ext cx="790" cy="206"/>
                <a:chOff x="3057" y="1448"/>
                <a:chExt cx="790" cy="206"/>
              </a:xfrm>
            </p:grpSpPr>
            <p:sp>
              <p:nvSpPr>
                <p:cNvPr id="32828" name="AutoShape 20"/>
                <p:cNvSpPr>
                  <a:spLocks noChangeArrowheads="1"/>
                </p:cNvSpPr>
                <p:nvPr/>
              </p:nvSpPr>
              <p:spPr bwMode="auto">
                <a:xfrm>
                  <a:off x="3057" y="1448"/>
                  <a:ext cx="506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32829" name="Group 21"/>
                <p:cNvGrpSpPr>
                  <a:grpSpLocks/>
                </p:cNvGrpSpPr>
                <p:nvPr/>
              </p:nvGrpSpPr>
              <p:grpSpPr bwMode="auto">
                <a:xfrm>
                  <a:off x="3057" y="1448"/>
                  <a:ext cx="790" cy="206"/>
                  <a:chOff x="3057" y="1448"/>
                  <a:chExt cx="790" cy="206"/>
                </a:xfrm>
              </p:grpSpPr>
              <p:sp>
                <p:nvSpPr>
                  <p:cNvPr id="32830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3057" y="1448"/>
                    <a:ext cx="505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3283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57" y="1448"/>
                    <a:ext cx="790" cy="206"/>
                    <a:chOff x="3057" y="1448"/>
                    <a:chExt cx="790" cy="206"/>
                  </a:xfrm>
                </p:grpSpPr>
                <p:sp>
                  <p:nvSpPr>
                    <p:cNvPr id="32832" name="AutoShap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505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32833" name="AutoShap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790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More 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2" name="Group 26"/>
          <p:cNvGrpSpPr>
            <a:grpSpLocks/>
          </p:cNvGrpSpPr>
          <p:nvPr/>
        </p:nvGrpSpPr>
        <p:grpSpPr bwMode="auto">
          <a:xfrm>
            <a:off x="2416175" y="2205038"/>
            <a:ext cx="330200" cy="984250"/>
            <a:chOff x="1424" y="1812"/>
            <a:chExt cx="208" cy="620"/>
          </a:xfrm>
        </p:grpSpPr>
        <p:sp>
          <p:nvSpPr>
            <p:cNvPr id="32814" name="AutoShape 27"/>
            <p:cNvSpPr>
              <a:spLocks noChangeArrowheads="1"/>
            </p:cNvSpPr>
            <p:nvPr/>
          </p:nvSpPr>
          <p:spPr bwMode="auto">
            <a:xfrm rot="-5400000">
              <a:off x="1219" y="2020"/>
              <a:ext cx="617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2815" name="Group 28"/>
            <p:cNvGrpSpPr>
              <a:grpSpLocks/>
            </p:cNvGrpSpPr>
            <p:nvPr/>
          </p:nvGrpSpPr>
          <p:grpSpPr bwMode="auto">
            <a:xfrm>
              <a:off x="1424" y="1812"/>
              <a:ext cx="206" cy="615"/>
              <a:chOff x="1424" y="1812"/>
              <a:chExt cx="206" cy="615"/>
            </a:xfrm>
          </p:grpSpPr>
          <p:sp>
            <p:nvSpPr>
              <p:cNvPr id="32816" name="AutoShape 29"/>
              <p:cNvSpPr>
                <a:spLocks noChangeArrowheads="1"/>
              </p:cNvSpPr>
              <p:nvPr/>
            </p:nvSpPr>
            <p:spPr bwMode="auto">
              <a:xfrm rot="-5400000">
                <a:off x="1220" y="2018"/>
                <a:ext cx="613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32817" name="Group 30"/>
              <p:cNvGrpSpPr>
                <a:grpSpLocks/>
              </p:cNvGrpSpPr>
              <p:nvPr/>
            </p:nvGrpSpPr>
            <p:grpSpPr bwMode="auto">
              <a:xfrm>
                <a:off x="1424" y="1812"/>
                <a:ext cx="206" cy="612"/>
                <a:chOff x="1424" y="1812"/>
                <a:chExt cx="206" cy="612"/>
              </a:xfrm>
            </p:grpSpPr>
            <p:sp>
              <p:nvSpPr>
                <p:cNvPr id="32818" name="AutoShape 31"/>
                <p:cNvSpPr>
                  <a:spLocks noChangeArrowheads="1"/>
                </p:cNvSpPr>
                <p:nvPr/>
              </p:nvSpPr>
              <p:spPr bwMode="auto">
                <a:xfrm rot="-5400000">
                  <a:off x="1221" y="2016"/>
                  <a:ext cx="611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32819" name="Group 32"/>
                <p:cNvGrpSpPr>
                  <a:grpSpLocks/>
                </p:cNvGrpSpPr>
                <p:nvPr/>
              </p:nvGrpSpPr>
              <p:grpSpPr bwMode="auto">
                <a:xfrm>
                  <a:off x="1424" y="1812"/>
                  <a:ext cx="206" cy="610"/>
                  <a:chOff x="1424" y="1812"/>
                  <a:chExt cx="206" cy="610"/>
                </a:xfrm>
              </p:grpSpPr>
              <p:sp>
                <p:nvSpPr>
                  <p:cNvPr id="32820" name="AutoShape 3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221" y="2015"/>
                    <a:ext cx="610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32821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424" y="1812"/>
                    <a:ext cx="206" cy="610"/>
                    <a:chOff x="1424" y="1812"/>
                    <a:chExt cx="206" cy="610"/>
                  </a:xfrm>
                </p:grpSpPr>
                <p:sp>
                  <p:nvSpPr>
                    <p:cNvPr id="32822" name="AutoShape 3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221" y="2015"/>
                      <a:ext cx="610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32823" name="AutoShape 3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312" y="2103"/>
                      <a:ext cx="430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Better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7" name="Group 37"/>
          <p:cNvGrpSpPr>
            <a:grpSpLocks/>
          </p:cNvGrpSpPr>
          <p:nvPr/>
        </p:nvGrpSpPr>
        <p:grpSpPr bwMode="auto">
          <a:xfrm>
            <a:off x="2416175" y="3429000"/>
            <a:ext cx="330200" cy="1385888"/>
            <a:chOff x="1424" y="2763"/>
            <a:chExt cx="208" cy="873"/>
          </a:xfrm>
        </p:grpSpPr>
        <p:sp>
          <p:nvSpPr>
            <p:cNvPr id="32804" name="AutoShape 38"/>
            <p:cNvSpPr>
              <a:spLocks noChangeArrowheads="1"/>
            </p:cNvSpPr>
            <p:nvPr/>
          </p:nvSpPr>
          <p:spPr bwMode="auto">
            <a:xfrm rot="-5400000">
              <a:off x="1093" y="3098"/>
              <a:ext cx="86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2805" name="Group 39"/>
            <p:cNvGrpSpPr>
              <a:grpSpLocks/>
            </p:cNvGrpSpPr>
            <p:nvPr/>
          </p:nvGrpSpPr>
          <p:grpSpPr bwMode="auto">
            <a:xfrm>
              <a:off x="1424" y="2763"/>
              <a:ext cx="206" cy="868"/>
              <a:chOff x="1424" y="2763"/>
              <a:chExt cx="206" cy="868"/>
            </a:xfrm>
          </p:grpSpPr>
          <p:sp>
            <p:nvSpPr>
              <p:cNvPr id="32806" name="AutoShape 40"/>
              <p:cNvSpPr>
                <a:spLocks noChangeArrowheads="1"/>
              </p:cNvSpPr>
              <p:nvPr/>
            </p:nvSpPr>
            <p:spPr bwMode="auto">
              <a:xfrm rot="-5400000">
                <a:off x="1094" y="3096"/>
                <a:ext cx="865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32807" name="Group 41"/>
              <p:cNvGrpSpPr>
                <a:grpSpLocks/>
              </p:cNvGrpSpPr>
              <p:nvPr/>
            </p:nvGrpSpPr>
            <p:grpSpPr bwMode="auto">
              <a:xfrm>
                <a:off x="1424" y="2763"/>
                <a:ext cx="206" cy="864"/>
                <a:chOff x="1424" y="2763"/>
                <a:chExt cx="206" cy="864"/>
              </a:xfrm>
            </p:grpSpPr>
            <p:sp>
              <p:nvSpPr>
                <p:cNvPr id="32808" name="AutoShape 42"/>
                <p:cNvSpPr>
                  <a:spLocks noChangeArrowheads="1"/>
                </p:cNvSpPr>
                <p:nvPr/>
              </p:nvSpPr>
              <p:spPr bwMode="auto">
                <a:xfrm rot="-5400000">
                  <a:off x="1095" y="3092"/>
                  <a:ext cx="86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32809" name="Group 43"/>
                <p:cNvGrpSpPr>
                  <a:grpSpLocks/>
                </p:cNvGrpSpPr>
                <p:nvPr/>
              </p:nvGrpSpPr>
              <p:grpSpPr bwMode="auto">
                <a:xfrm>
                  <a:off x="1424" y="2764"/>
                  <a:ext cx="206" cy="863"/>
                  <a:chOff x="1424" y="2764"/>
                  <a:chExt cx="206" cy="863"/>
                </a:xfrm>
              </p:grpSpPr>
              <p:sp>
                <p:nvSpPr>
                  <p:cNvPr id="32810" name="AutoShape 4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094" y="3094"/>
                    <a:ext cx="86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3281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1424" y="2764"/>
                    <a:ext cx="206" cy="863"/>
                    <a:chOff x="1424" y="2764"/>
                    <a:chExt cx="206" cy="863"/>
                  </a:xfrm>
                </p:grpSpPr>
                <p:sp>
                  <p:nvSpPr>
                    <p:cNvPr id="32812" name="AutoShape 4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094" y="3094"/>
                      <a:ext cx="86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32813" name="AutoShape 47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301" y="3296"/>
                      <a:ext cx="451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Worse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22" name="Group 48"/>
          <p:cNvGrpSpPr>
            <a:grpSpLocks/>
          </p:cNvGrpSpPr>
          <p:nvPr/>
        </p:nvGrpSpPr>
        <p:grpSpPr bwMode="auto">
          <a:xfrm>
            <a:off x="3635375" y="1484313"/>
            <a:ext cx="1670050" cy="390525"/>
            <a:chOff x="2513" y="1221"/>
            <a:chExt cx="1052" cy="246"/>
          </a:xfrm>
        </p:grpSpPr>
        <p:sp>
          <p:nvSpPr>
            <p:cNvPr id="32794" name="AutoShape 49"/>
            <p:cNvSpPr>
              <a:spLocks noChangeArrowheads="1"/>
            </p:cNvSpPr>
            <p:nvPr/>
          </p:nvSpPr>
          <p:spPr bwMode="auto">
            <a:xfrm>
              <a:off x="2513" y="1221"/>
              <a:ext cx="609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2795" name="Group 50"/>
            <p:cNvGrpSpPr>
              <a:grpSpLocks/>
            </p:cNvGrpSpPr>
            <p:nvPr/>
          </p:nvGrpSpPr>
          <p:grpSpPr bwMode="auto">
            <a:xfrm>
              <a:off x="2513" y="1221"/>
              <a:ext cx="1052" cy="243"/>
              <a:chOff x="2513" y="1221"/>
              <a:chExt cx="1052" cy="243"/>
            </a:xfrm>
          </p:grpSpPr>
          <p:sp>
            <p:nvSpPr>
              <p:cNvPr id="32796" name="AutoShape 51"/>
              <p:cNvSpPr>
                <a:spLocks noChangeArrowheads="1"/>
              </p:cNvSpPr>
              <p:nvPr/>
            </p:nvSpPr>
            <p:spPr bwMode="auto">
              <a:xfrm>
                <a:off x="2513" y="1221"/>
                <a:ext cx="606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32797" name="Group 52"/>
              <p:cNvGrpSpPr>
                <a:grpSpLocks/>
              </p:cNvGrpSpPr>
              <p:nvPr/>
            </p:nvGrpSpPr>
            <p:grpSpPr bwMode="auto">
              <a:xfrm>
                <a:off x="2513" y="1221"/>
                <a:ext cx="1052" cy="242"/>
                <a:chOff x="2513" y="1221"/>
                <a:chExt cx="1052" cy="242"/>
              </a:xfrm>
            </p:grpSpPr>
            <p:sp>
              <p:nvSpPr>
                <p:cNvPr id="32798" name="AutoShape 53"/>
                <p:cNvSpPr>
                  <a:spLocks noChangeArrowheads="1"/>
                </p:cNvSpPr>
                <p:nvPr/>
              </p:nvSpPr>
              <p:spPr bwMode="auto">
                <a:xfrm>
                  <a:off x="2513" y="1221"/>
                  <a:ext cx="604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32799" name="Group 54"/>
                <p:cNvGrpSpPr>
                  <a:grpSpLocks/>
                </p:cNvGrpSpPr>
                <p:nvPr/>
              </p:nvGrpSpPr>
              <p:grpSpPr bwMode="auto">
                <a:xfrm>
                  <a:off x="2513" y="1221"/>
                  <a:ext cx="1052" cy="242"/>
                  <a:chOff x="2513" y="1221"/>
                  <a:chExt cx="1052" cy="242"/>
                </a:xfrm>
              </p:grpSpPr>
              <p:sp>
                <p:nvSpPr>
                  <p:cNvPr id="32800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2513" y="1221"/>
                    <a:ext cx="603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32801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2513" y="1221"/>
                    <a:ext cx="1052" cy="242"/>
                    <a:chOff x="2513" y="1221"/>
                    <a:chExt cx="1052" cy="242"/>
                  </a:xfrm>
                </p:grpSpPr>
                <p:sp>
                  <p:nvSpPr>
                    <p:cNvPr id="32802" name="AutoShap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603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32803" name="AutoShap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1052" cy="242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>
                          <a:latin typeface="Times New Roman" pitchFamily="18" charset="0"/>
                        </a:rPr>
                        <a:t>Ethical Values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27" name="Group 59"/>
          <p:cNvGrpSpPr>
            <a:grpSpLocks/>
          </p:cNvGrpSpPr>
          <p:nvPr/>
        </p:nvGrpSpPr>
        <p:grpSpPr bwMode="auto">
          <a:xfrm>
            <a:off x="1838325" y="3033713"/>
            <a:ext cx="393700" cy="1444625"/>
            <a:chOff x="1060" y="2115"/>
            <a:chExt cx="248" cy="910"/>
          </a:xfrm>
        </p:grpSpPr>
        <p:sp>
          <p:nvSpPr>
            <p:cNvPr id="32784" name="AutoShape 60"/>
            <p:cNvSpPr>
              <a:spLocks noChangeArrowheads="1"/>
            </p:cNvSpPr>
            <p:nvPr/>
          </p:nvSpPr>
          <p:spPr bwMode="auto">
            <a:xfrm rot="-5400000">
              <a:off x="948" y="2518"/>
              <a:ext cx="473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2785" name="Group 61"/>
            <p:cNvGrpSpPr>
              <a:grpSpLocks/>
            </p:cNvGrpSpPr>
            <p:nvPr/>
          </p:nvGrpSpPr>
          <p:grpSpPr bwMode="auto">
            <a:xfrm>
              <a:off x="1060" y="2115"/>
              <a:ext cx="245" cy="910"/>
              <a:chOff x="1060" y="2115"/>
              <a:chExt cx="245" cy="910"/>
            </a:xfrm>
          </p:grpSpPr>
          <p:sp>
            <p:nvSpPr>
              <p:cNvPr id="32786" name="AutoShape 62"/>
              <p:cNvSpPr>
                <a:spLocks noChangeArrowheads="1"/>
              </p:cNvSpPr>
              <p:nvPr/>
            </p:nvSpPr>
            <p:spPr bwMode="auto">
              <a:xfrm rot="-5400000">
                <a:off x="949" y="2516"/>
                <a:ext cx="469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32787" name="Group 63"/>
              <p:cNvGrpSpPr>
                <a:grpSpLocks/>
              </p:cNvGrpSpPr>
              <p:nvPr/>
            </p:nvGrpSpPr>
            <p:grpSpPr bwMode="auto">
              <a:xfrm>
                <a:off x="1060" y="2115"/>
                <a:ext cx="244" cy="910"/>
                <a:chOff x="1060" y="2115"/>
                <a:chExt cx="244" cy="910"/>
              </a:xfrm>
            </p:grpSpPr>
            <p:sp>
              <p:nvSpPr>
                <p:cNvPr id="32788" name="AutoShape 64"/>
                <p:cNvSpPr>
                  <a:spLocks noChangeArrowheads="1"/>
                </p:cNvSpPr>
                <p:nvPr/>
              </p:nvSpPr>
              <p:spPr bwMode="auto">
                <a:xfrm rot="-5400000">
                  <a:off x="949" y="2515"/>
                  <a:ext cx="467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32789" name="Group 65"/>
                <p:cNvGrpSpPr>
                  <a:grpSpLocks/>
                </p:cNvGrpSpPr>
                <p:nvPr/>
              </p:nvGrpSpPr>
              <p:grpSpPr bwMode="auto">
                <a:xfrm>
                  <a:off x="1060" y="2115"/>
                  <a:ext cx="244" cy="910"/>
                  <a:chOff x="1060" y="2115"/>
                  <a:chExt cx="244" cy="910"/>
                </a:xfrm>
              </p:grpSpPr>
              <p:sp>
                <p:nvSpPr>
                  <p:cNvPr id="32790" name="AutoShape 6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949" y="2515"/>
                    <a:ext cx="465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32791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060" y="2115"/>
                    <a:ext cx="244" cy="910"/>
                    <a:chOff x="1060" y="2115"/>
                    <a:chExt cx="244" cy="910"/>
                  </a:xfrm>
                </p:grpSpPr>
                <p:sp>
                  <p:nvSpPr>
                    <p:cNvPr id="32792" name="AutoShape 68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950" y="2515"/>
                      <a:ext cx="464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32793" name="AutoShape 69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727" y="2448"/>
                      <a:ext cx="910" cy="244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>
                          <a:latin typeface="Times New Roman" pitchFamily="18" charset="0"/>
                        </a:rPr>
                        <a:t>Self-Interest</a:t>
                      </a:r>
                    </a:p>
                  </p:txBody>
                </p:sp>
              </p:grpSp>
            </p:grpSp>
          </p:grpSp>
        </p:grpSp>
      </p:grpSp>
      <p:sp>
        <p:nvSpPr>
          <p:cNvPr id="396358" name="Line 70"/>
          <p:cNvSpPr>
            <a:spLocks noChangeShapeType="1"/>
          </p:cNvSpPr>
          <p:nvPr/>
        </p:nvSpPr>
        <p:spPr bwMode="auto">
          <a:xfrm flipV="1">
            <a:off x="4500563" y="2205038"/>
            <a:ext cx="1587" cy="3111500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6359" name="Line 71"/>
          <p:cNvSpPr>
            <a:spLocks noChangeShapeType="1"/>
          </p:cNvSpPr>
          <p:nvPr/>
        </p:nvSpPr>
        <p:spPr bwMode="auto">
          <a:xfrm>
            <a:off x="2987675" y="3694113"/>
            <a:ext cx="3097213" cy="1587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6360" name="AutoShape 72"/>
          <p:cNvSpPr>
            <a:spLocks noChangeArrowheads="1"/>
          </p:cNvSpPr>
          <p:nvPr/>
        </p:nvSpPr>
        <p:spPr bwMode="auto">
          <a:xfrm>
            <a:off x="4572000" y="2349500"/>
            <a:ext cx="1439863" cy="28797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_tradnl" sz="2000">
              <a:latin typeface="Arial" charset="0"/>
            </a:endParaRPr>
          </a:p>
        </p:txBody>
      </p:sp>
      <p:sp>
        <p:nvSpPr>
          <p:cNvPr id="396361" name="Text Box 73"/>
          <p:cNvSpPr txBox="1">
            <a:spLocks noChangeArrowheads="1"/>
          </p:cNvSpPr>
          <p:nvPr/>
        </p:nvSpPr>
        <p:spPr bwMode="auto">
          <a:xfrm>
            <a:off x="4716463" y="3573463"/>
            <a:ext cx="118586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1">
                <a:latin typeface="Arial" charset="0"/>
              </a:rPr>
              <a:t>Rational</a:t>
            </a:r>
          </a:p>
        </p:txBody>
      </p:sp>
      <p:sp>
        <p:nvSpPr>
          <p:cNvPr id="396362" name="Text Box 74"/>
          <p:cNvSpPr txBox="1">
            <a:spLocks noChangeArrowheads="1"/>
          </p:cNvSpPr>
          <p:nvPr/>
        </p:nvSpPr>
        <p:spPr bwMode="auto">
          <a:xfrm>
            <a:off x="1258888" y="5589588"/>
            <a:ext cx="7056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>
                <a:latin typeface="Arial" charset="0"/>
              </a:rPr>
              <a:t>Some insist that </a:t>
            </a:r>
            <a:r>
              <a:rPr lang="en-US" sz="2000" b="1">
                <a:latin typeface="Arial" charset="0"/>
              </a:rPr>
              <a:t>ethical values</a:t>
            </a:r>
            <a:r>
              <a:rPr lang="en-US" sz="2000">
                <a:latin typeface="Arial" charset="0"/>
              </a:rPr>
              <a:t> should be the sole and unique criterion of choice</a:t>
            </a:r>
          </a:p>
        </p:txBody>
      </p:sp>
      <p:sp>
        <p:nvSpPr>
          <p:cNvPr id="396363" name="Text Box 75"/>
          <p:cNvSpPr txBox="1">
            <a:spLocks noChangeArrowheads="1"/>
          </p:cNvSpPr>
          <p:nvPr/>
        </p:nvSpPr>
        <p:spPr bwMode="auto">
          <a:xfrm>
            <a:off x="3087688" y="3573463"/>
            <a:ext cx="126841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1">
                <a:latin typeface="Arial" charset="0"/>
              </a:rPr>
              <a:t>Irrational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396291" grpId="0" animBg="1"/>
      <p:bldP spid="396358" grpId="0" animBg="1"/>
      <p:bldP spid="396359" grpId="0" animBg="1"/>
      <p:bldP spid="396360" grpId="0" animBg="1"/>
      <p:bldP spid="396361" grpId="0" animBg="1"/>
      <p:bldP spid="396362" grpId="0"/>
      <p:bldP spid="39636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04800"/>
            <a:ext cx="8686800" cy="1143000"/>
          </a:xfrm>
        </p:spPr>
        <p:txBody>
          <a:bodyPr/>
          <a:lstStyle/>
          <a:p>
            <a:pPr eaLnBrk="1" hangingPunct="1"/>
            <a:r>
              <a:rPr lang="en-US" sz="3800" b="1" smtClean="0"/>
              <a:t>Second Discourse: Economic Rationality</a:t>
            </a:r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2987675" y="2238375"/>
            <a:ext cx="3124200" cy="3124200"/>
          </a:xfrm>
          <a:prstGeom prst="roundRect">
            <a:avLst>
              <a:gd name="adj" fmla="val 46"/>
            </a:avLst>
          </a:prstGeom>
          <a:noFill/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3194050" y="1844675"/>
            <a:ext cx="1665288" cy="330200"/>
            <a:chOff x="1697" y="1448"/>
            <a:chExt cx="1049" cy="208"/>
          </a:xfrm>
        </p:grpSpPr>
        <p:sp>
          <p:nvSpPr>
            <p:cNvPr id="33858" name="AutoShape 5"/>
            <p:cNvSpPr>
              <a:spLocks noChangeArrowheads="1"/>
            </p:cNvSpPr>
            <p:nvPr/>
          </p:nvSpPr>
          <p:spPr bwMode="auto">
            <a:xfrm>
              <a:off x="1697" y="1448"/>
              <a:ext cx="104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3859" name="Group 6"/>
            <p:cNvGrpSpPr>
              <a:grpSpLocks/>
            </p:cNvGrpSpPr>
            <p:nvPr/>
          </p:nvGrpSpPr>
          <p:grpSpPr bwMode="auto">
            <a:xfrm>
              <a:off x="1697" y="1448"/>
              <a:ext cx="1046" cy="206"/>
              <a:chOff x="1697" y="1448"/>
              <a:chExt cx="1046" cy="206"/>
            </a:xfrm>
          </p:grpSpPr>
          <p:sp>
            <p:nvSpPr>
              <p:cNvPr id="33860" name="AutoShape 7"/>
              <p:cNvSpPr>
                <a:spLocks noChangeArrowheads="1"/>
              </p:cNvSpPr>
              <p:nvPr/>
            </p:nvSpPr>
            <p:spPr bwMode="auto">
              <a:xfrm>
                <a:off x="1697" y="1448"/>
                <a:ext cx="1046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33861" name="Group 8"/>
              <p:cNvGrpSpPr>
                <a:grpSpLocks/>
              </p:cNvGrpSpPr>
              <p:nvPr/>
            </p:nvGrpSpPr>
            <p:grpSpPr bwMode="auto">
              <a:xfrm>
                <a:off x="1697" y="1448"/>
                <a:ext cx="1044" cy="206"/>
                <a:chOff x="1697" y="1448"/>
                <a:chExt cx="1044" cy="206"/>
              </a:xfrm>
            </p:grpSpPr>
            <p:sp>
              <p:nvSpPr>
                <p:cNvPr id="33862" name="AutoShape 9"/>
                <p:cNvSpPr>
                  <a:spLocks noChangeArrowheads="1"/>
                </p:cNvSpPr>
                <p:nvPr/>
              </p:nvSpPr>
              <p:spPr bwMode="auto">
                <a:xfrm>
                  <a:off x="1697" y="1448"/>
                  <a:ext cx="104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33863" name="Group 10"/>
                <p:cNvGrpSpPr>
                  <a:grpSpLocks/>
                </p:cNvGrpSpPr>
                <p:nvPr/>
              </p:nvGrpSpPr>
              <p:grpSpPr bwMode="auto">
                <a:xfrm>
                  <a:off x="1697" y="1448"/>
                  <a:ext cx="1043" cy="206"/>
                  <a:chOff x="1697" y="1448"/>
                  <a:chExt cx="1043" cy="206"/>
                </a:xfrm>
              </p:grpSpPr>
              <p:sp>
                <p:nvSpPr>
                  <p:cNvPr id="33864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1697" y="1448"/>
                    <a:ext cx="104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3386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697" y="1448"/>
                    <a:ext cx="1043" cy="206"/>
                    <a:chOff x="1697" y="1448"/>
                    <a:chExt cx="1043" cy="206"/>
                  </a:xfrm>
                </p:grpSpPr>
                <p:sp>
                  <p:nvSpPr>
                    <p:cNvPr id="33866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104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33867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726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Less 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33797" name="Group 15"/>
          <p:cNvGrpSpPr>
            <a:grpSpLocks/>
          </p:cNvGrpSpPr>
          <p:nvPr/>
        </p:nvGrpSpPr>
        <p:grpSpPr bwMode="auto">
          <a:xfrm>
            <a:off x="4643438" y="1844675"/>
            <a:ext cx="1254125" cy="330200"/>
            <a:chOff x="3057" y="1448"/>
            <a:chExt cx="790" cy="208"/>
          </a:xfrm>
        </p:grpSpPr>
        <p:sp>
          <p:nvSpPr>
            <p:cNvPr id="33848" name="AutoShape 16"/>
            <p:cNvSpPr>
              <a:spLocks noChangeArrowheads="1"/>
            </p:cNvSpPr>
            <p:nvPr/>
          </p:nvSpPr>
          <p:spPr bwMode="auto">
            <a:xfrm>
              <a:off x="3057" y="1448"/>
              <a:ext cx="511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3849" name="Group 17"/>
            <p:cNvGrpSpPr>
              <a:grpSpLocks/>
            </p:cNvGrpSpPr>
            <p:nvPr/>
          </p:nvGrpSpPr>
          <p:grpSpPr bwMode="auto">
            <a:xfrm>
              <a:off x="3057" y="1448"/>
              <a:ext cx="790" cy="206"/>
              <a:chOff x="3057" y="1448"/>
              <a:chExt cx="790" cy="206"/>
            </a:xfrm>
          </p:grpSpPr>
          <p:sp>
            <p:nvSpPr>
              <p:cNvPr id="33850" name="AutoShape 18"/>
              <p:cNvSpPr>
                <a:spLocks noChangeArrowheads="1"/>
              </p:cNvSpPr>
              <p:nvPr/>
            </p:nvSpPr>
            <p:spPr bwMode="auto">
              <a:xfrm>
                <a:off x="3057" y="1448"/>
                <a:ext cx="508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33851" name="Group 19"/>
              <p:cNvGrpSpPr>
                <a:grpSpLocks/>
              </p:cNvGrpSpPr>
              <p:nvPr/>
            </p:nvGrpSpPr>
            <p:grpSpPr bwMode="auto">
              <a:xfrm>
                <a:off x="3057" y="1448"/>
                <a:ext cx="790" cy="206"/>
                <a:chOff x="3057" y="1448"/>
                <a:chExt cx="790" cy="206"/>
              </a:xfrm>
            </p:grpSpPr>
            <p:sp>
              <p:nvSpPr>
                <p:cNvPr id="33852" name="AutoShape 20"/>
                <p:cNvSpPr>
                  <a:spLocks noChangeArrowheads="1"/>
                </p:cNvSpPr>
                <p:nvPr/>
              </p:nvSpPr>
              <p:spPr bwMode="auto">
                <a:xfrm>
                  <a:off x="3057" y="1448"/>
                  <a:ext cx="506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33853" name="Group 21"/>
                <p:cNvGrpSpPr>
                  <a:grpSpLocks/>
                </p:cNvGrpSpPr>
                <p:nvPr/>
              </p:nvGrpSpPr>
              <p:grpSpPr bwMode="auto">
                <a:xfrm>
                  <a:off x="3057" y="1448"/>
                  <a:ext cx="790" cy="206"/>
                  <a:chOff x="3057" y="1448"/>
                  <a:chExt cx="790" cy="206"/>
                </a:xfrm>
              </p:grpSpPr>
              <p:sp>
                <p:nvSpPr>
                  <p:cNvPr id="33854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3057" y="1448"/>
                    <a:ext cx="505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33855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57" y="1448"/>
                    <a:ext cx="790" cy="206"/>
                    <a:chOff x="3057" y="1448"/>
                    <a:chExt cx="790" cy="206"/>
                  </a:xfrm>
                </p:grpSpPr>
                <p:sp>
                  <p:nvSpPr>
                    <p:cNvPr id="33856" name="AutoShap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505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33857" name="AutoShap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790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More 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33798" name="Group 26"/>
          <p:cNvGrpSpPr>
            <a:grpSpLocks/>
          </p:cNvGrpSpPr>
          <p:nvPr/>
        </p:nvGrpSpPr>
        <p:grpSpPr bwMode="auto">
          <a:xfrm>
            <a:off x="2416175" y="2349500"/>
            <a:ext cx="330200" cy="984250"/>
            <a:chOff x="1424" y="1812"/>
            <a:chExt cx="208" cy="620"/>
          </a:xfrm>
        </p:grpSpPr>
        <p:sp>
          <p:nvSpPr>
            <p:cNvPr id="33838" name="AutoShape 27"/>
            <p:cNvSpPr>
              <a:spLocks noChangeArrowheads="1"/>
            </p:cNvSpPr>
            <p:nvPr/>
          </p:nvSpPr>
          <p:spPr bwMode="auto">
            <a:xfrm rot="-5400000">
              <a:off x="1219" y="2020"/>
              <a:ext cx="617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3839" name="Group 28"/>
            <p:cNvGrpSpPr>
              <a:grpSpLocks/>
            </p:cNvGrpSpPr>
            <p:nvPr/>
          </p:nvGrpSpPr>
          <p:grpSpPr bwMode="auto">
            <a:xfrm>
              <a:off x="1424" y="1812"/>
              <a:ext cx="206" cy="615"/>
              <a:chOff x="1424" y="1812"/>
              <a:chExt cx="206" cy="615"/>
            </a:xfrm>
          </p:grpSpPr>
          <p:sp>
            <p:nvSpPr>
              <p:cNvPr id="33840" name="AutoShape 29"/>
              <p:cNvSpPr>
                <a:spLocks noChangeArrowheads="1"/>
              </p:cNvSpPr>
              <p:nvPr/>
            </p:nvSpPr>
            <p:spPr bwMode="auto">
              <a:xfrm rot="-5400000">
                <a:off x="1220" y="2018"/>
                <a:ext cx="613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33841" name="Group 30"/>
              <p:cNvGrpSpPr>
                <a:grpSpLocks/>
              </p:cNvGrpSpPr>
              <p:nvPr/>
            </p:nvGrpSpPr>
            <p:grpSpPr bwMode="auto">
              <a:xfrm>
                <a:off x="1424" y="1812"/>
                <a:ext cx="206" cy="612"/>
                <a:chOff x="1424" y="1812"/>
                <a:chExt cx="206" cy="612"/>
              </a:xfrm>
            </p:grpSpPr>
            <p:sp>
              <p:nvSpPr>
                <p:cNvPr id="33842" name="AutoShape 31"/>
                <p:cNvSpPr>
                  <a:spLocks noChangeArrowheads="1"/>
                </p:cNvSpPr>
                <p:nvPr/>
              </p:nvSpPr>
              <p:spPr bwMode="auto">
                <a:xfrm rot="-5400000">
                  <a:off x="1221" y="2016"/>
                  <a:ext cx="611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33843" name="Group 32"/>
                <p:cNvGrpSpPr>
                  <a:grpSpLocks/>
                </p:cNvGrpSpPr>
                <p:nvPr/>
              </p:nvGrpSpPr>
              <p:grpSpPr bwMode="auto">
                <a:xfrm>
                  <a:off x="1424" y="1812"/>
                  <a:ext cx="206" cy="610"/>
                  <a:chOff x="1424" y="1812"/>
                  <a:chExt cx="206" cy="610"/>
                </a:xfrm>
              </p:grpSpPr>
              <p:sp>
                <p:nvSpPr>
                  <p:cNvPr id="33844" name="AutoShape 3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221" y="2015"/>
                    <a:ext cx="610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33845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424" y="1812"/>
                    <a:ext cx="206" cy="610"/>
                    <a:chOff x="1424" y="1812"/>
                    <a:chExt cx="206" cy="610"/>
                  </a:xfrm>
                </p:grpSpPr>
                <p:sp>
                  <p:nvSpPr>
                    <p:cNvPr id="33846" name="AutoShape 3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221" y="2015"/>
                      <a:ext cx="610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33847" name="AutoShape 3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312" y="2103"/>
                      <a:ext cx="430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Better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33799" name="Group 37"/>
          <p:cNvGrpSpPr>
            <a:grpSpLocks/>
          </p:cNvGrpSpPr>
          <p:nvPr/>
        </p:nvGrpSpPr>
        <p:grpSpPr bwMode="auto">
          <a:xfrm>
            <a:off x="2416175" y="3573463"/>
            <a:ext cx="330200" cy="1385887"/>
            <a:chOff x="1424" y="2763"/>
            <a:chExt cx="208" cy="873"/>
          </a:xfrm>
        </p:grpSpPr>
        <p:sp>
          <p:nvSpPr>
            <p:cNvPr id="33828" name="AutoShape 38"/>
            <p:cNvSpPr>
              <a:spLocks noChangeArrowheads="1"/>
            </p:cNvSpPr>
            <p:nvPr/>
          </p:nvSpPr>
          <p:spPr bwMode="auto">
            <a:xfrm rot="-5400000">
              <a:off x="1093" y="3098"/>
              <a:ext cx="86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3829" name="Group 39"/>
            <p:cNvGrpSpPr>
              <a:grpSpLocks/>
            </p:cNvGrpSpPr>
            <p:nvPr/>
          </p:nvGrpSpPr>
          <p:grpSpPr bwMode="auto">
            <a:xfrm>
              <a:off x="1424" y="2763"/>
              <a:ext cx="206" cy="868"/>
              <a:chOff x="1424" y="2763"/>
              <a:chExt cx="206" cy="868"/>
            </a:xfrm>
          </p:grpSpPr>
          <p:sp>
            <p:nvSpPr>
              <p:cNvPr id="33830" name="AutoShape 40"/>
              <p:cNvSpPr>
                <a:spLocks noChangeArrowheads="1"/>
              </p:cNvSpPr>
              <p:nvPr/>
            </p:nvSpPr>
            <p:spPr bwMode="auto">
              <a:xfrm rot="-5400000">
                <a:off x="1094" y="3096"/>
                <a:ext cx="865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33831" name="Group 41"/>
              <p:cNvGrpSpPr>
                <a:grpSpLocks/>
              </p:cNvGrpSpPr>
              <p:nvPr/>
            </p:nvGrpSpPr>
            <p:grpSpPr bwMode="auto">
              <a:xfrm>
                <a:off x="1424" y="2763"/>
                <a:ext cx="206" cy="864"/>
                <a:chOff x="1424" y="2763"/>
                <a:chExt cx="206" cy="864"/>
              </a:xfrm>
            </p:grpSpPr>
            <p:sp>
              <p:nvSpPr>
                <p:cNvPr id="33832" name="AutoShape 42"/>
                <p:cNvSpPr>
                  <a:spLocks noChangeArrowheads="1"/>
                </p:cNvSpPr>
                <p:nvPr/>
              </p:nvSpPr>
              <p:spPr bwMode="auto">
                <a:xfrm rot="-5400000">
                  <a:off x="1095" y="3092"/>
                  <a:ext cx="86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33833" name="Group 43"/>
                <p:cNvGrpSpPr>
                  <a:grpSpLocks/>
                </p:cNvGrpSpPr>
                <p:nvPr/>
              </p:nvGrpSpPr>
              <p:grpSpPr bwMode="auto">
                <a:xfrm>
                  <a:off x="1424" y="2764"/>
                  <a:ext cx="206" cy="863"/>
                  <a:chOff x="1424" y="2764"/>
                  <a:chExt cx="206" cy="863"/>
                </a:xfrm>
              </p:grpSpPr>
              <p:sp>
                <p:nvSpPr>
                  <p:cNvPr id="33834" name="AutoShape 4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094" y="3094"/>
                    <a:ext cx="86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33835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1424" y="2764"/>
                    <a:ext cx="206" cy="863"/>
                    <a:chOff x="1424" y="2764"/>
                    <a:chExt cx="206" cy="863"/>
                  </a:xfrm>
                </p:grpSpPr>
                <p:sp>
                  <p:nvSpPr>
                    <p:cNvPr id="33836" name="AutoShape 4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094" y="3094"/>
                      <a:ext cx="86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33837" name="AutoShape 47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301" y="3296"/>
                      <a:ext cx="451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Worse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33800" name="Group 48"/>
          <p:cNvGrpSpPr>
            <a:grpSpLocks/>
          </p:cNvGrpSpPr>
          <p:nvPr/>
        </p:nvGrpSpPr>
        <p:grpSpPr bwMode="auto">
          <a:xfrm>
            <a:off x="3635375" y="1484313"/>
            <a:ext cx="1670050" cy="390525"/>
            <a:chOff x="2513" y="1221"/>
            <a:chExt cx="1052" cy="246"/>
          </a:xfrm>
        </p:grpSpPr>
        <p:sp>
          <p:nvSpPr>
            <p:cNvPr id="33818" name="AutoShape 49"/>
            <p:cNvSpPr>
              <a:spLocks noChangeArrowheads="1"/>
            </p:cNvSpPr>
            <p:nvPr/>
          </p:nvSpPr>
          <p:spPr bwMode="auto">
            <a:xfrm>
              <a:off x="2513" y="1221"/>
              <a:ext cx="609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3819" name="Group 50"/>
            <p:cNvGrpSpPr>
              <a:grpSpLocks/>
            </p:cNvGrpSpPr>
            <p:nvPr/>
          </p:nvGrpSpPr>
          <p:grpSpPr bwMode="auto">
            <a:xfrm>
              <a:off x="2513" y="1221"/>
              <a:ext cx="1052" cy="243"/>
              <a:chOff x="2513" y="1221"/>
              <a:chExt cx="1052" cy="243"/>
            </a:xfrm>
          </p:grpSpPr>
          <p:sp>
            <p:nvSpPr>
              <p:cNvPr id="33820" name="AutoShape 51"/>
              <p:cNvSpPr>
                <a:spLocks noChangeArrowheads="1"/>
              </p:cNvSpPr>
              <p:nvPr/>
            </p:nvSpPr>
            <p:spPr bwMode="auto">
              <a:xfrm>
                <a:off x="2513" y="1221"/>
                <a:ext cx="606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33821" name="Group 52"/>
              <p:cNvGrpSpPr>
                <a:grpSpLocks/>
              </p:cNvGrpSpPr>
              <p:nvPr/>
            </p:nvGrpSpPr>
            <p:grpSpPr bwMode="auto">
              <a:xfrm>
                <a:off x="2513" y="1221"/>
                <a:ext cx="1052" cy="242"/>
                <a:chOff x="2513" y="1221"/>
                <a:chExt cx="1052" cy="242"/>
              </a:xfrm>
            </p:grpSpPr>
            <p:sp>
              <p:nvSpPr>
                <p:cNvPr id="33822" name="AutoShape 53"/>
                <p:cNvSpPr>
                  <a:spLocks noChangeArrowheads="1"/>
                </p:cNvSpPr>
                <p:nvPr/>
              </p:nvSpPr>
              <p:spPr bwMode="auto">
                <a:xfrm>
                  <a:off x="2513" y="1221"/>
                  <a:ext cx="604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33823" name="Group 54"/>
                <p:cNvGrpSpPr>
                  <a:grpSpLocks/>
                </p:cNvGrpSpPr>
                <p:nvPr/>
              </p:nvGrpSpPr>
              <p:grpSpPr bwMode="auto">
                <a:xfrm>
                  <a:off x="2513" y="1221"/>
                  <a:ext cx="1052" cy="242"/>
                  <a:chOff x="2513" y="1221"/>
                  <a:chExt cx="1052" cy="242"/>
                </a:xfrm>
              </p:grpSpPr>
              <p:sp>
                <p:nvSpPr>
                  <p:cNvPr id="33824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2513" y="1221"/>
                    <a:ext cx="603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33825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2513" y="1221"/>
                    <a:ext cx="1052" cy="242"/>
                    <a:chOff x="2513" y="1221"/>
                    <a:chExt cx="1052" cy="242"/>
                  </a:xfrm>
                </p:grpSpPr>
                <p:sp>
                  <p:nvSpPr>
                    <p:cNvPr id="33826" name="AutoShap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603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33827" name="AutoShap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1052" cy="242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>
                          <a:latin typeface="Times New Roman" pitchFamily="18" charset="0"/>
                        </a:rPr>
                        <a:t>Ethical Values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33801" name="Group 59"/>
          <p:cNvGrpSpPr>
            <a:grpSpLocks/>
          </p:cNvGrpSpPr>
          <p:nvPr/>
        </p:nvGrpSpPr>
        <p:grpSpPr bwMode="auto">
          <a:xfrm>
            <a:off x="1836738" y="3035300"/>
            <a:ext cx="395287" cy="1444625"/>
            <a:chOff x="1059" y="2116"/>
            <a:chExt cx="249" cy="910"/>
          </a:xfrm>
        </p:grpSpPr>
        <p:sp>
          <p:nvSpPr>
            <p:cNvPr id="33808" name="AutoShape 60"/>
            <p:cNvSpPr>
              <a:spLocks noChangeArrowheads="1"/>
            </p:cNvSpPr>
            <p:nvPr/>
          </p:nvSpPr>
          <p:spPr bwMode="auto">
            <a:xfrm rot="-5400000">
              <a:off x="948" y="2518"/>
              <a:ext cx="473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3809" name="Group 61"/>
            <p:cNvGrpSpPr>
              <a:grpSpLocks/>
            </p:cNvGrpSpPr>
            <p:nvPr/>
          </p:nvGrpSpPr>
          <p:grpSpPr bwMode="auto">
            <a:xfrm>
              <a:off x="1059" y="2116"/>
              <a:ext cx="246" cy="910"/>
              <a:chOff x="1059" y="2116"/>
              <a:chExt cx="246" cy="910"/>
            </a:xfrm>
          </p:grpSpPr>
          <p:sp>
            <p:nvSpPr>
              <p:cNvPr id="33810" name="AutoShape 62"/>
              <p:cNvSpPr>
                <a:spLocks noChangeArrowheads="1"/>
              </p:cNvSpPr>
              <p:nvPr/>
            </p:nvSpPr>
            <p:spPr bwMode="auto">
              <a:xfrm rot="-5400000">
                <a:off x="949" y="2516"/>
                <a:ext cx="469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33811" name="Group 63"/>
              <p:cNvGrpSpPr>
                <a:grpSpLocks/>
              </p:cNvGrpSpPr>
              <p:nvPr/>
            </p:nvGrpSpPr>
            <p:grpSpPr bwMode="auto">
              <a:xfrm>
                <a:off x="1059" y="2116"/>
                <a:ext cx="244" cy="910"/>
                <a:chOff x="1059" y="2116"/>
                <a:chExt cx="244" cy="910"/>
              </a:xfrm>
            </p:grpSpPr>
            <p:sp>
              <p:nvSpPr>
                <p:cNvPr id="33812" name="AutoShape 64"/>
                <p:cNvSpPr>
                  <a:spLocks noChangeArrowheads="1"/>
                </p:cNvSpPr>
                <p:nvPr/>
              </p:nvSpPr>
              <p:spPr bwMode="auto">
                <a:xfrm rot="-5400000">
                  <a:off x="949" y="2515"/>
                  <a:ext cx="467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33813" name="Group 65"/>
                <p:cNvGrpSpPr>
                  <a:grpSpLocks/>
                </p:cNvGrpSpPr>
                <p:nvPr/>
              </p:nvGrpSpPr>
              <p:grpSpPr bwMode="auto">
                <a:xfrm>
                  <a:off x="1059" y="2116"/>
                  <a:ext cx="244" cy="910"/>
                  <a:chOff x="1059" y="2116"/>
                  <a:chExt cx="244" cy="910"/>
                </a:xfrm>
              </p:grpSpPr>
              <p:sp>
                <p:nvSpPr>
                  <p:cNvPr id="33814" name="AutoShape 6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949" y="2515"/>
                    <a:ext cx="465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33815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059" y="2116"/>
                    <a:ext cx="244" cy="910"/>
                    <a:chOff x="1059" y="2116"/>
                    <a:chExt cx="244" cy="910"/>
                  </a:xfrm>
                </p:grpSpPr>
                <p:sp>
                  <p:nvSpPr>
                    <p:cNvPr id="33816" name="AutoShape 68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950" y="2515"/>
                      <a:ext cx="464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33817" name="AutoShape 69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726" y="2449"/>
                      <a:ext cx="910" cy="244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>
                          <a:latin typeface="Times New Roman" pitchFamily="18" charset="0"/>
                        </a:rPr>
                        <a:t>Self-Interest</a:t>
                      </a:r>
                    </a:p>
                  </p:txBody>
                </p:sp>
              </p:grpSp>
            </p:grpSp>
          </p:grpSp>
        </p:grpSp>
      </p:grpSp>
      <p:sp>
        <p:nvSpPr>
          <p:cNvPr id="33802" name="Line 70"/>
          <p:cNvSpPr>
            <a:spLocks noChangeShapeType="1"/>
          </p:cNvSpPr>
          <p:nvPr/>
        </p:nvSpPr>
        <p:spPr bwMode="auto">
          <a:xfrm flipV="1">
            <a:off x="4500563" y="2205038"/>
            <a:ext cx="1587" cy="3111500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3803" name="Line 71"/>
          <p:cNvSpPr>
            <a:spLocks noChangeShapeType="1"/>
          </p:cNvSpPr>
          <p:nvPr/>
        </p:nvSpPr>
        <p:spPr bwMode="auto">
          <a:xfrm>
            <a:off x="2987675" y="3838575"/>
            <a:ext cx="3097213" cy="1588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5336" name="AutoShape 72"/>
          <p:cNvSpPr>
            <a:spLocks noChangeArrowheads="1"/>
          </p:cNvSpPr>
          <p:nvPr/>
        </p:nvSpPr>
        <p:spPr bwMode="auto">
          <a:xfrm>
            <a:off x="3132138" y="2349500"/>
            <a:ext cx="2879725" cy="13668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_tradnl" sz="2000">
              <a:latin typeface="Arial" charset="0"/>
            </a:endParaRPr>
          </a:p>
        </p:txBody>
      </p:sp>
      <p:sp>
        <p:nvSpPr>
          <p:cNvPr id="395337" name="Text Box 73"/>
          <p:cNvSpPr txBox="1">
            <a:spLocks noChangeArrowheads="1"/>
          </p:cNvSpPr>
          <p:nvPr/>
        </p:nvSpPr>
        <p:spPr bwMode="auto">
          <a:xfrm>
            <a:off x="3995738" y="2774950"/>
            <a:ext cx="118586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1">
                <a:latin typeface="Arial" charset="0"/>
              </a:rPr>
              <a:t>Rational</a:t>
            </a:r>
          </a:p>
        </p:txBody>
      </p:sp>
      <p:sp>
        <p:nvSpPr>
          <p:cNvPr id="395338" name="Text Box 74"/>
          <p:cNvSpPr txBox="1">
            <a:spLocks noChangeArrowheads="1"/>
          </p:cNvSpPr>
          <p:nvPr/>
        </p:nvSpPr>
        <p:spPr bwMode="auto">
          <a:xfrm>
            <a:off x="1258888" y="5589588"/>
            <a:ext cx="7056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>
                <a:latin typeface="Arial" charset="0"/>
              </a:rPr>
              <a:t>Some insist that </a:t>
            </a:r>
            <a:r>
              <a:rPr lang="en-US" sz="2000" b="1">
                <a:latin typeface="Arial" charset="0"/>
              </a:rPr>
              <a:t>self-interest </a:t>
            </a:r>
            <a:r>
              <a:rPr lang="en-US" sz="2000">
                <a:latin typeface="Arial" charset="0"/>
              </a:rPr>
              <a:t>should be the sole and unique criterion of rational choice</a:t>
            </a:r>
          </a:p>
        </p:txBody>
      </p:sp>
      <p:sp>
        <p:nvSpPr>
          <p:cNvPr id="395339" name="Text Box 75"/>
          <p:cNvSpPr txBox="1">
            <a:spLocks noChangeArrowheads="1"/>
          </p:cNvSpPr>
          <p:nvPr/>
        </p:nvSpPr>
        <p:spPr bwMode="auto">
          <a:xfrm>
            <a:off x="3924300" y="4365625"/>
            <a:ext cx="12684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1">
                <a:latin typeface="Arial" charset="0"/>
              </a:rPr>
              <a:t>Irrational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336" grpId="0" animBg="1"/>
      <p:bldP spid="395337" grpId="0" animBg="1"/>
      <p:bldP spid="395338" grpId="0"/>
      <p:bldP spid="3953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04800"/>
            <a:ext cx="8686800" cy="1143000"/>
          </a:xfrm>
        </p:spPr>
        <p:txBody>
          <a:bodyPr/>
          <a:lstStyle/>
          <a:p>
            <a:pPr eaLnBrk="1" hangingPunct="1"/>
            <a:r>
              <a:rPr lang="en-US" sz="3800" b="1" smtClean="0"/>
              <a:t>Third Discourse: Corporate Social Responsibility</a:t>
            </a:r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2987675" y="2238375"/>
            <a:ext cx="3124200" cy="3124200"/>
          </a:xfrm>
          <a:prstGeom prst="roundRect">
            <a:avLst>
              <a:gd name="adj" fmla="val 46"/>
            </a:avLst>
          </a:prstGeom>
          <a:noFill/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3194050" y="1844675"/>
            <a:ext cx="1665288" cy="330200"/>
            <a:chOff x="1697" y="1448"/>
            <a:chExt cx="1049" cy="208"/>
          </a:xfrm>
        </p:grpSpPr>
        <p:sp>
          <p:nvSpPr>
            <p:cNvPr id="34882" name="AutoShape 5"/>
            <p:cNvSpPr>
              <a:spLocks noChangeArrowheads="1"/>
            </p:cNvSpPr>
            <p:nvPr/>
          </p:nvSpPr>
          <p:spPr bwMode="auto">
            <a:xfrm>
              <a:off x="1697" y="1448"/>
              <a:ext cx="104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4883" name="Group 6"/>
            <p:cNvGrpSpPr>
              <a:grpSpLocks/>
            </p:cNvGrpSpPr>
            <p:nvPr/>
          </p:nvGrpSpPr>
          <p:grpSpPr bwMode="auto">
            <a:xfrm>
              <a:off x="1697" y="1448"/>
              <a:ext cx="1046" cy="206"/>
              <a:chOff x="1697" y="1448"/>
              <a:chExt cx="1046" cy="206"/>
            </a:xfrm>
          </p:grpSpPr>
          <p:sp>
            <p:nvSpPr>
              <p:cNvPr id="34884" name="AutoShape 7"/>
              <p:cNvSpPr>
                <a:spLocks noChangeArrowheads="1"/>
              </p:cNvSpPr>
              <p:nvPr/>
            </p:nvSpPr>
            <p:spPr bwMode="auto">
              <a:xfrm>
                <a:off x="1697" y="1448"/>
                <a:ext cx="1046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34885" name="Group 8"/>
              <p:cNvGrpSpPr>
                <a:grpSpLocks/>
              </p:cNvGrpSpPr>
              <p:nvPr/>
            </p:nvGrpSpPr>
            <p:grpSpPr bwMode="auto">
              <a:xfrm>
                <a:off x="1697" y="1448"/>
                <a:ext cx="1044" cy="206"/>
                <a:chOff x="1697" y="1448"/>
                <a:chExt cx="1044" cy="206"/>
              </a:xfrm>
            </p:grpSpPr>
            <p:sp>
              <p:nvSpPr>
                <p:cNvPr id="34886" name="AutoShape 9"/>
                <p:cNvSpPr>
                  <a:spLocks noChangeArrowheads="1"/>
                </p:cNvSpPr>
                <p:nvPr/>
              </p:nvSpPr>
              <p:spPr bwMode="auto">
                <a:xfrm>
                  <a:off x="1697" y="1448"/>
                  <a:ext cx="104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34887" name="Group 10"/>
                <p:cNvGrpSpPr>
                  <a:grpSpLocks/>
                </p:cNvGrpSpPr>
                <p:nvPr/>
              </p:nvGrpSpPr>
              <p:grpSpPr bwMode="auto">
                <a:xfrm>
                  <a:off x="1697" y="1448"/>
                  <a:ext cx="1043" cy="206"/>
                  <a:chOff x="1697" y="1448"/>
                  <a:chExt cx="1043" cy="206"/>
                </a:xfrm>
              </p:grpSpPr>
              <p:sp>
                <p:nvSpPr>
                  <p:cNvPr id="34888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1697" y="1448"/>
                    <a:ext cx="104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34889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697" y="1448"/>
                    <a:ext cx="1043" cy="206"/>
                    <a:chOff x="1697" y="1448"/>
                    <a:chExt cx="1043" cy="206"/>
                  </a:xfrm>
                </p:grpSpPr>
                <p:sp>
                  <p:nvSpPr>
                    <p:cNvPr id="34890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104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34891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726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Less 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34821" name="Group 15"/>
          <p:cNvGrpSpPr>
            <a:grpSpLocks/>
          </p:cNvGrpSpPr>
          <p:nvPr/>
        </p:nvGrpSpPr>
        <p:grpSpPr bwMode="auto">
          <a:xfrm>
            <a:off x="4643438" y="1844675"/>
            <a:ext cx="1254125" cy="330200"/>
            <a:chOff x="3057" y="1448"/>
            <a:chExt cx="790" cy="208"/>
          </a:xfrm>
        </p:grpSpPr>
        <p:sp>
          <p:nvSpPr>
            <p:cNvPr id="34872" name="AutoShape 16"/>
            <p:cNvSpPr>
              <a:spLocks noChangeArrowheads="1"/>
            </p:cNvSpPr>
            <p:nvPr/>
          </p:nvSpPr>
          <p:spPr bwMode="auto">
            <a:xfrm>
              <a:off x="3057" y="1448"/>
              <a:ext cx="511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4873" name="Group 17"/>
            <p:cNvGrpSpPr>
              <a:grpSpLocks/>
            </p:cNvGrpSpPr>
            <p:nvPr/>
          </p:nvGrpSpPr>
          <p:grpSpPr bwMode="auto">
            <a:xfrm>
              <a:off x="3057" y="1448"/>
              <a:ext cx="790" cy="206"/>
              <a:chOff x="3057" y="1448"/>
              <a:chExt cx="790" cy="206"/>
            </a:xfrm>
          </p:grpSpPr>
          <p:sp>
            <p:nvSpPr>
              <p:cNvPr id="34874" name="AutoShape 18"/>
              <p:cNvSpPr>
                <a:spLocks noChangeArrowheads="1"/>
              </p:cNvSpPr>
              <p:nvPr/>
            </p:nvSpPr>
            <p:spPr bwMode="auto">
              <a:xfrm>
                <a:off x="3057" y="1448"/>
                <a:ext cx="508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34875" name="Group 19"/>
              <p:cNvGrpSpPr>
                <a:grpSpLocks/>
              </p:cNvGrpSpPr>
              <p:nvPr/>
            </p:nvGrpSpPr>
            <p:grpSpPr bwMode="auto">
              <a:xfrm>
                <a:off x="3057" y="1448"/>
                <a:ext cx="790" cy="206"/>
                <a:chOff x="3057" y="1448"/>
                <a:chExt cx="790" cy="206"/>
              </a:xfrm>
            </p:grpSpPr>
            <p:sp>
              <p:nvSpPr>
                <p:cNvPr id="34876" name="AutoShape 20"/>
                <p:cNvSpPr>
                  <a:spLocks noChangeArrowheads="1"/>
                </p:cNvSpPr>
                <p:nvPr/>
              </p:nvSpPr>
              <p:spPr bwMode="auto">
                <a:xfrm>
                  <a:off x="3057" y="1448"/>
                  <a:ext cx="506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34877" name="Group 21"/>
                <p:cNvGrpSpPr>
                  <a:grpSpLocks/>
                </p:cNvGrpSpPr>
                <p:nvPr/>
              </p:nvGrpSpPr>
              <p:grpSpPr bwMode="auto">
                <a:xfrm>
                  <a:off x="3057" y="1448"/>
                  <a:ext cx="790" cy="206"/>
                  <a:chOff x="3057" y="1448"/>
                  <a:chExt cx="790" cy="206"/>
                </a:xfrm>
              </p:grpSpPr>
              <p:sp>
                <p:nvSpPr>
                  <p:cNvPr id="34878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3057" y="1448"/>
                    <a:ext cx="505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34879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57" y="1448"/>
                    <a:ext cx="790" cy="206"/>
                    <a:chOff x="3057" y="1448"/>
                    <a:chExt cx="790" cy="206"/>
                  </a:xfrm>
                </p:grpSpPr>
                <p:sp>
                  <p:nvSpPr>
                    <p:cNvPr id="34880" name="AutoShap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505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34881" name="AutoShap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790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More 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34822" name="Group 26"/>
          <p:cNvGrpSpPr>
            <a:grpSpLocks/>
          </p:cNvGrpSpPr>
          <p:nvPr/>
        </p:nvGrpSpPr>
        <p:grpSpPr bwMode="auto">
          <a:xfrm>
            <a:off x="2416175" y="2349500"/>
            <a:ext cx="330200" cy="984250"/>
            <a:chOff x="1424" y="1812"/>
            <a:chExt cx="208" cy="620"/>
          </a:xfrm>
        </p:grpSpPr>
        <p:sp>
          <p:nvSpPr>
            <p:cNvPr id="34862" name="AutoShape 27"/>
            <p:cNvSpPr>
              <a:spLocks noChangeArrowheads="1"/>
            </p:cNvSpPr>
            <p:nvPr/>
          </p:nvSpPr>
          <p:spPr bwMode="auto">
            <a:xfrm rot="-5400000">
              <a:off x="1219" y="2020"/>
              <a:ext cx="617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4863" name="Group 28"/>
            <p:cNvGrpSpPr>
              <a:grpSpLocks/>
            </p:cNvGrpSpPr>
            <p:nvPr/>
          </p:nvGrpSpPr>
          <p:grpSpPr bwMode="auto">
            <a:xfrm>
              <a:off x="1424" y="1812"/>
              <a:ext cx="206" cy="615"/>
              <a:chOff x="1424" y="1812"/>
              <a:chExt cx="206" cy="615"/>
            </a:xfrm>
          </p:grpSpPr>
          <p:sp>
            <p:nvSpPr>
              <p:cNvPr id="34864" name="AutoShape 29"/>
              <p:cNvSpPr>
                <a:spLocks noChangeArrowheads="1"/>
              </p:cNvSpPr>
              <p:nvPr/>
            </p:nvSpPr>
            <p:spPr bwMode="auto">
              <a:xfrm rot="-5400000">
                <a:off x="1220" y="2018"/>
                <a:ext cx="613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34865" name="Group 30"/>
              <p:cNvGrpSpPr>
                <a:grpSpLocks/>
              </p:cNvGrpSpPr>
              <p:nvPr/>
            </p:nvGrpSpPr>
            <p:grpSpPr bwMode="auto">
              <a:xfrm>
                <a:off x="1424" y="1812"/>
                <a:ext cx="206" cy="612"/>
                <a:chOff x="1424" y="1812"/>
                <a:chExt cx="206" cy="612"/>
              </a:xfrm>
            </p:grpSpPr>
            <p:sp>
              <p:nvSpPr>
                <p:cNvPr id="34866" name="AutoShape 31"/>
                <p:cNvSpPr>
                  <a:spLocks noChangeArrowheads="1"/>
                </p:cNvSpPr>
                <p:nvPr/>
              </p:nvSpPr>
              <p:spPr bwMode="auto">
                <a:xfrm rot="-5400000">
                  <a:off x="1221" y="2016"/>
                  <a:ext cx="611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34867" name="Group 32"/>
                <p:cNvGrpSpPr>
                  <a:grpSpLocks/>
                </p:cNvGrpSpPr>
                <p:nvPr/>
              </p:nvGrpSpPr>
              <p:grpSpPr bwMode="auto">
                <a:xfrm>
                  <a:off x="1424" y="1812"/>
                  <a:ext cx="206" cy="610"/>
                  <a:chOff x="1424" y="1812"/>
                  <a:chExt cx="206" cy="610"/>
                </a:xfrm>
              </p:grpSpPr>
              <p:sp>
                <p:nvSpPr>
                  <p:cNvPr id="34868" name="AutoShape 3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221" y="2015"/>
                    <a:ext cx="610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34869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424" y="1812"/>
                    <a:ext cx="206" cy="610"/>
                    <a:chOff x="1424" y="1812"/>
                    <a:chExt cx="206" cy="610"/>
                  </a:xfrm>
                </p:grpSpPr>
                <p:sp>
                  <p:nvSpPr>
                    <p:cNvPr id="34870" name="AutoShape 3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221" y="2015"/>
                      <a:ext cx="610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34871" name="AutoShape 3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312" y="2103"/>
                      <a:ext cx="430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Better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34823" name="Group 37"/>
          <p:cNvGrpSpPr>
            <a:grpSpLocks/>
          </p:cNvGrpSpPr>
          <p:nvPr/>
        </p:nvGrpSpPr>
        <p:grpSpPr bwMode="auto">
          <a:xfrm>
            <a:off x="2416175" y="3573463"/>
            <a:ext cx="330200" cy="1385887"/>
            <a:chOff x="1424" y="2763"/>
            <a:chExt cx="208" cy="873"/>
          </a:xfrm>
        </p:grpSpPr>
        <p:sp>
          <p:nvSpPr>
            <p:cNvPr id="34852" name="AutoShape 38"/>
            <p:cNvSpPr>
              <a:spLocks noChangeArrowheads="1"/>
            </p:cNvSpPr>
            <p:nvPr/>
          </p:nvSpPr>
          <p:spPr bwMode="auto">
            <a:xfrm rot="-5400000">
              <a:off x="1093" y="3098"/>
              <a:ext cx="86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4853" name="Group 39"/>
            <p:cNvGrpSpPr>
              <a:grpSpLocks/>
            </p:cNvGrpSpPr>
            <p:nvPr/>
          </p:nvGrpSpPr>
          <p:grpSpPr bwMode="auto">
            <a:xfrm>
              <a:off x="1424" y="2763"/>
              <a:ext cx="206" cy="868"/>
              <a:chOff x="1424" y="2763"/>
              <a:chExt cx="206" cy="868"/>
            </a:xfrm>
          </p:grpSpPr>
          <p:sp>
            <p:nvSpPr>
              <p:cNvPr id="34854" name="AutoShape 40"/>
              <p:cNvSpPr>
                <a:spLocks noChangeArrowheads="1"/>
              </p:cNvSpPr>
              <p:nvPr/>
            </p:nvSpPr>
            <p:spPr bwMode="auto">
              <a:xfrm rot="-5400000">
                <a:off x="1094" y="3096"/>
                <a:ext cx="865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34855" name="Group 41"/>
              <p:cNvGrpSpPr>
                <a:grpSpLocks/>
              </p:cNvGrpSpPr>
              <p:nvPr/>
            </p:nvGrpSpPr>
            <p:grpSpPr bwMode="auto">
              <a:xfrm>
                <a:off x="1424" y="2763"/>
                <a:ext cx="206" cy="864"/>
                <a:chOff x="1424" y="2763"/>
                <a:chExt cx="206" cy="864"/>
              </a:xfrm>
            </p:grpSpPr>
            <p:sp>
              <p:nvSpPr>
                <p:cNvPr id="34856" name="AutoShape 42"/>
                <p:cNvSpPr>
                  <a:spLocks noChangeArrowheads="1"/>
                </p:cNvSpPr>
                <p:nvPr/>
              </p:nvSpPr>
              <p:spPr bwMode="auto">
                <a:xfrm rot="-5400000">
                  <a:off x="1095" y="3092"/>
                  <a:ext cx="86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34857" name="Group 43"/>
                <p:cNvGrpSpPr>
                  <a:grpSpLocks/>
                </p:cNvGrpSpPr>
                <p:nvPr/>
              </p:nvGrpSpPr>
              <p:grpSpPr bwMode="auto">
                <a:xfrm>
                  <a:off x="1424" y="2764"/>
                  <a:ext cx="206" cy="863"/>
                  <a:chOff x="1424" y="2764"/>
                  <a:chExt cx="206" cy="863"/>
                </a:xfrm>
              </p:grpSpPr>
              <p:sp>
                <p:nvSpPr>
                  <p:cNvPr id="34858" name="AutoShape 4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094" y="3094"/>
                    <a:ext cx="86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3485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1424" y="2764"/>
                    <a:ext cx="206" cy="863"/>
                    <a:chOff x="1424" y="2764"/>
                    <a:chExt cx="206" cy="863"/>
                  </a:xfrm>
                </p:grpSpPr>
                <p:sp>
                  <p:nvSpPr>
                    <p:cNvPr id="34860" name="AutoShape 4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094" y="3094"/>
                      <a:ext cx="86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34861" name="AutoShape 47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301" y="3296"/>
                      <a:ext cx="451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Worse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34824" name="Group 48"/>
          <p:cNvGrpSpPr>
            <a:grpSpLocks/>
          </p:cNvGrpSpPr>
          <p:nvPr/>
        </p:nvGrpSpPr>
        <p:grpSpPr bwMode="auto">
          <a:xfrm>
            <a:off x="3635375" y="1484313"/>
            <a:ext cx="1670050" cy="390525"/>
            <a:chOff x="2513" y="1221"/>
            <a:chExt cx="1052" cy="246"/>
          </a:xfrm>
        </p:grpSpPr>
        <p:sp>
          <p:nvSpPr>
            <p:cNvPr id="34842" name="AutoShape 49"/>
            <p:cNvSpPr>
              <a:spLocks noChangeArrowheads="1"/>
            </p:cNvSpPr>
            <p:nvPr/>
          </p:nvSpPr>
          <p:spPr bwMode="auto">
            <a:xfrm>
              <a:off x="2513" y="1221"/>
              <a:ext cx="609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4843" name="Group 50"/>
            <p:cNvGrpSpPr>
              <a:grpSpLocks/>
            </p:cNvGrpSpPr>
            <p:nvPr/>
          </p:nvGrpSpPr>
          <p:grpSpPr bwMode="auto">
            <a:xfrm>
              <a:off x="2513" y="1221"/>
              <a:ext cx="1052" cy="243"/>
              <a:chOff x="2513" y="1221"/>
              <a:chExt cx="1052" cy="243"/>
            </a:xfrm>
          </p:grpSpPr>
          <p:sp>
            <p:nvSpPr>
              <p:cNvPr id="34844" name="AutoShape 51"/>
              <p:cNvSpPr>
                <a:spLocks noChangeArrowheads="1"/>
              </p:cNvSpPr>
              <p:nvPr/>
            </p:nvSpPr>
            <p:spPr bwMode="auto">
              <a:xfrm>
                <a:off x="2513" y="1221"/>
                <a:ext cx="606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34845" name="Group 52"/>
              <p:cNvGrpSpPr>
                <a:grpSpLocks/>
              </p:cNvGrpSpPr>
              <p:nvPr/>
            </p:nvGrpSpPr>
            <p:grpSpPr bwMode="auto">
              <a:xfrm>
                <a:off x="2513" y="1221"/>
                <a:ext cx="1052" cy="242"/>
                <a:chOff x="2513" y="1221"/>
                <a:chExt cx="1052" cy="242"/>
              </a:xfrm>
            </p:grpSpPr>
            <p:sp>
              <p:nvSpPr>
                <p:cNvPr id="34846" name="AutoShape 53"/>
                <p:cNvSpPr>
                  <a:spLocks noChangeArrowheads="1"/>
                </p:cNvSpPr>
                <p:nvPr/>
              </p:nvSpPr>
              <p:spPr bwMode="auto">
                <a:xfrm>
                  <a:off x="2513" y="1221"/>
                  <a:ext cx="604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34847" name="Group 54"/>
                <p:cNvGrpSpPr>
                  <a:grpSpLocks/>
                </p:cNvGrpSpPr>
                <p:nvPr/>
              </p:nvGrpSpPr>
              <p:grpSpPr bwMode="auto">
                <a:xfrm>
                  <a:off x="2513" y="1221"/>
                  <a:ext cx="1052" cy="242"/>
                  <a:chOff x="2513" y="1221"/>
                  <a:chExt cx="1052" cy="242"/>
                </a:xfrm>
              </p:grpSpPr>
              <p:sp>
                <p:nvSpPr>
                  <p:cNvPr id="34848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2513" y="1221"/>
                    <a:ext cx="603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34849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2513" y="1221"/>
                    <a:ext cx="1052" cy="242"/>
                    <a:chOff x="2513" y="1221"/>
                    <a:chExt cx="1052" cy="242"/>
                  </a:xfrm>
                </p:grpSpPr>
                <p:sp>
                  <p:nvSpPr>
                    <p:cNvPr id="34850" name="AutoShap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603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34851" name="AutoShap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1052" cy="242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>
                          <a:latin typeface="Times New Roman" pitchFamily="18" charset="0"/>
                        </a:rPr>
                        <a:t>Ethical Values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34825" name="Group 59"/>
          <p:cNvGrpSpPr>
            <a:grpSpLocks/>
          </p:cNvGrpSpPr>
          <p:nvPr/>
        </p:nvGrpSpPr>
        <p:grpSpPr bwMode="auto">
          <a:xfrm>
            <a:off x="1838325" y="3033713"/>
            <a:ext cx="393700" cy="1444625"/>
            <a:chOff x="1060" y="2115"/>
            <a:chExt cx="248" cy="910"/>
          </a:xfrm>
        </p:grpSpPr>
        <p:sp>
          <p:nvSpPr>
            <p:cNvPr id="34832" name="AutoShape 60"/>
            <p:cNvSpPr>
              <a:spLocks noChangeArrowheads="1"/>
            </p:cNvSpPr>
            <p:nvPr/>
          </p:nvSpPr>
          <p:spPr bwMode="auto">
            <a:xfrm rot="-5400000">
              <a:off x="948" y="2518"/>
              <a:ext cx="473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4833" name="Group 61"/>
            <p:cNvGrpSpPr>
              <a:grpSpLocks/>
            </p:cNvGrpSpPr>
            <p:nvPr/>
          </p:nvGrpSpPr>
          <p:grpSpPr bwMode="auto">
            <a:xfrm>
              <a:off x="1060" y="2115"/>
              <a:ext cx="245" cy="910"/>
              <a:chOff x="1060" y="2115"/>
              <a:chExt cx="245" cy="910"/>
            </a:xfrm>
          </p:grpSpPr>
          <p:sp>
            <p:nvSpPr>
              <p:cNvPr id="34834" name="AutoShape 62"/>
              <p:cNvSpPr>
                <a:spLocks noChangeArrowheads="1"/>
              </p:cNvSpPr>
              <p:nvPr/>
            </p:nvSpPr>
            <p:spPr bwMode="auto">
              <a:xfrm rot="-5400000">
                <a:off x="949" y="2516"/>
                <a:ext cx="469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34835" name="Group 63"/>
              <p:cNvGrpSpPr>
                <a:grpSpLocks/>
              </p:cNvGrpSpPr>
              <p:nvPr/>
            </p:nvGrpSpPr>
            <p:grpSpPr bwMode="auto">
              <a:xfrm>
                <a:off x="1060" y="2115"/>
                <a:ext cx="244" cy="910"/>
                <a:chOff x="1060" y="2115"/>
                <a:chExt cx="244" cy="910"/>
              </a:xfrm>
            </p:grpSpPr>
            <p:sp>
              <p:nvSpPr>
                <p:cNvPr id="34836" name="AutoShape 64"/>
                <p:cNvSpPr>
                  <a:spLocks noChangeArrowheads="1"/>
                </p:cNvSpPr>
                <p:nvPr/>
              </p:nvSpPr>
              <p:spPr bwMode="auto">
                <a:xfrm rot="-5400000">
                  <a:off x="949" y="2515"/>
                  <a:ext cx="467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34837" name="Group 65"/>
                <p:cNvGrpSpPr>
                  <a:grpSpLocks/>
                </p:cNvGrpSpPr>
                <p:nvPr/>
              </p:nvGrpSpPr>
              <p:grpSpPr bwMode="auto">
                <a:xfrm>
                  <a:off x="1060" y="2115"/>
                  <a:ext cx="244" cy="910"/>
                  <a:chOff x="1060" y="2115"/>
                  <a:chExt cx="244" cy="910"/>
                </a:xfrm>
              </p:grpSpPr>
              <p:sp>
                <p:nvSpPr>
                  <p:cNvPr id="34838" name="AutoShape 6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949" y="2515"/>
                    <a:ext cx="465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34839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060" y="2115"/>
                    <a:ext cx="244" cy="910"/>
                    <a:chOff x="1060" y="2115"/>
                    <a:chExt cx="244" cy="910"/>
                  </a:xfrm>
                </p:grpSpPr>
                <p:sp>
                  <p:nvSpPr>
                    <p:cNvPr id="34840" name="AutoShape 68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950" y="2515"/>
                      <a:ext cx="464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34841" name="AutoShape 69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727" y="2448"/>
                      <a:ext cx="910" cy="244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>
                          <a:latin typeface="Times New Roman" pitchFamily="18" charset="0"/>
                        </a:rPr>
                        <a:t>Self-Interest</a:t>
                      </a:r>
                    </a:p>
                  </p:txBody>
                </p:sp>
              </p:grpSp>
            </p:grpSp>
          </p:grpSp>
        </p:grpSp>
      </p:grpSp>
      <p:sp>
        <p:nvSpPr>
          <p:cNvPr id="34826" name="Line 70"/>
          <p:cNvSpPr>
            <a:spLocks noChangeShapeType="1"/>
          </p:cNvSpPr>
          <p:nvPr/>
        </p:nvSpPr>
        <p:spPr bwMode="auto">
          <a:xfrm flipV="1">
            <a:off x="4500563" y="2205038"/>
            <a:ext cx="1587" cy="3111500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4827" name="Line 71"/>
          <p:cNvSpPr>
            <a:spLocks noChangeShapeType="1"/>
          </p:cNvSpPr>
          <p:nvPr/>
        </p:nvSpPr>
        <p:spPr bwMode="auto">
          <a:xfrm>
            <a:off x="2987675" y="3838575"/>
            <a:ext cx="3097213" cy="1588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7384" name="AutoShape 72"/>
          <p:cNvSpPr>
            <a:spLocks noChangeArrowheads="1"/>
          </p:cNvSpPr>
          <p:nvPr/>
        </p:nvSpPr>
        <p:spPr bwMode="auto">
          <a:xfrm>
            <a:off x="4572000" y="2349500"/>
            <a:ext cx="1439863" cy="13668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_tradnl" sz="2000">
              <a:latin typeface="Arial" charset="0"/>
            </a:endParaRPr>
          </a:p>
        </p:txBody>
      </p:sp>
      <p:sp>
        <p:nvSpPr>
          <p:cNvPr id="397385" name="Text Box 73"/>
          <p:cNvSpPr txBox="1">
            <a:spLocks noChangeArrowheads="1"/>
          </p:cNvSpPr>
          <p:nvPr/>
        </p:nvSpPr>
        <p:spPr bwMode="auto">
          <a:xfrm>
            <a:off x="4716463" y="2744788"/>
            <a:ext cx="118586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1">
                <a:latin typeface="Arial" charset="0"/>
              </a:rPr>
              <a:t>Rational</a:t>
            </a:r>
          </a:p>
        </p:txBody>
      </p:sp>
      <p:sp>
        <p:nvSpPr>
          <p:cNvPr id="397386" name="Text Box 74"/>
          <p:cNvSpPr txBox="1">
            <a:spLocks noChangeArrowheads="1"/>
          </p:cNvSpPr>
          <p:nvPr/>
        </p:nvSpPr>
        <p:spPr bwMode="auto">
          <a:xfrm>
            <a:off x="1258888" y="5589588"/>
            <a:ext cx="7056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>
                <a:latin typeface="Arial" charset="0"/>
              </a:rPr>
              <a:t>Some insist that </a:t>
            </a:r>
            <a:r>
              <a:rPr lang="en-US" sz="2000" b="1">
                <a:latin typeface="Arial" charset="0"/>
              </a:rPr>
              <a:t>interest</a:t>
            </a:r>
            <a:r>
              <a:rPr lang="en-US" sz="2000">
                <a:latin typeface="Arial" charset="0"/>
              </a:rPr>
              <a:t> and </a:t>
            </a:r>
            <a:r>
              <a:rPr lang="en-US" sz="2000" b="1">
                <a:latin typeface="Arial" charset="0"/>
              </a:rPr>
              <a:t>ethics</a:t>
            </a:r>
            <a:r>
              <a:rPr lang="en-US" sz="2000">
                <a:latin typeface="Arial" charset="0"/>
              </a:rPr>
              <a:t> always combine</a:t>
            </a:r>
          </a:p>
        </p:txBody>
      </p:sp>
      <p:sp>
        <p:nvSpPr>
          <p:cNvPr id="397387" name="Text Box 75"/>
          <p:cNvSpPr txBox="1">
            <a:spLocks noChangeArrowheads="1"/>
          </p:cNvSpPr>
          <p:nvPr/>
        </p:nvSpPr>
        <p:spPr bwMode="auto">
          <a:xfrm rot="2595863">
            <a:off x="3563938" y="3860800"/>
            <a:ext cx="126841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1">
                <a:latin typeface="Arial" charset="0"/>
              </a:rPr>
              <a:t>Irrational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84" grpId="0" animBg="1"/>
      <p:bldP spid="397385" grpId="0" animBg="1"/>
      <p:bldP spid="397386" grpId="0"/>
      <p:bldP spid="39738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My Point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4530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These 3 discourses miss many of the most difficult choices managers face in real life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They are just discourses.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In action, ethical issues are much less simplistic…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I believe that most of our decisions, if not all, do include some dilemma between our interest and ethical values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98438"/>
            <a:ext cx="86868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Opening to Ethical Rationality</a:t>
            </a: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2987675" y="1879600"/>
            <a:ext cx="3124200" cy="3124200"/>
          </a:xfrm>
          <a:prstGeom prst="roundRect">
            <a:avLst>
              <a:gd name="adj" fmla="val 46"/>
            </a:avLst>
          </a:prstGeom>
          <a:noFill/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3194050" y="1485900"/>
            <a:ext cx="1665288" cy="330200"/>
            <a:chOff x="1697" y="1448"/>
            <a:chExt cx="1049" cy="208"/>
          </a:xfrm>
        </p:grpSpPr>
        <p:sp>
          <p:nvSpPr>
            <p:cNvPr id="36937" name="AutoShape 5"/>
            <p:cNvSpPr>
              <a:spLocks noChangeArrowheads="1"/>
            </p:cNvSpPr>
            <p:nvPr/>
          </p:nvSpPr>
          <p:spPr bwMode="auto">
            <a:xfrm>
              <a:off x="1697" y="1448"/>
              <a:ext cx="104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6938" name="Group 6"/>
            <p:cNvGrpSpPr>
              <a:grpSpLocks/>
            </p:cNvGrpSpPr>
            <p:nvPr/>
          </p:nvGrpSpPr>
          <p:grpSpPr bwMode="auto">
            <a:xfrm>
              <a:off x="1697" y="1448"/>
              <a:ext cx="1046" cy="206"/>
              <a:chOff x="1697" y="1448"/>
              <a:chExt cx="1046" cy="206"/>
            </a:xfrm>
          </p:grpSpPr>
          <p:sp>
            <p:nvSpPr>
              <p:cNvPr id="36939" name="AutoShape 7"/>
              <p:cNvSpPr>
                <a:spLocks noChangeArrowheads="1"/>
              </p:cNvSpPr>
              <p:nvPr/>
            </p:nvSpPr>
            <p:spPr bwMode="auto">
              <a:xfrm>
                <a:off x="1697" y="1448"/>
                <a:ext cx="1046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36940" name="Group 8"/>
              <p:cNvGrpSpPr>
                <a:grpSpLocks/>
              </p:cNvGrpSpPr>
              <p:nvPr/>
            </p:nvGrpSpPr>
            <p:grpSpPr bwMode="auto">
              <a:xfrm>
                <a:off x="1697" y="1448"/>
                <a:ext cx="1044" cy="206"/>
                <a:chOff x="1697" y="1448"/>
                <a:chExt cx="1044" cy="206"/>
              </a:xfrm>
            </p:grpSpPr>
            <p:sp>
              <p:nvSpPr>
                <p:cNvPr id="36941" name="AutoShape 9"/>
                <p:cNvSpPr>
                  <a:spLocks noChangeArrowheads="1"/>
                </p:cNvSpPr>
                <p:nvPr/>
              </p:nvSpPr>
              <p:spPr bwMode="auto">
                <a:xfrm>
                  <a:off x="1697" y="1448"/>
                  <a:ext cx="104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36942" name="Group 10"/>
                <p:cNvGrpSpPr>
                  <a:grpSpLocks/>
                </p:cNvGrpSpPr>
                <p:nvPr/>
              </p:nvGrpSpPr>
              <p:grpSpPr bwMode="auto">
                <a:xfrm>
                  <a:off x="1697" y="1448"/>
                  <a:ext cx="1043" cy="206"/>
                  <a:chOff x="1697" y="1448"/>
                  <a:chExt cx="1043" cy="206"/>
                </a:xfrm>
              </p:grpSpPr>
              <p:sp>
                <p:nvSpPr>
                  <p:cNvPr id="36943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1697" y="1448"/>
                    <a:ext cx="104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36944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697" y="1448"/>
                    <a:ext cx="1043" cy="206"/>
                    <a:chOff x="1697" y="1448"/>
                    <a:chExt cx="1043" cy="206"/>
                  </a:xfrm>
                </p:grpSpPr>
                <p:sp>
                  <p:nvSpPr>
                    <p:cNvPr id="36945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104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823310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726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spcBef>
                          <a:spcPct val="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6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</a:rPr>
                        <a:t>Less</a:t>
                      </a:r>
                      <a:r>
                        <a:rPr lang="en-GB" sz="1600" dirty="0">
                          <a:latin typeface="Times New Roman" pitchFamily="18" charset="0"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</a:rPr>
                        <a:t>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36869" name="Group 15"/>
          <p:cNvGrpSpPr>
            <a:grpSpLocks/>
          </p:cNvGrpSpPr>
          <p:nvPr/>
        </p:nvGrpSpPr>
        <p:grpSpPr bwMode="auto">
          <a:xfrm>
            <a:off x="4643438" y="1485900"/>
            <a:ext cx="1254125" cy="330200"/>
            <a:chOff x="3057" y="1448"/>
            <a:chExt cx="790" cy="208"/>
          </a:xfrm>
        </p:grpSpPr>
        <p:sp>
          <p:nvSpPr>
            <p:cNvPr id="36927" name="AutoShape 16"/>
            <p:cNvSpPr>
              <a:spLocks noChangeArrowheads="1"/>
            </p:cNvSpPr>
            <p:nvPr/>
          </p:nvSpPr>
          <p:spPr bwMode="auto">
            <a:xfrm>
              <a:off x="3057" y="1448"/>
              <a:ext cx="511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6928" name="Group 17"/>
            <p:cNvGrpSpPr>
              <a:grpSpLocks/>
            </p:cNvGrpSpPr>
            <p:nvPr/>
          </p:nvGrpSpPr>
          <p:grpSpPr bwMode="auto">
            <a:xfrm>
              <a:off x="3057" y="1448"/>
              <a:ext cx="790" cy="206"/>
              <a:chOff x="3057" y="1448"/>
              <a:chExt cx="790" cy="206"/>
            </a:xfrm>
          </p:grpSpPr>
          <p:sp>
            <p:nvSpPr>
              <p:cNvPr id="36929" name="AutoShape 18"/>
              <p:cNvSpPr>
                <a:spLocks noChangeArrowheads="1"/>
              </p:cNvSpPr>
              <p:nvPr/>
            </p:nvSpPr>
            <p:spPr bwMode="auto">
              <a:xfrm>
                <a:off x="3057" y="1448"/>
                <a:ext cx="508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36930" name="Group 19"/>
              <p:cNvGrpSpPr>
                <a:grpSpLocks/>
              </p:cNvGrpSpPr>
              <p:nvPr/>
            </p:nvGrpSpPr>
            <p:grpSpPr bwMode="auto">
              <a:xfrm>
                <a:off x="3057" y="1448"/>
                <a:ext cx="790" cy="206"/>
                <a:chOff x="3057" y="1448"/>
                <a:chExt cx="790" cy="206"/>
              </a:xfrm>
            </p:grpSpPr>
            <p:sp>
              <p:nvSpPr>
                <p:cNvPr id="36931" name="AutoShape 20"/>
                <p:cNvSpPr>
                  <a:spLocks noChangeArrowheads="1"/>
                </p:cNvSpPr>
                <p:nvPr/>
              </p:nvSpPr>
              <p:spPr bwMode="auto">
                <a:xfrm>
                  <a:off x="3057" y="1448"/>
                  <a:ext cx="506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36932" name="Group 21"/>
                <p:cNvGrpSpPr>
                  <a:grpSpLocks/>
                </p:cNvGrpSpPr>
                <p:nvPr/>
              </p:nvGrpSpPr>
              <p:grpSpPr bwMode="auto">
                <a:xfrm>
                  <a:off x="3057" y="1448"/>
                  <a:ext cx="790" cy="206"/>
                  <a:chOff x="3057" y="1448"/>
                  <a:chExt cx="790" cy="206"/>
                </a:xfrm>
              </p:grpSpPr>
              <p:sp>
                <p:nvSpPr>
                  <p:cNvPr id="36933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3057" y="1448"/>
                    <a:ext cx="505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36934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57" y="1448"/>
                    <a:ext cx="790" cy="206"/>
                    <a:chOff x="3057" y="1448"/>
                    <a:chExt cx="790" cy="206"/>
                  </a:xfrm>
                </p:grpSpPr>
                <p:sp>
                  <p:nvSpPr>
                    <p:cNvPr id="36935" name="AutoShap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505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823321" name="AutoShap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790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spcBef>
                          <a:spcPct val="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6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</a:rPr>
                        <a:t>More</a:t>
                      </a:r>
                      <a:r>
                        <a:rPr lang="en-GB" sz="1600" dirty="0">
                          <a:latin typeface="Times New Roman" pitchFamily="18" charset="0"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</a:rPr>
                        <a:t>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36870" name="Group 26"/>
          <p:cNvGrpSpPr>
            <a:grpSpLocks/>
          </p:cNvGrpSpPr>
          <p:nvPr/>
        </p:nvGrpSpPr>
        <p:grpSpPr bwMode="auto">
          <a:xfrm>
            <a:off x="2416175" y="1990725"/>
            <a:ext cx="330200" cy="984250"/>
            <a:chOff x="1424" y="1812"/>
            <a:chExt cx="208" cy="620"/>
          </a:xfrm>
        </p:grpSpPr>
        <p:sp>
          <p:nvSpPr>
            <p:cNvPr id="36917" name="AutoShape 27"/>
            <p:cNvSpPr>
              <a:spLocks noChangeArrowheads="1"/>
            </p:cNvSpPr>
            <p:nvPr/>
          </p:nvSpPr>
          <p:spPr bwMode="auto">
            <a:xfrm rot="-5400000">
              <a:off x="1219" y="2020"/>
              <a:ext cx="617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6918" name="Group 28"/>
            <p:cNvGrpSpPr>
              <a:grpSpLocks/>
            </p:cNvGrpSpPr>
            <p:nvPr/>
          </p:nvGrpSpPr>
          <p:grpSpPr bwMode="auto">
            <a:xfrm>
              <a:off x="1424" y="1812"/>
              <a:ext cx="206" cy="615"/>
              <a:chOff x="1424" y="1812"/>
              <a:chExt cx="206" cy="615"/>
            </a:xfrm>
          </p:grpSpPr>
          <p:sp>
            <p:nvSpPr>
              <p:cNvPr id="36919" name="AutoShape 29"/>
              <p:cNvSpPr>
                <a:spLocks noChangeArrowheads="1"/>
              </p:cNvSpPr>
              <p:nvPr/>
            </p:nvSpPr>
            <p:spPr bwMode="auto">
              <a:xfrm rot="-5400000">
                <a:off x="1220" y="2018"/>
                <a:ext cx="613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36920" name="Group 30"/>
              <p:cNvGrpSpPr>
                <a:grpSpLocks/>
              </p:cNvGrpSpPr>
              <p:nvPr/>
            </p:nvGrpSpPr>
            <p:grpSpPr bwMode="auto">
              <a:xfrm>
                <a:off x="1424" y="1812"/>
                <a:ext cx="206" cy="612"/>
                <a:chOff x="1424" y="1812"/>
                <a:chExt cx="206" cy="612"/>
              </a:xfrm>
            </p:grpSpPr>
            <p:sp>
              <p:nvSpPr>
                <p:cNvPr id="36921" name="AutoShape 31"/>
                <p:cNvSpPr>
                  <a:spLocks noChangeArrowheads="1"/>
                </p:cNvSpPr>
                <p:nvPr/>
              </p:nvSpPr>
              <p:spPr bwMode="auto">
                <a:xfrm rot="-5400000">
                  <a:off x="1221" y="2016"/>
                  <a:ext cx="611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36922" name="Group 32"/>
                <p:cNvGrpSpPr>
                  <a:grpSpLocks/>
                </p:cNvGrpSpPr>
                <p:nvPr/>
              </p:nvGrpSpPr>
              <p:grpSpPr bwMode="auto">
                <a:xfrm>
                  <a:off x="1424" y="1812"/>
                  <a:ext cx="206" cy="610"/>
                  <a:chOff x="1424" y="1812"/>
                  <a:chExt cx="206" cy="610"/>
                </a:xfrm>
              </p:grpSpPr>
              <p:sp>
                <p:nvSpPr>
                  <p:cNvPr id="36923" name="AutoShape 3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221" y="2015"/>
                    <a:ext cx="610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36924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424" y="1812"/>
                    <a:ext cx="206" cy="610"/>
                    <a:chOff x="1424" y="1812"/>
                    <a:chExt cx="206" cy="610"/>
                  </a:xfrm>
                </p:grpSpPr>
                <p:sp>
                  <p:nvSpPr>
                    <p:cNvPr id="36925" name="AutoShape 3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221" y="2015"/>
                      <a:ext cx="610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823332" name="AutoShape 36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1312" y="2103"/>
                      <a:ext cx="430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spcBef>
                          <a:spcPct val="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6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</a:rPr>
                        <a:t>Better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36871" name="Group 37"/>
          <p:cNvGrpSpPr>
            <a:grpSpLocks/>
          </p:cNvGrpSpPr>
          <p:nvPr/>
        </p:nvGrpSpPr>
        <p:grpSpPr bwMode="auto">
          <a:xfrm>
            <a:off x="2416175" y="3214688"/>
            <a:ext cx="330200" cy="1385887"/>
            <a:chOff x="1424" y="2763"/>
            <a:chExt cx="208" cy="873"/>
          </a:xfrm>
        </p:grpSpPr>
        <p:sp>
          <p:nvSpPr>
            <p:cNvPr id="36907" name="AutoShape 38"/>
            <p:cNvSpPr>
              <a:spLocks noChangeArrowheads="1"/>
            </p:cNvSpPr>
            <p:nvPr/>
          </p:nvSpPr>
          <p:spPr bwMode="auto">
            <a:xfrm rot="-5400000">
              <a:off x="1093" y="3098"/>
              <a:ext cx="86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6908" name="Group 39"/>
            <p:cNvGrpSpPr>
              <a:grpSpLocks/>
            </p:cNvGrpSpPr>
            <p:nvPr/>
          </p:nvGrpSpPr>
          <p:grpSpPr bwMode="auto">
            <a:xfrm>
              <a:off x="1424" y="2763"/>
              <a:ext cx="206" cy="868"/>
              <a:chOff x="1424" y="2763"/>
              <a:chExt cx="206" cy="868"/>
            </a:xfrm>
          </p:grpSpPr>
          <p:sp>
            <p:nvSpPr>
              <p:cNvPr id="36909" name="AutoShape 40"/>
              <p:cNvSpPr>
                <a:spLocks noChangeArrowheads="1"/>
              </p:cNvSpPr>
              <p:nvPr/>
            </p:nvSpPr>
            <p:spPr bwMode="auto">
              <a:xfrm rot="-5400000">
                <a:off x="1094" y="3096"/>
                <a:ext cx="865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36910" name="Group 41"/>
              <p:cNvGrpSpPr>
                <a:grpSpLocks/>
              </p:cNvGrpSpPr>
              <p:nvPr/>
            </p:nvGrpSpPr>
            <p:grpSpPr bwMode="auto">
              <a:xfrm>
                <a:off x="1424" y="2763"/>
                <a:ext cx="206" cy="864"/>
                <a:chOff x="1424" y="2763"/>
                <a:chExt cx="206" cy="864"/>
              </a:xfrm>
            </p:grpSpPr>
            <p:sp>
              <p:nvSpPr>
                <p:cNvPr id="36911" name="AutoShape 42"/>
                <p:cNvSpPr>
                  <a:spLocks noChangeArrowheads="1"/>
                </p:cNvSpPr>
                <p:nvPr/>
              </p:nvSpPr>
              <p:spPr bwMode="auto">
                <a:xfrm rot="-5400000">
                  <a:off x="1095" y="3092"/>
                  <a:ext cx="86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36912" name="Group 43"/>
                <p:cNvGrpSpPr>
                  <a:grpSpLocks/>
                </p:cNvGrpSpPr>
                <p:nvPr/>
              </p:nvGrpSpPr>
              <p:grpSpPr bwMode="auto">
                <a:xfrm>
                  <a:off x="1424" y="2764"/>
                  <a:ext cx="206" cy="863"/>
                  <a:chOff x="1424" y="2764"/>
                  <a:chExt cx="206" cy="863"/>
                </a:xfrm>
              </p:grpSpPr>
              <p:sp>
                <p:nvSpPr>
                  <p:cNvPr id="36913" name="AutoShape 4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100" y="3087"/>
                    <a:ext cx="86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36914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1424" y="2764"/>
                    <a:ext cx="206" cy="863"/>
                    <a:chOff x="1424" y="2764"/>
                    <a:chExt cx="206" cy="863"/>
                  </a:xfrm>
                </p:grpSpPr>
                <p:sp>
                  <p:nvSpPr>
                    <p:cNvPr id="36915" name="AutoShape 4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094" y="3094"/>
                      <a:ext cx="86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823343" name="AutoShape 47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1315" y="3282"/>
                      <a:ext cx="451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spcBef>
                          <a:spcPct val="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6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</a:rPr>
                        <a:t>Worse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36872" name="Group 48"/>
          <p:cNvGrpSpPr>
            <a:grpSpLocks/>
          </p:cNvGrpSpPr>
          <p:nvPr/>
        </p:nvGrpSpPr>
        <p:grpSpPr bwMode="auto">
          <a:xfrm>
            <a:off x="3635375" y="1125538"/>
            <a:ext cx="1670050" cy="390525"/>
            <a:chOff x="2513" y="1221"/>
            <a:chExt cx="1052" cy="246"/>
          </a:xfrm>
        </p:grpSpPr>
        <p:sp>
          <p:nvSpPr>
            <p:cNvPr id="36897" name="AutoShape 49"/>
            <p:cNvSpPr>
              <a:spLocks noChangeArrowheads="1"/>
            </p:cNvSpPr>
            <p:nvPr/>
          </p:nvSpPr>
          <p:spPr bwMode="auto">
            <a:xfrm>
              <a:off x="2513" y="1221"/>
              <a:ext cx="609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6898" name="Group 50"/>
            <p:cNvGrpSpPr>
              <a:grpSpLocks/>
            </p:cNvGrpSpPr>
            <p:nvPr/>
          </p:nvGrpSpPr>
          <p:grpSpPr bwMode="auto">
            <a:xfrm>
              <a:off x="2513" y="1221"/>
              <a:ext cx="1052" cy="243"/>
              <a:chOff x="2513" y="1221"/>
              <a:chExt cx="1052" cy="243"/>
            </a:xfrm>
          </p:grpSpPr>
          <p:sp>
            <p:nvSpPr>
              <p:cNvPr id="36899" name="AutoShape 51"/>
              <p:cNvSpPr>
                <a:spLocks noChangeArrowheads="1"/>
              </p:cNvSpPr>
              <p:nvPr/>
            </p:nvSpPr>
            <p:spPr bwMode="auto">
              <a:xfrm>
                <a:off x="2513" y="1221"/>
                <a:ext cx="606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36900" name="Group 52"/>
              <p:cNvGrpSpPr>
                <a:grpSpLocks/>
              </p:cNvGrpSpPr>
              <p:nvPr/>
            </p:nvGrpSpPr>
            <p:grpSpPr bwMode="auto">
              <a:xfrm>
                <a:off x="2513" y="1221"/>
                <a:ext cx="1052" cy="242"/>
                <a:chOff x="2513" y="1221"/>
                <a:chExt cx="1052" cy="242"/>
              </a:xfrm>
            </p:grpSpPr>
            <p:sp>
              <p:nvSpPr>
                <p:cNvPr id="36901" name="AutoShape 53"/>
                <p:cNvSpPr>
                  <a:spLocks noChangeArrowheads="1"/>
                </p:cNvSpPr>
                <p:nvPr/>
              </p:nvSpPr>
              <p:spPr bwMode="auto">
                <a:xfrm>
                  <a:off x="2513" y="1221"/>
                  <a:ext cx="604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36902" name="Group 54"/>
                <p:cNvGrpSpPr>
                  <a:grpSpLocks/>
                </p:cNvGrpSpPr>
                <p:nvPr/>
              </p:nvGrpSpPr>
              <p:grpSpPr bwMode="auto">
                <a:xfrm>
                  <a:off x="2513" y="1221"/>
                  <a:ext cx="1052" cy="242"/>
                  <a:chOff x="2513" y="1221"/>
                  <a:chExt cx="1052" cy="242"/>
                </a:xfrm>
              </p:grpSpPr>
              <p:sp>
                <p:nvSpPr>
                  <p:cNvPr id="36903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2513" y="1221"/>
                    <a:ext cx="603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36904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2513" y="1221"/>
                    <a:ext cx="1052" cy="242"/>
                    <a:chOff x="2513" y="1221"/>
                    <a:chExt cx="1052" cy="242"/>
                  </a:xfrm>
                </p:grpSpPr>
                <p:sp>
                  <p:nvSpPr>
                    <p:cNvPr id="36905" name="AutoShap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603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823354" name="AutoShap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1052" cy="242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spcBef>
                          <a:spcPct val="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20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</a:rPr>
                        <a:t>Ethical</a:t>
                      </a:r>
                      <a:r>
                        <a:rPr lang="en-GB" sz="2000" dirty="0">
                          <a:latin typeface="Times New Roman" pitchFamily="18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</a:rPr>
                        <a:t>Values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36873" name="Group 59"/>
          <p:cNvGrpSpPr>
            <a:grpSpLocks/>
          </p:cNvGrpSpPr>
          <p:nvPr/>
        </p:nvGrpSpPr>
        <p:grpSpPr bwMode="auto">
          <a:xfrm>
            <a:off x="1830388" y="2674938"/>
            <a:ext cx="412750" cy="1444625"/>
            <a:chOff x="1055" y="2115"/>
            <a:chExt cx="260" cy="910"/>
          </a:xfrm>
        </p:grpSpPr>
        <p:sp>
          <p:nvSpPr>
            <p:cNvPr id="36887" name="AutoShape 60"/>
            <p:cNvSpPr>
              <a:spLocks noChangeArrowheads="1"/>
            </p:cNvSpPr>
            <p:nvPr/>
          </p:nvSpPr>
          <p:spPr bwMode="auto">
            <a:xfrm rot="-5400000">
              <a:off x="955" y="2511"/>
              <a:ext cx="473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6888" name="Group 61"/>
            <p:cNvGrpSpPr>
              <a:grpSpLocks/>
            </p:cNvGrpSpPr>
            <p:nvPr/>
          </p:nvGrpSpPr>
          <p:grpSpPr bwMode="auto">
            <a:xfrm>
              <a:off x="1055" y="2115"/>
              <a:ext cx="253" cy="910"/>
              <a:chOff x="1055" y="2115"/>
              <a:chExt cx="253" cy="910"/>
            </a:xfrm>
          </p:grpSpPr>
          <p:sp>
            <p:nvSpPr>
              <p:cNvPr id="36889" name="AutoShape 62"/>
              <p:cNvSpPr>
                <a:spLocks noChangeArrowheads="1"/>
              </p:cNvSpPr>
              <p:nvPr/>
            </p:nvSpPr>
            <p:spPr bwMode="auto">
              <a:xfrm rot="-5400000">
                <a:off x="949" y="2516"/>
                <a:ext cx="469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36890" name="Group 63"/>
              <p:cNvGrpSpPr>
                <a:grpSpLocks/>
              </p:cNvGrpSpPr>
              <p:nvPr/>
            </p:nvGrpSpPr>
            <p:grpSpPr bwMode="auto">
              <a:xfrm>
                <a:off x="1055" y="2115"/>
                <a:ext cx="253" cy="910"/>
                <a:chOff x="1055" y="2115"/>
                <a:chExt cx="253" cy="910"/>
              </a:xfrm>
            </p:grpSpPr>
            <p:sp>
              <p:nvSpPr>
                <p:cNvPr id="36891" name="AutoShape 64"/>
                <p:cNvSpPr>
                  <a:spLocks noChangeArrowheads="1"/>
                </p:cNvSpPr>
                <p:nvPr/>
              </p:nvSpPr>
              <p:spPr bwMode="auto">
                <a:xfrm rot="-5400000">
                  <a:off x="949" y="2515"/>
                  <a:ext cx="467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36892" name="Group 65"/>
                <p:cNvGrpSpPr>
                  <a:grpSpLocks/>
                </p:cNvGrpSpPr>
                <p:nvPr/>
              </p:nvGrpSpPr>
              <p:grpSpPr bwMode="auto">
                <a:xfrm>
                  <a:off x="1055" y="2115"/>
                  <a:ext cx="253" cy="910"/>
                  <a:chOff x="1055" y="2115"/>
                  <a:chExt cx="253" cy="910"/>
                </a:xfrm>
              </p:grpSpPr>
              <p:sp>
                <p:nvSpPr>
                  <p:cNvPr id="36893" name="AutoShape 6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949" y="2514"/>
                    <a:ext cx="465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36894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055" y="2115"/>
                    <a:ext cx="253" cy="910"/>
                    <a:chOff x="1055" y="2115"/>
                    <a:chExt cx="253" cy="910"/>
                  </a:xfrm>
                </p:grpSpPr>
                <p:sp>
                  <p:nvSpPr>
                    <p:cNvPr id="36895" name="AutoShape 68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950" y="2515"/>
                      <a:ext cx="464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823365" name="AutoShape 69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724" y="2446"/>
                      <a:ext cx="910" cy="253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spcBef>
                          <a:spcPct val="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20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</a:rPr>
                        <a:t>Self-Interest</a:t>
                      </a:r>
                    </a:p>
                  </p:txBody>
                </p:sp>
              </p:grpSp>
            </p:grpSp>
          </p:grpSp>
        </p:grpSp>
      </p:grpSp>
      <p:sp>
        <p:nvSpPr>
          <p:cNvPr id="36874" name="Line 70"/>
          <p:cNvSpPr>
            <a:spLocks noChangeShapeType="1"/>
          </p:cNvSpPr>
          <p:nvPr/>
        </p:nvSpPr>
        <p:spPr bwMode="auto">
          <a:xfrm flipV="1">
            <a:off x="4500563" y="1846263"/>
            <a:ext cx="1587" cy="3111500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6875" name="Line 71"/>
          <p:cNvSpPr>
            <a:spLocks noChangeShapeType="1"/>
          </p:cNvSpPr>
          <p:nvPr/>
        </p:nvSpPr>
        <p:spPr bwMode="auto">
          <a:xfrm>
            <a:off x="2987675" y="3479800"/>
            <a:ext cx="3097213" cy="1588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823368" name="AutoShape 72"/>
          <p:cNvSpPr>
            <a:spLocks noChangeArrowheads="1"/>
          </p:cNvSpPr>
          <p:nvPr/>
        </p:nvSpPr>
        <p:spPr bwMode="auto">
          <a:xfrm>
            <a:off x="4572000" y="1990725"/>
            <a:ext cx="1439863" cy="13668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_tradnl" sz="2000"/>
          </a:p>
        </p:txBody>
      </p:sp>
      <p:sp>
        <p:nvSpPr>
          <p:cNvPr id="823369" name="Text Box 73"/>
          <p:cNvSpPr txBox="1">
            <a:spLocks noChangeArrowheads="1"/>
          </p:cNvSpPr>
          <p:nvPr/>
        </p:nvSpPr>
        <p:spPr bwMode="auto">
          <a:xfrm>
            <a:off x="4889500" y="24225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Ideal</a:t>
            </a:r>
          </a:p>
        </p:txBody>
      </p:sp>
      <p:sp>
        <p:nvSpPr>
          <p:cNvPr id="823370" name="Text Box 74"/>
          <p:cNvSpPr txBox="1">
            <a:spLocks noChangeArrowheads="1"/>
          </p:cNvSpPr>
          <p:nvPr/>
        </p:nvSpPr>
        <p:spPr bwMode="auto">
          <a:xfrm>
            <a:off x="250825" y="5300663"/>
            <a:ext cx="8496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6600"/>
                </a:solidFill>
              </a:rPr>
              <a:t>Rational choices between interest and ethics are often kept hidden.</a:t>
            </a:r>
            <a:br>
              <a:rPr lang="en-US" sz="2000">
                <a:solidFill>
                  <a:srgbClr val="006600"/>
                </a:solidFill>
              </a:rPr>
            </a:br>
            <a:r>
              <a:rPr lang="en-US" sz="2000">
                <a:solidFill>
                  <a:srgbClr val="006600"/>
                </a:solidFill>
              </a:rPr>
              <a:t>They are the most difficult. </a:t>
            </a:r>
            <a:r>
              <a:rPr lang="en-US" sz="2000" b="1">
                <a:solidFill>
                  <a:srgbClr val="006600"/>
                </a:solidFill>
              </a:rPr>
              <a:t>How to act in front of these dilemmas?</a:t>
            </a:r>
          </a:p>
        </p:txBody>
      </p:sp>
      <p:sp>
        <p:nvSpPr>
          <p:cNvPr id="823371" name="Text Box 75"/>
          <p:cNvSpPr txBox="1">
            <a:spLocks noChangeArrowheads="1"/>
          </p:cNvSpPr>
          <p:nvPr/>
        </p:nvSpPr>
        <p:spPr bwMode="auto">
          <a:xfrm>
            <a:off x="3132138" y="4006850"/>
            <a:ext cx="1268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Irrational</a:t>
            </a:r>
          </a:p>
        </p:txBody>
      </p:sp>
      <p:sp>
        <p:nvSpPr>
          <p:cNvPr id="823372" name="AutoShape 76"/>
          <p:cNvSpPr>
            <a:spLocks noChangeArrowheads="1"/>
          </p:cNvSpPr>
          <p:nvPr/>
        </p:nvSpPr>
        <p:spPr bwMode="auto">
          <a:xfrm>
            <a:off x="3059113" y="1990725"/>
            <a:ext cx="1368425" cy="13668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_tradnl" sz="2000"/>
          </a:p>
        </p:txBody>
      </p:sp>
      <p:sp>
        <p:nvSpPr>
          <p:cNvPr id="823373" name="Text Box 77"/>
          <p:cNvSpPr txBox="1">
            <a:spLocks noChangeArrowheads="1"/>
          </p:cNvSpPr>
          <p:nvPr/>
        </p:nvSpPr>
        <p:spPr bwMode="auto">
          <a:xfrm>
            <a:off x="3203575" y="2133600"/>
            <a:ext cx="11001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Priority</a:t>
            </a:r>
          </a:p>
          <a:p>
            <a:pPr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to</a:t>
            </a:r>
          </a:p>
          <a:p>
            <a:pPr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interest</a:t>
            </a:r>
          </a:p>
        </p:txBody>
      </p:sp>
      <p:sp>
        <p:nvSpPr>
          <p:cNvPr id="823374" name="AutoShape 78"/>
          <p:cNvSpPr>
            <a:spLocks noChangeArrowheads="1"/>
          </p:cNvSpPr>
          <p:nvPr/>
        </p:nvSpPr>
        <p:spPr bwMode="auto">
          <a:xfrm>
            <a:off x="4572000" y="3575050"/>
            <a:ext cx="1439863" cy="13668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_tradnl" sz="2000"/>
          </a:p>
        </p:txBody>
      </p:sp>
      <p:sp>
        <p:nvSpPr>
          <p:cNvPr id="823375" name="Text Box 79"/>
          <p:cNvSpPr txBox="1">
            <a:spLocks noChangeArrowheads="1"/>
          </p:cNvSpPr>
          <p:nvPr/>
        </p:nvSpPr>
        <p:spPr bwMode="auto">
          <a:xfrm>
            <a:off x="4716463" y="3719513"/>
            <a:ext cx="10715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Priority</a:t>
            </a:r>
          </a:p>
          <a:p>
            <a:pPr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to</a:t>
            </a:r>
          </a:p>
          <a:p>
            <a:pPr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ethics</a:t>
            </a:r>
          </a:p>
        </p:txBody>
      </p:sp>
      <p:sp>
        <p:nvSpPr>
          <p:cNvPr id="823378" name="Rectangle 82"/>
          <p:cNvSpPr>
            <a:spLocks noChangeArrowheads="1"/>
          </p:cNvSpPr>
          <p:nvPr/>
        </p:nvSpPr>
        <p:spPr bwMode="auto">
          <a:xfrm>
            <a:off x="2987675" y="1917700"/>
            <a:ext cx="1512888" cy="1584325"/>
          </a:xfrm>
          <a:prstGeom prst="rect">
            <a:avLst/>
          </a:prstGeom>
          <a:noFill/>
          <a:ln w="76200">
            <a:solidFill>
              <a:srgbClr val="33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823379" name="Rectangle 83"/>
          <p:cNvSpPr>
            <a:spLocks noChangeArrowheads="1"/>
          </p:cNvSpPr>
          <p:nvPr/>
        </p:nvSpPr>
        <p:spPr bwMode="auto">
          <a:xfrm>
            <a:off x="4500563" y="3502025"/>
            <a:ext cx="1584325" cy="1512888"/>
          </a:xfrm>
          <a:prstGeom prst="rect">
            <a:avLst/>
          </a:prstGeom>
          <a:noFill/>
          <a:ln w="76200">
            <a:solidFill>
              <a:srgbClr val="33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6886" name="Rectangle 83"/>
          <p:cNvSpPr>
            <a:spLocks noChangeArrowheads="1"/>
          </p:cNvSpPr>
          <p:nvPr/>
        </p:nvSpPr>
        <p:spPr bwMode="auto">
          <a:xfrm>
            <a:off x="4386263" y="6543675"/>
            <a:ext cx="3236912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CC00"/>
              </a:buClr>
            </a:pPr>
            <a:r>
              <a:rPr lang="fr-FR" sz="1000" i="1">
                <a:solidFill>
                  <a:srgbClr val="FFFFFF"/>
                </a:solidFill>
              </a:rPr>
              <a:t>Marc Le Menestrel, UPF &amp; INSEAD, for</a:t>
            </a:r>
            <a:endParaRPr lang="es-ES_tradnl" sz="1000" i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823368" grpId="0" animBg="1"/>
      <p:bldP spid="823369" grpId="0"/>
      <p:bldP spid="823370" grpId="0" build="p"/>
      <p:bldP spid="823371" grpId="0"/>
      <p:bldP spid="823372" grpId="0" animBg="1"/>
      <p:bldP spid="823373" grpId="0"/>
      <p:bldP spid="823374" grpId="0" animBg="1"/>
      <p:bldP spid="823375" grpId="0"/>
      <p:bldP spid="823378" grpId="0" animBg="1"/>
      <p:bldP spid="82337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Nature of Ethical Judgment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mtClean="0"/>
              <a:t>Is business ethical?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mtClean="0"/>
          </a:p>
          <a:p>
            <a:pPr algn="ctr" eaLnBrk="1" hangingPunct="1">
              <a:buFont typeface="Wingdings" pitchFamily="2" charset="2"/>
              <a:buNone/>
            </a:pPr>
            <a:endParaRPr lang="en-US" smtClean="0"/>
          </a:p>
          <a:p>
            <a:pPr algn="ctr" eaLnBrk="1" hangingPunct="1">
              <a:buFont typeface="Wingdings" pitchFamily="2" charset="2"/>
              <a:buNone/>
            </a:pPr>
            <a:endParaRPr lang="en-US" smtClean="0"/>
          </a:p>
          <a:p>
            <a:pPr algn="ctr" eaLnBrk="1" hangingPunct="1">
              <a:buFont typeface="Wingdings" pitchFamily="2" charset="2"/>
              <a:buNone/>
            </a:pPr>
            <a:endParaRPr lang="en-US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mtClean="0"/>
              <a:t>Are you an ethical person?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3ost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7432675" y="2471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GB" sz="2400">
              <a:solidFill>
                <a:schemeClr val="bg2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6804025" y="1844675"/>
            <a:ext cx="15843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336600"/>
                </a:solidFill>
              </a:rPr>
              <a:t>You feel good, full of energy</a:t>
            </a:r>
          </a:p>
          <a:p>
            <a:endParaRPr lang="en-US" sz="1200" b="1">
              <a:solidFill>
                <a:srgbClr val="336600"/>
              </a:solidFill>
            </a:endParaRPr>
          </a:p>
          <a:p>
            <a:r>
              <a:rPr lang="en-US" sz="1200" b="1">
                <a:solidFill>
                  <a:srgbClr val="336600"/>
                </a:solidFill>
              </a:rPr>
              <a:t>You may not be credible</a:t>
            </a:r>
          </a:p>
          <a:p>
            <a:endParaRPr lang="en-US" sz="1200" b="1">
              <a:solidFill>
                <a:srgbClr val="336600"/>
              </a:solidFill>
            </a:endParaRPr>
          </a:p>
          <a:p>
            <a:r>
              <a:rPr lang="en-US" sz="1200" b="1">
                <a:solidFill>
                  <a:srgbClr val="336600"/>
                </a:solidFill>
              </a:rPr>
              <a:t>And you may be blind to risks</a:t>
            </a: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611188" y="2060575"/>
            <a:ext cx="13747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336600"/>
                </a:solidFill>
              </a:rPr>
              <a:t>You are honest</a:t>
            </a:r>
          </a:p>
          <a:p>
            <a:endParaRPr lang="en-US" sz="1200" b="1">
              <a:solidFill>
                <a:srgbClr val="336600"/>
              </a:solidFill>
            </a:endParaRPr>
          </a:p>
          <a:p>
            <a:r>
              <a:rPr lang="en-US" sz="1200" b="1">
                <a:solidFill>
                  <a:srgbClr val="336600"/>
                </a:solidFill>
              </a:rPr>
              <a:t>It feels bad </a:t>
            </a:r>
          </a:p>
          <a:p>
            <a:endParaRPr lang="en-US" sz="1200" b="1">
              <a:solidFill>
                <a:srgbClr val="336600"/>
              </a:solidFill>
            </a:endParaRPr>
          </a:p>
          <a:p>
            <a:r>
              <a:rPr lang="en-US" sz="1200" b="1">
                <a:solidFill>
                  <a:srgbClr val="336600"/>
                </a:solidFill>
              </a:rPr>
              <a:t>But you are more aware and anticipate</a:t>
            </a:r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5219700" y="1484313"/>
            <a:ext cx="15922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336600"/>
                </a:solidFill>
              </a:rPr>
              <a:t>Looking at the good side</a:t>
            </a: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3795713" y="2068513"/>
            <a:ext cx="185737" cy="560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3867150" y="2068513"/>
            <a:ext cx="184150" cy="560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3867150" y="1997075"/>
            <a:ext cx="185738" cy="560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2051050" y="1484313"/>
            <a:ext cx="15843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336600"/>
                </a:solidFill>
              </a:rPr>
              <a:t>Looking at the bad side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white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4200">
                <a:solidFill>
                  <a:schemeClr val="tx2"/>
                </a:solidFill>
                <a:latin typeface="Garamond" pitchFamily="18" charset="0"/>
              </a:rPr>
              <a:t>Thinking Ethics as a Grey Zone</a:t>
            </a:r>
            <a:endParaRPr lang="en-GB" sz="420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179388" y="4078288"/>
            <a:ext cx="8785225" cy="19431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63538" indent="-363538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>
                <a:solidFill>
                  <a:schemeClr val="tx2"/>
                </a:solidFill>
              </a:rPr>
              <a:t>Our ethical judgments are </a:t>
            </a:r>
            <a:r>
              <a:rPr lang="en-US" sz="1400" b="1" u="sng" dirty="0">
                <a:solidFill>
                  <a:schemeClr val="tx2"/>
                </a:solidFill>
              </a:rPr>
              <a:t>bounded</a:t>
            </a:r>
            <a:r>
              <a:rPr lang="en-US" sz="1400" dirty="0">
                <a:solidFill>
                  <a:schemeClr val="tx2"/>
                </a:solidFill>
              </a:rPr>
              <a:t> and </a:t>
            </a:r>
            <a:r>
              <a:rPr lang="en-US" sz="1400" b="1" u="sng" dirty="0">
                <a:solidFill>
                  <a:schemeClr val="tx2"/>
                </a:solidFill>
              </a:rPr>
              <a:t>biased</a:t>
            </a:r>
            <a:r>
              <a:rPr lang="en-US" sz="1400" dirty="0">
                <a:solidFill>
                  <a:schemeClr val="tx2"/>
                </a:solidFill>
              </a:rPr>
              <a:t> by our emotions, our mental habits and self-image, our cultural context, our work environment, our </a:t>
            </a:r>
            <a:r>
              <a:rPr lang="en-US" sz="1400" b="1" dirty="0">
                <a:solidFill>
                  <a:schemeClr val="tx2"/>
                </a:solidFill>
              </a:rPr>
              <a:t>self-interest</a:t>
            </a:r>
            <a:r>
              <a:rPr lang="en-US" sz="1400" dirty="0">
                <a:solidFill>
                  <a:schemeClr val="tx2"/>
                </a:solidFill>
              </a:rPr>
              <a:t> and our </a:t>
            </a:r>
            <a:r>
              <a:rPr lang="en-US" sz="1400" b="1" dirty="0">
                <a:solidFill>
                  <a:schemeClr val="tx2"/>
                </a:solidFill>
              </a:rPr>
              <a:t>power to act</a:t>
            </a:r>
          </a:p>
          <a:p>
            <a:pPr marL="363538" indent="-363538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>
                <a:solidFill>
                  <a:schemeClr val="tx2"/>
                </a:solidFill>
              </a:rPr>
              <a:t>This phenomenon </a:t>
            </a:r>
            <a:r>
              <a:rPr lang="en-US" sz="1400" b="1" u="sng" dirty="0">
                <a:solidFill>
                  <a:schemeClr val="tx2"/>
                </a:solidFill>
              </a:rPr>
              <a:t>is not necessarily intentional</a:t>
            </a:r>
            <a:r>
              <a:rPr lang="en-US" sz="1400" dirty="0">
                <a:solidFill>
                  <a:schemeClr val="tx2"/>
                </a:solidFill>
              </a:rPr>
              <a:t>, but it can have </a:t>
            </a:r>
            <a:r>
              <a:rPr lang="en-US" sz="1400" b="1" u="sng" dirty="0">
                <a:solidFill>
                  <a:schemeClr val="tx2"/>
                </a:solidFill>
              </a:rPr>
              <a:t>significant consequences</a:t>
            </a:r>
            <a:r>
              <a:rPr lang="en-US" sz="1400" dirty="0">
                <a:solidFill>
                  <a:schemeClr val="tx2"/>
                </a:solidFill>
              </a:rPr>
              <a:t>. </a:t>
            </a:r>
          </a:p>
          <a:p>
            <a:pPr marL="363538" indent="-363538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>
                <a:solidFill>
                  <a:schemeClr val="tx2"/>
                </a:solidFill>
              </a:rPr>
              <a:t>We can develop, refine and structure our </a:t>
            </a:r>
            <a:r>
              <a:rPr lang="en-US" sz="1400" b="1" u="sng" dirty="0">
                <a:solidFill>
                  <a:schemeClr val="tx2"/>
                </a:solidFill>
              </a:rPr>
              <a:t>ethical consciousness</a:t>
            </a:r>
            <a:r>
              <a:rPr lang="en-US" sz="1400" dirty="0">
                <a:solidFill>
                  <a:schemeClr val="tx2"/>
                </a:solidFill>
              </a:rPr>
              <a:t>. It requires to </a:t>
            </a:r>
            <a:r>
              <a:rPr lang="en-US" sz="1400" b="1" u="sng" dirty="0">
                <a:solidFill>
                  <a:schemeClr val="tx2"/>
                </a:solidFill>
              </a:rPr>
              <a:t>open our mind </a:t>
            </a:r>
            <a:r>
              <a:rPr lang="en-US" sz="1400" dirty="0">
                <a:solidFill>
                  <a:schemeClr val="tx2"/>
                </a:solidFill>
              </a:rPr>
              <a:t>and to be able to </a:t>
            </a:r>
            <a:r>
              <a:rPr lang="en-US" sz="1400" b="1" u="sng" dirty="0">
                <a:solidFill>
                  <a:schemeClr val="tx2"/>
                </a:solidFill>
              </a:rPr>
              <a:t>think beyond the justification of your ethical opinion</a:t>
            </a:r>
            <a:r>
              <a:rPr lang="en-US" sz="1400" dirty="0">
                <a:solidFill>
                  <a:schemeClr val="tx2"/>
                </a:solidFill>
              </a:rPr>
              <a:t>.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chemeClr val="tx2"/>
                </a:solidFill>
              </a:rPr>
              <a:t> It necessitates training and effort, </a:t>
            </a:r>
            <a:r>
              <a:rPr lang="en-US" sz="1400" b="1" u="sng" dirty="0">
                <a:solidFill>
                  <a:schemeClr val="tx2"/>
                </a:solidFill>
              </a:rPr>
              <a:t>outside</a:t>
            </a:r>
            <a:r>
              <a:rPr lang="en-US" sz="1400" u="sng" dirty="0">
                <a:solidFill>
                  <a:schemeClr val="tx2"/>
                </a:solidFill>
              </a:rPr>
              <a:t> </a:t>
            </a:r>
            <a:r>
              <a:rPr lang="en-US" sz="1400" b="1" u="sng" dirty="0">
                <a:solidFill>
                  <a:schemeClr val="tx2"/>
                </a:solidFill>
              </a:rPr>
              <a:t>our zone of comfort</a:t>
            </a:r>
          </a:p>
        </p:txBody>
      </p:sp>
      <p:sp>
        <p:nvSpPr>
          <p:cNvPr id="1039" name="AutoShape 14"/>
          <p:cNvSpPr>
            <a:spLocks noChangeArrowheads="1"/>
          </p:cNvSpPr>
          <p:nvPr/>
        </p:nvSpPr>
        <p:spPr bwMode="auto">
          <a:xfrm>
            <a:off x="2838450" y="2903538"/>
            <a:ext cx="2874963" cy="149225"/>
          </a:xfrm>
          <a:prstGeom prst="wave">
            <a:avLst>
              <a:gd name="adj1" fmla="val 20644"/>
              <a:gd name="adj2" fmla="val 639"/>
            </a:avLst>
          </a:prstGeom>
          <a:gradFill flip="none" rotWithShape="1">
            <a:gsLst>
              <a:gs pos="0">
                <a:schemeClr val="bg2">
                  <a:lumMod val="75000"/>
                  <a:lumOff val="25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5435600" y="2551113"/>
            <a:ext cx="820738" cy="852487"/>
            <a:chOff x="5435600" y="2551113"/>
            <a:chExt cx="820738" cy="852487"/>
          </a:xfrm>
        </p:grpSpPr>
        <p:sp>
          <p:nvSpPr>
            <p:cNvPr id="1040" name="Oval 15"/>
            <p:cNvSpPr>
              <a:spLocks noChangeArrowheads="1"/>
            </p:cNvSpPr>
            <p:nvPr/>
          </p:nvSpPr>
          <p:spPr bwMode="auto">
            <a:xfrm>
              <a:off x="5435600" y="2551113"/>
              <a:ext cx="820738" cy="8524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 sz="1000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507" name="Text Box 16"/>
            <p:cNvSpPr txBox="1">
              <a:spLocks noChangeArrowheads="1"/>
            </p:cNvSpPr>
            <p:nvPr/>
          </p:nvSpPr>
          <p:spPr bwMode="auto">
            <a:xfrm>
              <a:off x="5518150" y="2743200"/>
              <a:ext cx="636588" cy="4000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/>
                <a:t>Purely </a:t>
              </a:r>
            </a:p>
            <a:p>
              <a:pPr algn="ctr"/>
              <a:r>
                <a:rPr lang="en-US" sz="800" b="1"/>
                <a:t>ethical</a:t>
              </a:r>
            </a:p>
          </p:txBody>
        </p:sp>
      </p:grpSp>
      <p:sp>
        <p:nvSpPr>
          <p:cNvPr id="1051" name="Line 18"/>
          <p:cNvSpPr>
            <a:spLocks noChangeShapeType="1"/>
          </p:cNvSpPr>
          <p:nvPr/>
        </p:nvSpPr>
        <p:spPr bwMode="auto">
          <a:xfrm>
            <a:off x="4351338" y="2855913"/>
            <a:ext cx="0" cy="3794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3" name="Text Box 20"/>
          <p:cNvSpPr txBox="1">
            <a:spLocks noChangeArrowheads="1"/>
          </p:cNvSpPr>
          <p:nvPr/>
        </p:nvSpPr>
        <p:spPr bwMode="auto">
          <a:xfrm>
            <a:off x="6032500" y="18764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GB" sz="1600">
              <a:solidFill>
                <a:schemeClr val="bg2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044" name="AutoShape 21"/>
          <p:cNvSpPr>
            <a:spLocks noChangeArrowheads="1"/>
          </p:cNvSpPr>
          <p:nvPr/>
        </p:nvSpPr>
        <p:spPr bwMode="auto">
          <a:xfrm rot="9573546">
            <a:off x="3057525" y="2047875"/>
            <a:ext cx="831850" cy="473075"/>
          </a:xfrm>
          <a:custGeom>
            <a:avLst/>
            <a:gdLst>
              <a:gd name="T0" fmla="*/ 393 w 21600"/>
              <a:gd name="T1" fmla="*/ 0 h 21600"/>
              <a:gd name="T2" fmla="*/ 0 w 21600"/>
              <a:gd name="T3" fmla="*/ 149 h 21600"/>
              <a:gd name="T4" fmla="*/ 393 w 21600"/>
              <a:gd name="T5" fmla="*/ 298 h 21600"/>
              <a:gd name="T6" fmla="*/ 524 w 21600"/>
              <a:gd name="T7" fmla="*/ 1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0 w 21600"/>
              <a:gd name="T13" fmla="*/ 5436 h 21600"/>
              <a:gd name="T14" fmla="*/ 18879 w 21600"/>
              <a:gd name="T15" fmla="*/ 1616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5" name="AutoShape 22"/>
          <p:cNvSpPr>
            <a:spLocks noChangeArrowheads="1"/>
          </p:cNvSpPr>
          <p:nvPr/>
        </p:nvSpPr>
        <p:spPr bwMode="auto">
          <a:xfrm rot="12411112" flipH="1">
            <a:off x="4765675" y="2125663"/>
            <a:ext cx="831850" cy="473075"/>
          </a:xfrm>
          <a:custGeom>
            <a:avLst/>
            <a:gdLst>
              <a:gd name="T0" fmla="*/ 393 w 21600"/>
              <a:gd name="T1" fmla="*/ 0 h 21600"/>
              <a:gd name="T2" fmla="*/ 0 w 21600"/>
              <a:gd name="T3" fmla="*/ 149 h 21600"/>
              <a:gd name="T4" fmla="*/ 393 w 21600"/>
              <a:gd name="T5" fmla="*/ 298 h 21600"/>
              <a:gd name="T6" fmla="*/ 524 w 21600"/>
              <a:gd name="T7" fmla="*/ 1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0 w 21600"/>
              <a:gd name="T13" fmla="*/ 5436 h 21600"/>
              <a:gd name="T14" fmla="*/ 18879 w 21600"/>
              <a:gd name="T15" fmla="*/ 1616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195513" y="2541588"/>
            <a:ext cx="871537" cy="876300"/>
            <a:chOff x="2195513" y="2541588"/>
            <a:chExt cx="871537" cy="876300"/>
          </a:xfrm>
        </p:grpSpPr>
        <p:sp>
          <p:nvSpPr>
            <p:cNvPr id="1046" name="Oval 24"/>
            <p:cNvSpPr>
              <a:spLocks noChangeArrowheads="1"/>
            </p:cNvSpPr>
            <p:nvPr/>
          </p:nvSpPr>
          <p:spPr bwMode="auto">
            <a:xfrm>
              <a:off x="2195513" y="2541588"/>
              <a:ext cx="871537" cy="8763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 dirty="0"/>
            </a:p>
          </p:txBody>
        </p:sp>
        <p:sp>
          <p:nvSpPr>
            <p:cNvPr id="20505" name="Text Box 25"/>
            <p:cNvSpPr txBox="1">
              <a:spLocks noChangeArrowheads="1"/>
            </p:cNvSpPr>
            <p:nvPr/>
          </p:nvSpPr>
          <p:spPr bwMode="auto">
            <a:xfrm>
              <a:off x="2268538" y="2781300"/>
              <a:ext cx="719137" cy="4000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>
                  <a:solidFill>
                    <a:schemeClr val="bg1"/>
                  </a:solidFill>
                </a:rPr>
                <a:t>Purely</a:t>
              </a:r>
            </a:p>
            <a:p>
              <a:pPr algn="ctr"/>
              <a:r>
                <a:rPr lang="en-US" sz="800" b="1">
                  <a:solidFill>
                    <a:schemeClr val="bg1"/>
                  </a:solidFill>
                </a:rPr>
                <a:t>unethical</a:t>
              </a:r>
            </a:p>
          </p:txBody>
        </p:sp>
      </p:grpSp>
      <p:sp>
        <p:nvSpPr>
          <p:cNvPr id="1048" name="Rectangle 26"/>
          <p:cNvSpPr>
            <a:spLocks noChangeArrowheads="1"/>
          </p:cNvSpPr>
          <p:nvPr/>
        </p:nvSpPr>
        <p:spPr bwMode="auto">
          <a:xfrm>
            <a:off x="3819525" y="1419225"/>
            <a:ext cx="184150" cy="560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9" name="Rectangle 27"/>
          <p:cNvSpPr>
            <a:spLocks noChangeArrowheads="1"/>
          </p:cNvSpPr>
          <p:nvPr/>
        </p:nvSpPr>
        <p:spPr bwMode="auto">
          <a:xfrm>
            <a:off x="3862388" y="1419225"/>
            <a:ext cx="184150" cy="560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50" name="Rectangle 28"/>
          <p:cNvSpPr>
            <a:spLocks noChangeArrowheads="1"/>
          </p:cNvSpPr>
          <p:nvPr/>
        </p:nvSpPr>
        <p:spPr bwMode="auto">
          <a:xfrm>
            <a:off x="3862388" y="1371600"/>
            <a:ext cx="184150" cy="560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998913" y="1635125"/>
            <a:ext cx="758825" cy="1133475"/>
            <a:chOff x="2987824" y="2492896"/>
            <a:chExt cx="1656184" cy="2088232"/>
          </a:xfrm>
          <a:solidFill>
            <a:schemeClr val="tx1"/>
          </a:solidFill>
        </p:grpSpPr>
        <p:cxnSp>
          <p:nvCxnSpPr>
            <p:cNvPr id="30" name="Straight Connector 29"/>
            <p:cNvCxnSpPr/>
            <p:nvPr/>
          </p:nvCxnSpPr>
          <p:spPr>
            <a:xfrm rot="5400000">
              <a:off x="2986964" y="2780376"/>
              <a:ext cx="722401" cy="720683"/>
            </a:xfrm>
            <a:prstGeom prst="line">
              <a:avLst/>
            </a:prstGeom>
            <a:grpFill/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987824" y="3285489"/>
              <a:ext cx="575160" cy="216427"/>
            </a:xfrm>
            <a:prstGeom prst="line">
              <a:avLst/>
            </a:prstGeom>
            <a:grpFill/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2700346" y="3718490"/>
              <a:ext cx="1295639" cy="429638"/>
            </a:xfrm>
            <a:prstGeom prst="line">
              <a:avLst/>
            </a:prstGeom>
            <a:grpFill/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2989355" y="3789217"/>
              <a:ext cx="935902" cy="647920"/>
            </a:xfrm>
            <a:prstGeom prst="line">
              <a:avLst/>
            </a:prstGeom>
            <a:grpFill/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3637454" y="3789039"/>
              <a:ext cx="862786" cy="575160"/>
            </a:xfrm>
            <a:prstGeom prst="line">
              <a:avLst/>
            </a:prstGeom>
            <a:grpFill/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V="1">
              <a:off x="3528615" y="3680200"/>
              <a:ext cx="1222522" cy="433101"/>
            </a:xfrm>
            <a:prstGeom prst="line">
              <a:avLst/>
            </a:prstGeom>
            <a:grpFill/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923325" y="3285489"/>
              <a:ext cx="720683" cy="70193"/>
            </a:xfrm>
            <a:prstGeom prst="line">
              <a:avLst/>
            </a:prstGeom>
            <a:grpFill/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38" idx="5"/>
            </p:cNvCxnSpPr>
            <p:nvPr/>
          </p:nvCxnSpPr>
          <p:spPr>
            <a:xfrm rot="10800000">
              <a:off x="3860959" y="2861408"/>
              <a:ext cx="783049" cy="494274"/>
            </a:xfrm>
            <a:prstGeom prst="line">
              <a:avLst/>
            </a:prstGeom>
            <a:grpFill/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3490222" y="2492896"/>
              <a:ext cx="433104" cy="432855"/>
            </a:xfrm>
            <a:prstGeom prst="ellipse">
              <a:avLst/>
            </a:prstGeom>
            <a:solidFill>
              <a:srgbClr val="33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_tradnl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503" name="Rectangle 38"/>
          <p:cNvSpPr>
            <a:spLocks noChangeArrowheads="1"/>
          </p:cNvSpPr>
          <p:nvPr/>
        </p:nvSpPr>
        <p:spPr bwMode="auto">
          <a:xfrm>
            <a:off x="4386263" y="6543675"/>
            <a:ext cx="3236912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CC00"/>
              </a:buClr>
            </a:pPr>
            <a:r>
              <a:rPr lang="fr-FR" sz="1000" i="1">
                <a:solidFill>
                  <a:srgbClr val="FFFFFF"/>
                </a:solidFill>
              </a:rPr>
              <a:t>Marc Le Menestrel, UPF &amp; INSEAD, for</a:t>
            </a:r>
            <a:endParaRPr lang="es-ES_tradnl" sz="1000" i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/>
      <p:bldP spid="212996" grpId="0" build="p"/>
      <p:bldP spid="212997" grpId="0"/>
      <p:bldP spid="213003" grpId="0" animBg="1"/>
      <p:bldP spid="10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7772400" cy="1143000"/>
          </a:xfrm>
        </p:spPr>
        <p:txBody>
          <a:bodyPr lIns="90000" tIns="46800" rIns="90000" bIns="46800" anchor="b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smtClean="0"/>
              <a:t>Objectives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178800" cy="4325938"/>
          </a:xfrm>
        </p:spPr>
        <p:txBody>
          <a:bodyPr lIns="90000" tIns="46800" rIns="90000" bIns="46800"/>
          <a:lstStyle/>
          <a:p>
            <a:pPr marL="341313" indent="-341313" defTabSz="449263" eaLnBrk="1" hangingPunct="1">
              <a:lnSpc>
                <a:spcPct val="12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 smtClean="0"/>
              <a:t>To raise your awareness of issues faced by business with regard to society and the environment: the ethical issues</a:t>
            </a:r>
          </a:p>
          <a:p>
            <a:pPr marL="341313" indent="-341313" defTabSz="449263" eaLnBrk="1" hangingPunct="1">
              <a:lnSpc>
                <a:spcPct val="12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 smtClean="0"/>
              <a:t>To help you dealing with ethical dilemmas</a:t>
            </a:r>
          </a:p>
          <a:p>
            <a:pPr marL="341313" indent="-341313" defTabSz="449263" eaLnBrk="1" hangingPunct="1">
              <a:lnSpc>
                <a:spcPct val="12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 smtClean="0"/>
              <a:t>To increase your ability to see things “differently”</a:t>
            </a:r>
          </a:p>
          <a:p>
            <a:pPr marL="341313" indent="-341313" defTabSz="449263" eaLnBrk="1" hangingPunct="1">
              <a:lnSpc>
                <a:spcPct val="12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 smtClean="0"/>
              <a:t>To learn from yourself, to learn from each other, and to develop your own questioning;</a:t>
            </a:r>
          </a:p>
          <a:p>
            <a:pPr marL="341313" indent="-341313" defTabSz="449263" eaLnBrk="1" hangingPunct="1">
              <a:lnSpc>
                <a:spcPct val="12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 smtClean="0"/>
              <a:t>To share my enthusiasm in analyzing the relation between business and society in the century to come.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pheres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1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333375"/>
            <a:ext cx="8737600" cy="809625"/>
          </a:xfrm>
        </p:spPr>
        <p:txBody>
          <a:bodyPr/>
          <a:lstStyle/>
          <a:p>
            <a:pPr eaLnBrk="1" hangingPunct="1"/>
            <a:r>
              <a:rPr lang="en-US" sz="3400" smtClean="0"/>
              <a:t>Which of these Spheres are White?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323850" y="6308725"/>
            <a:ext cx="3736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Some are still darker than others…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/>
            <a:r>
              <a:rPr lang="en-US" smtClean="0"/>
              <a:t>Dual &amp; Systematic Ethical Analysis</a:t>
            </a:r>
            <a:endParaRPr lang="en-US" b="1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924175"/>
            <a:ext cx="3970338" cy="331311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smtClean="0">
              <a:solidFill>
                <a:srgbClr val="3366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smtClean="0">
                <a:solidFill>
                  <a:srgbClr val="336600"/>
                </a:solidFill>
              </a:rPr>
              <a:t>Can it harm?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>
                <a:solidFill>
                  <a:srgbClr val="336600"/>
                </a:solidFill>
              </a:rPr>
              <a:t>Which stakeholders?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>
                <a:solidFill>
                  <a:srgbClr val="336600"/>
                </a:solidFill>
              </a:rPr>
              <a:t>How much? When?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smtClean="0">
              <a:solidFill>
                <a:srgbClr val="3366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smtClean="0">
                <a:solidFill>
                  <a:srgbClr val="336600"/>
                </a:solidFill>
              </a:rPr>
              <a:t>Can this be wrong?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>
                <a:solidFill>
                  <a:srgbClr val="336600"/>
                </a:solidFill>
              </a:rPr>
              <a:t>or unfair? According to laws &amp; regulations? To some ethical principle? If everyone does the same? All the time?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smtClean="0">
              <a:solidFill>
                <a:srgbClr val="3366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smtClean="0">
                <a:solidFill>
                  <a:srgbClr val="336600"/>
                </a:solidFill>
              </a:rPr>
              <a:t>Does it feel bad?</a:t>
            </a:r>
            <a:r>
              <a:rPr lang="en-US" sz="1400" smtClean="0">
                <a:solidFill>
                  <a:srgbClr val="336600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>
                <a:solidFill>
                  <a:srgbClr val="336600"/>
                </a:solidFill>
              </a:rPr>
              <a:t>A sense of discomfort? An early warning signal inside?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smtClean="0">
              <a:solidFill>
                <a:srgbClr val="3366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>
                <a:solidFill>
                  <a:srgbClr val="336600"/>
                </a:solidFill>
              </a:rPr>
              <a:t>Would this be better kept </a:t>
            </a:r>
            <a:r>
              <a:rPr lang="en-US" sz="1400" b="1" smtClean="0">
                <a:solidFill>
                  <a:srgbClr val="336600"/>
                </a:solidFill>
              </a:rPr>
              <a:t>secret</a:t>
            </a:r>
            <a:r>
              <a:rPr lang="en-US" sz="1400" smtClean="0">
                <a:solidFill>
                  <a:srgbClr val="336600"/>
                </a:solidFill>
              </a:rPr>
              <a:t>? Is this taboo? Could it be publicly known?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100" smtClean="0">
              <a:solidFill>
                <a:srgbClr val="336600"/>
              </a:solidFill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2924175"/>
            <a:ext cx="4043362" cy="331311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smtClean="0">
              <a:solidFill>
                <a:srgbClr val="3366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smtClean="0">
                <a:solidFill>
                  <a:srgbClr val="336600"/>
                </a:solidFill>
              </a:rPr>
              <a:t>Can it benefit?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>
                <a:solidFill>
                  <a:srgbClr val="336600"/>
                </a:solidFill>
              </a:rPr>
              <a:t>Which stakeholders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>
                <a:solidFill>
                  <a:srgbClr val="336600"/>
                </a:solidFill>
              </a:rPr>
              <a:t>How much? When?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smtClean="0">
              <a:solidFill>
                <a:srgbClr val="3366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smtClean="0">
                <a:solidFill>
                  <a:srgbClr val="336600"/>
                </a:solidFill>
              </a:rPr>
              <a:t>Can this be right?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>
                <a:solidFill>
                  <a:srgbClr val="336600"/>
                </a:solidFill>
              </a:rPr>
              <a:t>and fair? Is this legal? Is this respecting ethical principles, code of values? Can this be universalized?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smtClean="0">
              <a:solidFill>
                <a:srgbClr val="3366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smtClean="0">
                <a:solidFill>
                  <a:srgbClr val="336600"/>
                </a:solidFill>
              </a:rPr>
              <a:t>Does it feel good?</a:t>
            </a:r>
            <a:r>
              <a:rPr lang="en-US" sz="1400" smtClean="0">
                <a:solidFill>
                  <a:srgbClr val="336600"/>
                </a:solidFill>
              </a:rPr>
              <a:t/>
            </a:r>
            <a:br>
              <a:rPr lang="en-US" sz="1400" smtClean="0">
                <a:solidFill>
                  <a:srgbClr val="336600"/>
                </a:solidFill>
              </a:rPr>
            </a:br>
            <a:r>
              <a:rPr lang="en-US" sz="1400" smtClean="0">
                <a:solidFill>
                  <a:srgbClr val="336600"/>
                </a:solidFill>
              </a:rPr>
              <a:t>What virtue do I incarnate? Is this respecting my integrity?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smtClean="0">
              <a:solidFill>
                <a:srgbClr val="3366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>
                <a:solidFill>
                  <a:srgbClr val="336600"/>
                </a:solidFill>
              </a:rPr>
              <a:t>What would I like to be known? What is transparent</a:t>
            </a:r>
            <a:r>
              <a:rPr lang="en-US" sz="1600" smtClean="0">
                <a:solidFill>
                  <a:srgbClr val="336600"/>
                </a:solidFill>
              </a:rPr>
              <a:t>?</a:t>
            </a:r>
          </a:p>
        </p:txBody>
      </p:sp>
      <p:sp>
        <p:nvSpPr>
          <p:cNvPr id="22533" name="Text Box 22"/>
          <p:cNvSpPr txBox="1">
            <a:spLocks noChangeArrowheads="1"/>
          </p:cNvSpPr>
          <p:nvPr/>
        </p:nvSpPr>
        <p:spPr bwMode="auto">
          <a:xfrm>
            <a:off x="593725" y="2565400"/>
            <a:ext cx="4075113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b="1">
                <a:solidFill>
                  <a:srgbClr val="336600"/>
                </a:solidFill>
              </a:rPr>
              <a:t>To which extent is this unethical?</a:t>
            </a:r>
          </a:p>
          <a:p>
            <a:endParaRPr lang="en-GB">
              <a:solidFill>
                <a:srgbClr val="336600"/>
              </a:solidFill>
            </a:endParaRPr>
          </a:p>
        </p:txBody>
      </p:sp>
      <p:sp>
        <p:nvSpPr>
          <p:cNvPr id="22534" name="Text Box 23"/>
          <p:cNvSpPr txBox="1">
            <a:spLocks noChangeArrowheads="1"/>
          </p:cNvSpPr>
          <p:nvPr/>
        </p:nvSpPr>
        <p:spPr bwMode="auto">
          <a:xfrm>
            <a:off x="5029200" y="2565400"/>
            <a:ext cx="3779838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b="1">
                <a:solidFill>
                  <a:srgbClr val="336600"/>
                </a:solidFill>
              </a:rPr>
              <a:t>To which extent is this ethical?</a:t>
            </a:r>
          </a:p>
          <a:p>
            <a:endParaRPr lang="en-GB">
              <a:solidFill>
                <a:srgbClr val="336600"/>
              </a:solidFill>
            </a:endParaRPr>
          </a:p>
        </p:txBody>
      </p:sp>
      <p:sp>
        <p:nvSpPr>
          <p:cNvPr id="22535" name="Rectangle 23"/>
          <p:cNvSpPr>
            <a:spLocks noChangeArrowheads="1"/>
          </p:cNvSpPr>
          <p:nvPr/>
        </p:nvSpPr>
        <p:spPr bwMode="auto">
          <a:xfrm>
            <a:off x="4386263" y="6543675"/>
            <a:ext cx="3236912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CC00"/>
              </a:buClr>
            </a:pPr>
            <a:r>
              <a:rPr lang="fr-FR" sz="1000" i="1">
                <a:solidFill>
                  <a:srgbClr val="FFFFFF"/>
                </a:solidFill>
              </a:rPr>
              <a:t>Marc Le Menestrel, UPF &amp; INSEAD, for</a:t>
            </a:r>
            <a:endParaRPr lang="es-ES_tradnl" sz="1000" i="1">
              <a:solidFill>
                <a:srgbClr val="FFFFFF"/>
              </a:solidFill>
            </a:endParaRPr>
          </a:p>
        </p:txBody>
      </p:sp>
      <p:grpSp>
        <p:nvGrpSpPr>
          <p:cNvPr id="22536" name="Group 24"/>
          <p:cNvGrpSpPr>
            <a:grpSpLocks/>
          </p:cNvGrpSpPr>
          <p:nvPr/>
        </p:nvGrpSpPr>
        <p:grpSpPr bwMode="auto">
          <a:xfrm>
            <a:off x="3276600" y="1063625"/>
            <a:ext cx="2376488" cy="1285875"/>
            <a:chOff x="2195513" y="1371600"/>
            <a:chExt cx="4060826" cy="2046288"/>
          </a:xfrm>
        </p:grpSpPr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3795972" y="2068854"/>
              <a:ext cx="184460" cy="5608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s-ES_tradnl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3866501" y="2068854"/>
              <a:ext cx="184460" cy="5608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s-ES_tradnl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3866501" y="1998118"/>
              <a:ext cx="187173" cy="5583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s-ES_tradnl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AutoShape 14"/>
            <p:cNvSpPr>
              <a:spLocks noChangeArrowheads="1"/>
            </p:cNvSpPr>
            <p:nvPr/>
          </p:nvSpPr>
          <p:spPr bwMode="auto">
            <a:xfrm>
              <a:off x="2838410" y="2902527"/>
              <a:ext cx="2875401" cy="149051"/>
            </a:xfrm>
            <a:prstGeom prst="wave">
              <a:avLst>
                <a:gd name="adj1" fmla="val 20644"/>
                <a:gd name="adj2" fmla="val 639"/>
              </a:avLst>
            </a:prstGeom>
            <a:gradFill flip="none" rotWithShape="1">
              <a:gsLst>
                <a:gs pos="0">
                  <a:schemeClr val="bg2">
                    <a:lumMod val="75000"/>
                    <a:lumOff val="25000"/>
                  </a:schemeClr>
                </a:gs>
                <a:gs pos="50000">
                  <a:schemeClr val="bg2">
                    <a:tint val="44500"/>
                    <a:satMod val="160000"/>
                  </a:schemeClr>
                </a:gs>
                <a:gs pos="100000">
                  <a:schemeClr val="bg2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Oval 15"/>
            <p:cNvSpPr>
              <a:spLocks noChangeArrowheads="1"/>
            </p:cNvSpPr>
            <p:nvPr/>
          </p:nvSpPr>
          <p:spPr bwMode="auto">
            <a:xfrm>
              <a:off x="5434408" y="2551374"/>
              <a:ext cx="821931" cy="8513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 sz="1000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6031189" y="1876856"/>
              <a:ext cx="184460" cy="335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GB" sz="160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32" name="AutoShape 21"/>
            <p:cNvSpPr>
              <a:spLocks noChangeArrowheads="1"/>
            </p:cNvSpPr>
            <p:nvPr/>
          </p:nvSpPr>
          <p:spPr bwMode="auto">
            <a:xfrm rot="9573546">
              <a:off x="3058133" y="2046118"/>
              <a:ext cx="830068" cy="474941"/>
            </a:xfrm>
            <a:custGeom>
              <a:avLst/>
              <a:gdLst>
                <a:gd name="T0" fmla="*/ 393 w 21600"/>
                <a:gd name="T1" fmla="*/ 0 h 21600"/>
                <a:gd name="T2" fmla="*/ 0 w 21600"/>
                <a:gd name="T3" fmla="*/ 149 h 21600"/>
                <a:gd name="T4" fmla="*/ 393 w 21600"/>
                <a:gd name="T5" fmla="*/ 298 h 21600"/>
                <a:gd name="T6" fmla="*/ 524 w 21600"/>
                <a:gd name="T7" fmla="*/ 149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0 w 21600"/>
                <a:gd name="T13" fmla="*/ 5436 h 21600"/>
                <a:gd name="T14" fmla="*/ 18879 w 21600"/>
                <a:gd name="T15" fmla="*/ 161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AutoShape 22"/>
            <p:cNvSpPr>
              <a:spLocks noChangeArrowheads="1"/>
            </p:cNvSpPr>
            <p:nvPr/>
          </p:nvSpPr>
          <p:spPr bwMode="auto">
            <a:xfrm rot="12411112" flipH="1">
              <a:off x="4764386" y="2124432"/>
              <a:ext cx="832780" cy="474941"/>
            </a:xfrm>
            <a:custGeom>
              <a:avLst/>
              <a:gdLst>
                <a:gd name="T0" fmla="*/ 393 w 21600"/>
                <a:gd name="T1" fmla="*/ 0 h 21600"/>
                <a:gd name="T2" fmla="*/ 0 w 21600"/>
                <a:gd name="T3" fmla="*/ 149 h 21600"/>
                <a:gd name="T4" fmla="*/ 393 w 21600"/>
                <a:gd name="T5" fmla="*/ 298 h 21600"/>
                <a:gd name="T6" fmla="*/ 524 w 21600"/>
                <a:gd name="T7" fmla="*/ 149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0 w 21600"/>
                <a:gd name="T13" fmla="*/ 5436 h 21600"/>
                <a:gd name="T14" fmla="*/ 18879 w 21600"/>
                <a:gd name="T15" fmla="*/ 161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Oval 24"/>
            <p:cNvSpPr>
              <a:spLocks noChangeArrowheads="1"/>
            </p:cNvSpPr>
            <p:nvPr/>
          </p:nvSpPr>
          <p:spPr bwMode="auto">
            <a:xfrm>
              <a:off x="2195513" y="2541269"/>
              <a:ext cx="870759" cy="8766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 dirty="0"/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820386" y="1419600"/>
              <a:ext cx="184460" cy="5608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s-ES_tradnl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861075" y="1419600"/>
              <a:ext cx="184460" cy="5608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s-ES_tradnl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Rectangle 28"/>
            <p:cNvSpPr>
              <a:spLocks noChangeArrowheads="1"/>
            </p:cNvSpPr>
            <p:nvPr/>
          </p:nvSpPr>
          <p:spPr bwMode="auto">
            <a:xfrm>
              <a:off x="3861075" y="1371600"/>
              <a:ext cx="184460" cy="5608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s-ES_tradnl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3998910" y="1635123"/>
              <a:ext cx="758825" cy="1133474"/>
              <a:chOff x="2987823" y="2492896"/>
              <a:chExt cx="1656185" cy="2088232"/>
            </a:xfrm>
            <a:solidFill>
              <a:schemeClr val="tx1"/>
            </a:solidFill>
          </p:grpSpPr>
          <p:cxnSp>
            <p:nvCxnSpPr>
              <p:cNvPr id="41" name="Straight Connector 40"/>
              <p:cNvCxnSpPr/>
              <p:nvPr/>
            </p:nvCxnSpPr>
            <p:spPr>
              <a:xfrm rot="5400000">
                <a:off x="2986964" y="2780376"/>
                <a:ext cx="722401" cy="720683"/>
              </a:xfrm>
              <a:prstGeom prst="line">
                <a:avLst/>
              </a:prstGeom>
              <a:grpFill/>
              <a:ln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2987824" y="3285489"/>
                <a:ext cx="575160" cy="216427"/>
              </a:xfrm>
              <a:prstGeom prst="line">
                <a:avLst/>
              </a:prstGeom>
              <a:grpFill/>
              <a:ln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2700346" y="3718490"/>
                <a:ext cx="1295639" cy="429638"/>
              </a:xfrm>
              <a:prstGeom prst="line">
                <a:avLst/>
              </a:prstGeom>
              <a:grpFill/>
              <a:ln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2989355" y="3789217"/>
                <a:ext cx="935902" cy="647920"/>
              </a:xfrm>
              <a:prstGeom prst="line">
                <a:avLst/>
              </a:prstGeom>
              <a:grpFill/>
              <a:ln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3637454" y="3789039"/>
                <a:ext cx="862786" cy="575160"/>
              </a:xfrm>
              <a:prstGeom prst="line">
                <a:avLst/>
              </a:prstGeom>
              <a:grpFill/>
              <a:ln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V="1">
                <a:off x="3528615" y="3680200"/>
                <a:ext cx="1222522" cy="433101"/>
              </a:xfrm>
              <a:prstGeom prst="line">
                <a:avLst/>
              </a:prstGeom>
              <a:grpFill/>
              <a:ln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923325" y="3285489"/>
                <a:ext cx="720683" cy="70193"/>
              </a:xfrm>
              <a:prstGeom prst="line">
                <a:avLst/>
              </a:prstGeom>
              <a:grpFill/>
              <a:ln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endCxn id="49" idx="5"/>
              </p:cNvCxnSpPr>
              <p:nvPr/>
            </p:nvCxnSpPr>
            <p:spPr>
              <a:xfrm rot="10800000">
                <a:off x="3860959" y="2861408"/>
                <a:ext cx="783049" cy="494274"/>
              </a:xfrm>
              <a:prstGeom prst="line">
                <a:avLst/>
              </a:prstGeom>
              <a:grpFill/>
              <a:ln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/>
              <p:cNvSpPr/>
              <p:nvPr/>
            </p:nvSpPr>
            <p:spPr>
              <a:xfrm>
                <a:off x="3490222" y="2492896"/>
                <a:ext cx="433104" cy="432855"/>
              </a:xfrm>
              <a:prstGeom prst="ellipse">
                <a:avLst/>
              </a:prstGeom>
              <a:solidFill>
                <a:srgbClr val="33660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>
                  <a:solidFill>
                    <a:schemeClr val="bg2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22550" name="Straight Connector 38"/>
            <p:cNvCxnSpPr>
              <a:cxnSpLocks noChangeShapeType="1"/>
            </p:cNvCxnSpPr>
            <p:nvPr/>
          </p:nvCxnSpPr>
          <p:spPr bwMode="auto">
            <a:xfrm rot="16200000" flipH="1">
              <a:off x="4283968" y="2924944"/>
              <a:ext cx="216024" cy="72008"/>
            </a:xfrm>
            <a:prstGeom prst="line">
              <a:avLst/>
            </a:prstGeom>
            <a:noFill/>
            <a:ln w="9525" algn="ctr">
              <a:noFill/>
              <a:round/>
              <a:headEnd/>
              <a:tailEnd/>
            </a:ln>
          </p:spPr>
        </p:cxn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4352064" y="2857054"/>
              <a:ext cx="0" cy="37894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_tradnl"/>
          </a:p>
        </p:txBody>
      </p:sp>
      <p:pic>
        <p:nvPicPr>
          <p:cNvPr id="23555" name="Picture 3" descr="Esch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0"/>
            <a:ext cx="6985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8027988" y="765175"/>
            <a:ext cx="1116012" cy="1511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_tradnl"/>
          </a:p>
        </p:txBody>
      </p:sp>
      <p:pic>
        <p:nvPicPr>
          <p:cNvPr id="24579" name="Picture 3" descr="Circle limit ne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913" y="-11113"/>
            <a:ext cx="6986587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50825" y="62071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_tradnl"/>
          </a:p>
        </p:txBody>
      </p:sp>
      <p:pic>
        <p:nvPicPr>
          <p:cNvPr id="25603" name="Picture 2" descr="yinYan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88900"/>
            <a:ext cx="676910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s-ES_tradnl"/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179388" y="1196975"/>
            <a:ext cx="1871662" cy="7921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s-ES_tradnl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Beyond the first layer of discourses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4967288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500" smtClean="0"/>
              <a:t>Explicitly and/or implicitly, you may be taught that interest is the (only) criterion for rationality</a:t>
            </a:r>
          </a:p>
          <a:p>
            <a:pPr eaLnBrk="1" hangingPunct="1">
              <a:lnSpc>
                <a:spcPct val="110000"/>
              </a:lnSpc>
            </a:pPr>
            <a:r>
              <a:rPr lang="en-US" sz="2500" smtClean="0"/>
              <a:t>Lying, deception, pollution, human rights violations, law infringement, corruption, exploitation, etc are issues difficult to address during a MBA</a:t>
            </a:r>
          </a:p>
          <a:p>
            <a:pPr eaLnBrk="1" hangingPunct="1">
              <a:lnSpc>
                <a:spcPct val="110000"/>
              </a:lnSpc>
            </a:pPr>
            <a:r>
              <a:rPr lang="en-US" sz="2500" smtClean="0"/>
              <a:t>We do not choose the less ethical action rationally because it is a pleasure, but because we have an interest in doing so</a:t>
            </a:r>
          </a:p>
          <a:p>
            <a:pPr eaLnBrk="1" hangingPunct="1">
              <a:lnSpc>
                <a:spcPct val="110000"/>
              </a:lnSpc>
            </a:pPr>
            <a:r>
              <a:rPr lang="en-US" sz="2500" smtClean="0"/>
              <a:t>When we do so, we are inevitably tempted to deny the dilemma, the justify our action, and to pass the responsibility to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Some recommendations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229600" cy="45307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000" smtClean="0"/>
              <a:t>Interest as the only criterion of rationality is likely to lead to unethical actions, and possibly unexpected negative consequences. </a:t>
            </a:r>
            <a:r>
              <a:rPr lang="en-US" sz="2000" b="1" u="sng" smtClean="0"/>
              <a:t>Don’t believe too much in simplistic discourses. Don’t be fooled by denials and justifications.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We naturally think and say that we are ethical, losing side of our unethical side. </a:t>
            </a:r>
            <a:r>
              <a:rPr lang="en-US" sz="2000" b="1" u="sng" smtClean="0"/>
              <a:t>Test this on yourself</a:t>
            </a:r>
            <a:r>
              <a:rPr lang="en-US" sz="2000" b="1" smtClean="0"/>
              <a:t>.</a:t>
            </a:r>
            <a:endParaRPr lang="en-US" sz="2000" smtClean="0"/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Ethics is a grey zone: it requires a dual analysis. </a:t>
            </a:r>
            <a:r>
              <a:rPr lang="en-US" sz="2000" b="1" u="sng" smtClean="0"/>
              <a:t>Identify your ethical blind spots before you run into a wall.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There are many dilemmas and they are difficult choices. </a:t>
            </a:r>
            <a:r>
              <a:rPr lang="en-US" sz="2000" b="1" u="sng" smtClean="0"/>
              <a:t>Try to uncover dilemmas in advance of real life.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If you don’t raise the issue of ethical responsibility during this MBA, </a:t>
            </a:r>
            <a:r>
              <a:rPr lang="en-US" sz="2000" b="1" u="sng" smtClean="0"/>
              <a:t>others may not do it for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Can you be rational </a:t>
            </a:r>
            <a:r>
              <a:rPr lang="en-US" b="1" i="1" smtClean="0"/>
              <a:t>and</a:t>
            </a:r>
            <a:r>
              <a:rPr lang="en-US" b="1" smtClean="0"/>
              <a:t> ethical?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Yes, but not always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Sometimes, a rational actor will sacrifice ethical values for the sake of his interest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Sometimes, a rational actor will sacrifice his interest for the sake of ethical values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Choose the one you want to be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miro co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3219" name="Text Box 3"/>
          <p:cNvSpPr txBox="1">
            <a:spLocks noChangeArrowheads="1"/>
          </p:cNvSpPr>
          <p:nvPr/>
        </p:nvSpPr>
        <p:spPr bwMode="auto">
          <a:xfrm>
            <a:off x="7164388" y="6021388"/>
            <a:ext cx="136842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>
                <a:latin typeface="Times New Roman" pitchFamily="18" charset="0"/>
              </a:rPr>
              <a:t>Joan Miro, 1968</a:t>
            </a:r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 lIns="90000" tIns="46800" rIns="90000" bIns="46800" anchor="b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Methods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1188" cy="4414838"/>
          </a:xfrm>
        </p:spPr>
        <p:txBody>
          <a:bodyPr lIns="90000" tIns="46800" rIns="90000" bIns="46800"/>
          <a:lstStyle/>
          <a:p>
            <a:pPr marL="341313" indent="-341313" defTabSz="449263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smtClean="0"/>
              <a:t>Readings (required) </a:t>
            </a:r>
          </a:p>
          <a:p>
            <a:pPr marL="341313" indent="-341313" defTabSz="449263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smtClean="0"/>
              <a:t>Preparation essays</a:t>
            </a:r>
          </a:p>
          <a:p>
            <a:pPr marL="341313" indent="-341313" defTabSz="449263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smtClean="0"/>
              <a:t>Case studies </a:t>
            </a:r>
          </a:p>
          <a:p>
            <a:pPr marL="341313" indent="-341313" defTabSz="449263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smtClean="0"/>
              <a:t>Videos</a:t>
            </a:r>
          </a:p>
          <a:p>
            <a:pPr marL="341313" indent="-341313" defTabSz="449263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smtClean="0"/>
              <a:t>Lectures (not too much)</a:t>
            </a:r>
          </a:p>
          <a:p>
            <a:pPr marL="341313" indent="-341313" defTabSz="449263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smtClean="0"/>
              <a:t>Discussions (a lot)</a:t>
            </a:r>
          </a:p>
          <a:p>
            <a:pPr marL="341313" indent="-341313" defTabSz="449263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smtClean="0"/>
              <a:t>Role play</a:t>
            </a:r>
          </a:p>
          <a:p>
            <a:pPr marL="341313" indent="-341313" defTabSz="449263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smtClean="0"/>
              <a:t>Team work</a:t>
            </a:r>
          </a:p>
          <a:p>
            <a:pPr marL="341313" indent="-341313" defTabSz="449263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smtClean="0"/>
              <a:t>Students presentation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-26988"/>
            <a:ext cx="8558213" cy="1397001"/>
          </a:xfrm>
        </p:spPr>
        <p:txBody>
          <a:bodyPr lIns="90000" tIns="46800" rIns="90000" bIns="46800" anchor="b"/>
          <a:lstStyle/>
          <a:p>
            <a:pPr defTabSz="449263" eaLnBrk="1" hangingPunct="1"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400" dirty="0" smtClean="0"/>
              <a:t>Grading (1):</a:t>
            </a:r>
            <a:br>
              <a:rPr lang="en-GB" sz="3400" dirty="0" smtClean="0"/>
            </a:br>
            <a:r>
              <a:rPr lang="en-GB" sz="3400" dirty="0" smtClean="0"/>
              <a:t>Preparation and </a:t>
            </a:r>
            <a:r>
              <a:rPr lang="en-GB" sz="3400" dirty="0" smtClean="0"/>
              <a:t>Participation (55%)</a:t>
            </a:r>
            <a:endParaRPr lang="en-GB" sz="34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3072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ahoma" charset="0"/>
              </a:rPr>
              <a:t>Prepare a written answer to the question asked, showing:</a:t>
            </a:r>
          </a:p>
          <a:p>
            <a:pPr lvl="1" eaLnBrk="1" hangingPunct="1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en-US" sz="1800" dirty="0" smtClean="0">
                <a:latin typeface="Tahoma" charset="0"/>
              </a:rPr>
              <a:t>That you have read the material</a:t>
            </a:r>
          </a:p>
          <a:p>
            <a:pPr lvl="1" eaLnBrk="1" hangingPunct="1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en-US" sz="1800" dirty="0" smtClean="0">
                <a:latin typeface="Tahoma" charset="0"/>
              </a:rPr>
              <a:t>Your </a:t>
            </a:r>
            <a:r>
              <a:rPr lang="en-US" sz="1800" i="1" dirty="0" smtClean="0">
                <a:latin typeface="Tahoma" charset="0"/>
              </a:rPr>
              <a:t>own</a:t>
            </a:r>
            <a:r>
              <a:rPr lang="en-US" sz="1800" dirty="0" smtClean="0">
                <a:latin typeface="Tahoma" charset="0"/>
              </a:rPr>
              <a:t> reflection on the question</a:t>
            </a:r>
          </a:p>
          <a:p>
            <a:pPr lvl="2" eaLnBrk="1" hangingPunct="1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en-US" sz="1600" dirty="0" smtClean="0">
                <a:latin typeface="Tahoma" charset="0"/>
              </a:rPr>
              <a:t>Opinion</a:t>
            </a:r>
          </a:p>
          <a:p>
            <a:pPr lvl="2" eaLnBrk="1" hangingPunct="1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en-US" sz="1600" dirty="0" smtClean="0">
                <a:latin typeface="Tahoma" charset="0"/>
              </a:rPr>
              <a:t>Argument</a:t>
            </a:r>
          </a:p>
          <a:p>
            <a:pPr lvl="2" eaLnBrk="1" hangingPunct="1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en-US" sz="1600" dirty="0" smtClean="0">
                <a:latin typeface="Tahoma" charset="0"/>
              </a:rPr>
              <a:t>Beyond your argument</a:t>
            </a:r>
          </a:p>
          <a:p>
            <a:pPr lvl="2" eaLnBrk="1" hangingPunct="1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en-US" sz="1600" dirty="0" smtClean="0">
                <a:latin typeface="Tahoma" charset="0"/>
              </a:rPr>
              <a:t>Synthesis (so what?)</a:t>
            </a:r>
          </a:p>
          <a:p>
            <a:pPr eaLnBrk="1" hangingPunct="1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ahoma" charset="0"/>
              </a:rPr>
              <a:t>300-500 words</a:t>
            </a:r>
          </a:p>
          <a:p>
            <a:pPr eaLnBrk="1" hangingPunct="1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ahoma" charset="0"/>
              </a:rPr>
              <a:t>8 best essays = 40 points</a:t>
            </a:r>
            <a:endParaRPr lang="en-US" sz="2000" dirty="0" smtClean="0">
              <a:latin typeface="Tahoma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160000"/>
              </a:lnSpc>
              <a:buClr>
                <a:srgbClr val="FF9900"/>
              </a:buClr>
              <a:buFont typeface="Wingdings" pitchFamily="2" charset="2"/>
              <a:buNone/>
            </a:pPr>
            <a:r>
              <a:rPr lang="en-GB" sz="1800" u="sng" dirty="0" smtClean="0">
                <a:latin typeface="Tahoma" charset="0"/>
              </a:rPr>
              <a:t>Participation:</a:t>
            </a:r>
          </a:p>
          <a:p>
            <a:pPr eaLnBrk="1" hangingPunct="1">
              <a:lnSpc>
                <a:spcPct val="16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en-GB" sz="1800" dirty="0" smtClean="0">
                <a:latin typeface="Tahoma" charset="0"/>
              </a:rPr>
              <a:t>Jump in</a:t>
            </a:r>
          </a:p>
          <a:p>
            <a:pPr eaLnBrk="1" hangingPunct="1">
              <a:lnSpc>
                <a:spcPct val="16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en-GB" sz="1800" dirty="0" smtClean="0">
                <a:latin typeface="Tahoma" charset="0"/>
              </a:rPr>
              <a:t>Open your mind</a:t>
            </a:r>
          </a:p>
          <a:p>
            <a:pPr eaLnBrk="1" hangingPunct="1">
              <a:lnSpc>
                <a:spcPct val="16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en-GB" sz="1800" dirty="0" smtClean="0">
                <a:latin typeface="Tahoma" charset="0"/>
              </a:rPr>
              <a:t>Engage in dialogue with respect</a:t>
            </a:r>
          </a:p>
          <a:p>
            <a:pPr eaLnBrk="1" hangingPunct="1">
              <a:lnSpc>
                <a:spcPct val="16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en-GB" sz="1800" dirty="0" smtClean="0">
                <a:latin typeface="Tahoma" charset="0"/>
              </a:rPr>
              <a:t>Speak your own </a:t>
            </a:r>
            <a:r>
              <a:rPr lang="en-GB" sz="1800" dirty="0" smtClean="0">
                <a:latin typeface="Tahoma" charset="0"/>
              </a:rPr>
              <a:t>heart</a:t>
            </a:r>
          </a:p>
          <a:p>
            <a:pPr eaLnBrk="1" hangingPunct="1">
              <a:lnSpc>
                <a:spcPct val="16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en-GB" sz="1800" dirty="0" smtClean="0">
                <a:latin typeface="Tahoma" charset="0"/>
              </a:rPr>
              <a:t>15 points</a:t>
            </a:r>
            <a:endParaRPr lang="en-GB" sz="1800" dirty="0" smtClean="0">
              <a:latin typeface="Tahoma" charset="0"/>
            </a:endParaRPr>
          </a:p>
          <a:p>
            <a:pPr eaLnBrk="1" hangingPunct="1">
              <a:lnSpc>
                <a:spcPct val="160000"/>
              </a:lnSpc>
              <a:buClr>
                <a:srgbClr val="FF9900"/>
              </a:buClr>
              <a:buFont typeface="Wingdings" pitchFamily="2" charset="2"/>
              <a:buChar char="Ø"/>
            </a:pPr>
            <a:endParaRPr lang="en-GB" sz="1800" dirty="0" smtClean="0">
              <a:latin typeface="Tahoma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424363" y="5707063"/>
            <a:ext cx="18415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90000"/>
              </a:lnSpc>
              <a:spcBef>
                <a:spcPct val="20000"/>
              </a:spcBef>
              <a:buClr>
                <a:srgbClr val="FF9900"/>
              </a:buClr>
              <a:buSzPct val="100000"/>
              <a:buFont typeface="Wingdings" pitchFamily="2" charset="2"/>
              <a:buNone/>
            </a:pPr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410575" cy="1398588"/>
          </a:xfrm>
        </p:spPr>
        <p:txBody>
          <a:bodyPr lIns="90000" tIns="46800" rIns="90000" bIns="46800" anchor="b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800" dirty="0" smtClean="0"/>
              <a:t>Grading (2): WeDreamBusiness.Org (</a:t>
            </a:r>
            <a:r>
              <a:rPr lang="en-GB" sz="3800" dirty="0" smtClean="0"/>
              <a:t>45%)</a:t>
            </a:r>
            <a:endParaRPr lang="en-GB" sz="3800" dirty="0" smtClean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78800" cy="4402138"/>
          </a:xfrm>
        </p:spPr>
        <p:txBody>
          <a:bodyPr lIns="90000" tIns="46800" rIns="90000" bIns="46800"/>
          <a:lstStyle/>
          <a:p>
            <a:pPr marL="341313" indent="-341313" defTabSz="449263" eaLnBrk="1" hangingPunct="1">
              <a:lnSpc>
                <a:spcPct val="11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100" dirty="0" smtClean="0"/>
          </a:p>
          <a:p>
            <a:pPr marL="341313" indent="-341313" defTabSz="449263" eaLnBrk="1" hangingPunct="1">
              <a:lnSpc>
                <a:spcPct val="11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 dirty="0" smtClean="0"/>
              <a:t>About a concept, an initiative, a behaviour or an actor </a:t>
            </a:r>
            <a:r>
              <a:rPr lang="en-GB" sz="2100" b="1" dirty="0" smtClean="0"/>
              <a:t>that makes you dream</a:t>
            </a:r>
            <a:r>
              <a:rPr lang="en-GB" sz="2100" dirty="0" smtClean="0"/>
              <a:t> because it successfully combines ethical values with the creation of business value. </a:t>
            </a:r>
            <a:endParaRPr lang="en-GB" sz="2100" dirty="0" smtClean="0"/>
          </a:p>
          <a:p>
            <a:pPr marL="341313" indent="-341313" defTabSz="449263" eaLnBrk="1" hangingPunct="1">
              <a:lnSpc>
                <a:spcPct val="11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100" dirty="0" smtClean="0"/>
          </a:p>
          <a:p>
            <a:pPr marL="341313" indent="-341313" defTabSz="449263" eaLnBrk="1" hangingPunct="1">
              <a:lnSpc>
                <a:spcPct val="11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 dirty="0" smtClean="0"/>
              <a:t>Before October 5, register and comment one (5 points, individual)</a:t>
            </a:r>
            <a:endParaRPr lang="en-GB" sz="2100" b="1" u="sng" dirty="0" smtClean="0"/>
          </a:p>
          <a:p>
            <a:pPr marL="668338" lvl="1" indent="-341313" defTabSz="449263" eaLnBrk="1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700" b="1" u="sng" dirty="0" smtClean="0"/>
          </a:p>
          <a:p>
            <a:pPr marL="341313" indent="-341313" defTabSz="449263" eaLnBrk="1" hangingPunct="1">
              <a:lnSpc>
                <a:spcPct val="11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100" dirty="0" err="1" smtClean="0"/>
              <a:t>Before</a:t>
            </a:r>
            <a:r>
              <a:rPr lang="fr-FR" sz="2100" dirty="0" smtClean="0"/>
              <a:t> </a:t>
            </a:r>
            <a:r>
              <a:rPr lang="fr-FR" sz="2100" dirty="0" err="1" smtClean="0"/>
              <a:t>October</a:t>
            </a:r>
            <a:r>
              <a:rPr lang="fr-FR" sz="2100" dirty="0" smtClean="0"/>
              <a:t> 7, </a:t>
            </a:r>
            <a:r>
              <a:rPr lang="fr-FR" sz="2100" dirty="0" err="1" smtClean="0"/>
              <a:t>present</a:t>
            </a:r>
            <a:r>
              <a:rPr lang="fr-FR" sz="2100" dirty="0" smtClean="0"/>
              <a:t> </a:t>
            </a:r>
            <a:r>
              <a:rPr lang="fr-FR" sz="2100" dirty="0" err="1" smtClean="0"/>
              <a:t>your</a:t>
            </a:r>
            <a:r>
              <a:rPr lang="fr-FR" sz="2100" dirty="0" smtClean="0"/>
              <a:t> </a:t>
            </a:r>
            <a:r>
              <a:rPr lang="fr-FR" sz="2100" dirty="0" err="1" smtClean="0"/>
              <a:t>choice</a:t>
            </a:r>
            <a:r>
              <a:rPr lang="fr-FR" sz="2100" dirty="0" smtClean="0"/>
              <a:t> of </a:t>
            </a:r>
            <a:r>
              <a:rPr lang="fr-FR" sz="2100" dirty="0" err="1" smtClean="0"/>
              <a:t>company</a:t>
            </a:r>
            <a:r>
              <a:rPr lang="fr-FR" sz="2100" dirty="0" smtClean="0"/>
              <a:t> (10 points, group)</a:t>
            </a:r>
            <a:endParaRPr lang="en-GB" sz="21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1 Marc_Sale_Goss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3563" y="107950"/>
            <a:ext cx="4375150" cy="656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Instructor</a:t>
            </a:r>
            <a:endParaRPr lang="es-ES_tradnl" smtClean="0"/>
          </a:p>
        </p:txBody>
      </p:sp>
      <p:sp>
        <p:nvSpPr>
          <p:cNvPr id="14340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I have done business</a:t>
            </a:r>
          </a:p>
          <a:p>
            <a:pPr eaLnBrk="1" hangingPunct="1"/>
            <a:r>
              <a:rPr lang="fr-FR" smtClean="0"/>
              <a:t>I have been teaching ethics in business over the last 10 years</a:t>
            </a:r>
          </a:p>
          <a:p>
            <a:pPr eaLnBrk="1" hangingPunct="1"/>
            <a:r>
              <a:rPr lang="fr-FR" smtClean="0"/>
              <a:t>I have been a rock-climber (and still…)</a:t>
            </a:r>
            <a:endParaRPr lang="es-ES_tradn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31187" cy="933450"/>
          </a:xfrm>
        </p:spPr>
        <p:txBody>
          <a:bodyPr lIns="90000" tIns="46800" rIns="90000" bIns="46800" anchor="b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Participants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6588" y="2133600"/>
            <a:ext cx="7967662" cy="4171950"/>
          </a:xfrm>
        </p:spPr>
        <p:txBody>
          <a:bodyPr lIns="90000" tIns="46800" rIns="90000" bIns="46800"/>
          <a:lstStyle/>
          <a:p>
            <a:pPr marL="341313" indent="-341313" defTabSz="449263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smtClean="0"/>
              <a:t>What makes you exceptional: a key aspect of who you are</a:t>
            </a:r>
          </a:p>
          <a:p>
            <a:pPr marL="341313" indent="-341313" defTabSz="449263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600" smtClean="0"/>
          </a:p>
          <a:p>
            <a:pPr marL="341313" indent="-341313" defTabSz="449263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smtClean="0"/>
              <a:t>Your professional dream</a:t>
            </a:r>
          </a:p>
          <a:p>
            <a:pPr marL="341313" indent="-341313" defTabSz="449263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600" smtClean="0"/>
          </a:p>
          <a:p>
            <a:pPr marL="341313" indent="-341313" defTabSz="449263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smtClean="0"/>
              <a:t>Something (anything) that scares you</a:t>
            </a:r>
          </a:p>
          <a:p>
            <a:pPr marL="341313" indent="-341313" defTabSz="449263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600" smtClean="0"/>
          </a:p>
          <a:p>
            <a:pPr marL="341313" indent="-341313" defTabSz="449263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smtClean="0"/>
              <a:t>Something (anything) that you find wonderful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Ethics in Business?</a:t>
            </a:r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916113"/>
            <a:ext cx="8229600" cy="34575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200" smtClean="0"/>
              <a:t>Why do people talk about ethics nowadays?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32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3200" smtClean="0"/>
              <a:t>Why in this IMBA?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32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3200" smtClean="0"/>
              <a:t>Why would </a:t>
            </a:r>
            <a:r>
              <a:rPr lang="en-US" sz="3200" b="1" i="1" smtClean="0"/>
              <a:t>you</a:t>
            </a:r>
            <a:r>
              <a:rPr lang="en-US" sz="3200" smtClean="0"/>
              <a:t> like to talk about ethics?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8" grpId="0" build="p"/>
    </p:bldLst>
  </p:timing>
</p:sld>
</file>

<file path=ppt/theme/theme1.xml><?xml version="1.0" encoding="utf-8"?>
<a:theme xmlns:a="http://schemas.openxmlformats.org/drawingml/2006/main" name="Bordure">
  <a:themeElements>
    <a:clrScheme name="Bordur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ur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ordur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3995</TotalTime>
  <Words>1587</Words>
  <Application>Microsoft Office PowerPoint</Application>
  <PresentationFormat>On-screen Show (4:3)</PresentationFormat>
  <Paragraphs>299</Paragraphs>
  <Slides>38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Tahoma</vt:lpstr>
      <vt:lpstr>Arial</vt:lpstr>
      <vt:lpstr>Garamond</vt:lpstr>
      <vt:lpstr>Wingdings</vt:lpstr>
      <vt:lpstr>Times New Roman</vt:lpstr>
      <vt:lpstr>Bordure</vt:lpstr>
      <vt:lpstr>Microsoft Clip Gallery</vt:lpstr>
      <vt:lpstr>Introduction:   Can You Be Rational and Ethical?</vt:lpstr>
      <vt:lpstr>Presentation of the course</vt:lpstr>
      <vt:lpstr>Objectives</vt:lpstr>
      <vt:lpstr>Methods</vt:lpstr>
      <vt:lpstr>Grading (1): Preparation and Participation (55%)</vt:lpstr>
      <vt:lpstr>Grading (2): WeDreamBusiness.Org (45%)</vt:lpstr>
      <vt:lpstr>Instructor</vt:lpstr>
      <vt:lpstr>Participants</vt:lpstr>
      <vt:lpstr>Why Ethics in Business?</vt:lpstr>
      <vt:lpstr>Slide 10</vt:lpstr>
      <vt:lpstr>What do you think?</vt:lpstr>
      <vt:lpstr>What do you think?</vt:lpstr>
      <vt:lpstr>Should you pollute less?</vt:lpstr>
      <vt:lpstr>Should a company respect the law?</vt:lpstr>
      <vt:lpstr>Should our supply-chain respect Human Rights?</vt:lpstr>
      <vt:lpstr>Slide 16</vt:lpstr>
      <vt:lpstr>Will you avoid corruption?</vt:lpstr>
      <vt:lpstr>What about conflicts of interest ? (1)</vt:lpstr>
      <vt:lpstr>What about conflicts of interest ? (2)</vt:lpstr>
      <vt:lpstr>Ethical Dilemmas: tough choices</vt:lpstr>
      <vt:lpstr>Would you lie for a monetary gain?</vt:lpstr>
      <vt:lpstr>First Discourse: Idealism</vt:lpstr>
      <vt:lpstr>Second Discourse: Economic Rationality</vt:lpstr>
      <vt:lpstr>Third Discourse: Corporate Social Responsibility</vt:lpstr>
      <vt:lpstr>My Point</vt:lpstr>
      <vt:lpstr>Opening to Ethical Rationality</vt:lpstr>
      <vt:lpstr>The Nature of Ethical Judgment</vt:lpstr>
      <vt:lpstr>Slide 28</vt:lpstr>
      <vt:lpstr>Slide 29</vt:lpstr>
      <vt:lpstr>Which of these Spheres are White?</vt:lpstr>
      <vt:lpstr>Dual &amp; Systematic Ethical Analysis</vt:lpstr>
      <vt:lpstr>Slide 32</vt:lpstr>
      <vt:lpstr>Slide 33</vt:lpstr>
      <vt:lpstr>Slide 34</vt:lpstr>
      <vt:lpstr>Beyond the first layer of discourses</vt:lpstr>
      <vt:lpstr>Some recommendations</vt:lpstr>
      <vt:lpstr>Can you be rational and ethical?</vt:lpstr>
      <vt:lpstr>Slide 38</vt:lpstr>
    </vt:vector>
  </TitlesOfParts>
  <Company>INSEAD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Marc Le Menestrel</dc:creator>
  <cp:lastModifiedBy>Marc Le Menestrel</cp:lastModifiedBy>
  <cp:revision>197</cp:revision>
  <cp:lastPrinted>2004-02-17T10:28:00Z</cp:lastPrinted>
  <dcterms:created xsi:type="dcterms:W3CDTF">2001-02-20T10:44:38Z</dcterms:created>
  <dcterms:modified xsi:type="dcterms:W3CDTF">2012-09-19T08:09:15Z</dcterms:modified>
</cp:coreProperties>
</file>