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21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a-ES" smtClean="0"/>
              <a:t>Feu clic aquí per editar l'estil de subtítols del patró.</a:t>
            </a: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6CE45-329E-4E6A-9DCA-84605B1B799E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062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D0DAD-BA63-4E1F-A37E-B7CCB803F207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489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45F3D-40E9-4B39-97F5-C1677666AEA7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161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ol i tau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au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a-E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E586C-2A33-4045-9B80-E001E198CEBD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153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a-ES" smtClean="0"/>
              <a:t>Feu clic aquí per editar l'estil de subtítols del patró.</a:t>
            </a: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451C3-22A1-42E2-94EB-2579CD0EC8A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5803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FFF86-FB7A-4F44-BE60-E0199AFD542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6435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824F0-1AA2-4A5A-87ED-96D0F8FEDD3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79490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70ABA-6733-4EBA-9284-7BE1243785E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90063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E72DD-D81A-40C1-B092-93AB9D03E82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7853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C4382-F2A0-4ECC-8D65-EC6A35332D3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83056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834FB-7999-4F8F-AF7C-E741EFE2C05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9150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F49AC-24C7-4D4B-B7A1-859CFD19358E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301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39C97-4964-40C3-8DE9-100067D0926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96214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a-ES" noProof="0" smtClean="0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5EE3D-1804-4116-A2CA-D357F71CB4D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3386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04FEF-914A-41C1-B8ED-F9D91DE5BCF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38236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D72DE-FB3B-4514-A25D-EA8EF2F8EAB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7961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FD2CD-4A4F-413E-B624-9330B6A23EB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00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EFAA6-1FFE-4E33-BB76-DF693E2F4193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547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5D933-9D00-4C36-AD2D-91C114F50916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04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83D22-94D7-48EA-AF63-067BC713213F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558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0BC06-82B3-4F6D-80B6-2EAFF07CD2D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319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2228E-D213-451D-9FF3-466FEB76C6C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385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a-ES" noProof="0" smtClean="0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71E1F-06BF-402D-A90D-3A4A48B1376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93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93AF31-7D9C-47BE-8F5F-DC51FD8F285F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170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4E5C8E-B595-445F-85FA-2DA71158F27B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4218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aquel.gallego@uab.cat" TargetMode="External"/><Relationship Id="rId2" Type="http://schemas.openxmlformats.org/officeDocument/2006/relationships/hyperlink" Target="mailto:marc.lemenestrel@upf.ed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052513"/>
            <a:ext cx="7773987" cy="2016125"/>
          </a:xfrm>
        </p:spPr>
        <p:txBody>
          <a:bodyPr/>
          <a:lstStyle/>
          <a:p>
            <a:pPr eaLnBrk="1" hangingPunct="1"/>
            <a:r>
              <a:rPr lang="en-GB" sz="3200" b="1" smtClean="0"/>
              <a:t/>
            </a:r>
            <a:br>
              <a:rPr lang="en-GB" sz="3200" b="1" smtClean="0"/>
            </a:br>
            <a:r>
              <a:rPr lang="en-GB" sz="2400" b="1" smtClean="0"/>
              <a:t>Master in Health Economics and Policy</a:t>
            </a:r>
            <a:r>
              <a:rPr lang="en-GB" sz="3200" b="1" smtClean="0"/>
              <a:t/>
            </a:r>
            <a:br>
              <a:rPr lang="en-GB" sz="3200" b="1" smtClean="0"/>
            </a:br>
            <a:r>
              <a:rPr lang="en-GB" sz="3200" b="1" smtClean="0"/>
              <a:t/>
            </a:r>
            <a:br>
              <a:rPr lang="en-GB" sz="3200" b="1" smtClean="0"/>
            </a:br>
            <a:r>
              <a:rPr lang="en-GB" sz="2800" b="1" smtClean="0"/>
              <a:t/>
            </a:r>
            <a:br>
              <a:rPr lang="en-GB" sz="2800" b="1" smtClean="0"/>
            </a:br>
            <a:r>
              <a:rPr lang="en-GB" sz="3200" b="1" smtClean="0"/>
              <a:t>Ethics and Health</a:t>
            </a:r>
            <a:r>
              <a:rPr lang="en-GB" sz="2800" b="1" smtClean="0"/>
              <a:t/>
            </a:r>
            <a:br>
              <a:rPr lang="en-GB" sz="2800" b="1" smtClean="0"/>
            </a:br>
            <a:r>
              <a:rPr lang="en-GB" sz="2000" smtClean="0"/>
              <a:t>(April 10-June 19, 2012)</a:t>
            </a:r>
            <a:r>
              <a:rPr lang="es-ES" sz="4000" smtClean="0"/>
              <a:t/>
            </a:r>
            <a:br>
              <a:rPr lang="es-ES" sz="4000" smtClean="0"/>
            </a:br>
            <a:endParaRPr lang="es-ES" sz="400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0438"/>
            <a:ext cx="6400800" cy="2808287"/>
          </a:xfrm>
        </p:spPr>
        <p:txBody>
          <a:bodyPr/>
          <a:lstStyle/>
          <a:p>
            <a:pPr eaLnBrk="1" hangingPunct="1"/>
            <a:r>
              <a:rPr lang="es-ES" sz="2000" dirty="0" smtClean="0"/>
              <a:t>Marc </a:t>
            </a:r>
            <a:r>
              <a:rPr lang="es-ES" sz="2000" dirty="0" smtClean="0"/>
              <a:t>Le </a:t>
            </a:r>
            <a:r>
              <a:rPr lang="es-ES" sz="2000" smtClean="0"/>
              <a:t>Menestrel</a:t>
            </a:r>
            <a:endParaRPr lang="es-ES" sz="2000" dirty="0" smtClean="0"/>
          </a:p>
          <a:p>
            <a:pPr eaLnBrk="1" hangingPunct="1"/>
            <a:r>
              <a:rPr lang="es-ES" sz="2000" dirty="0" smtClean="0">
                <a:hlinkClick r:id="rId2"/>
              </a:rPr>
              <a:t>marc.lemenestrel@upf.edu</a:t>
            </a:r>
            <a:endParaRPr lang="es-ES" sz="2000" dirty="0" smtClean="0"/>
          </a:p>
          <a:p>
            <a:pPr eaLnBrk="1" hangingPunct="1"/>
            <a:r>
              <a:rPr lang="es-ES" sz="2000" dirty="0" smtClean="0"/>
              <a:t>Raquel Gallego</a:t>
            </a:r>
          </a:p>
          <a:p>
            <a:pPr eaLnBrk="1" hangingPunct="1"/>
            <a:r>
              <a:rPr lang="es-ES" sz="2000" dirty="0" smtClean="0">
                <a:hlinkClick r:id="rId3"/>
              </a:rPr>
              <a:t>raquel.gallego@uab.cat</a:t>
            </a:r>
            <a:endParaRPr lang="es-ES" sz="2000" dirty="0" smtClean="0"/>
          </a:p>
          <a:p>
            <a:pPr eaLnBrk="1" hangingPunct="1"/>
            <a:endParaRPr lang="es-ES" sz="2000" dirty="0" smtClean="0"/>
          </a:p>
          <a:p>
            <a:pPr eaLnBrk="1" hangingPunct="1"/>
            <a:endParaRPr lang="es-ES" sz="2000" dirty="0" smtClean="0"/>
          </a:p>
          <a:p>
            <a:pPr eaLnBrk="1" hangingPunct="1"/>
            <a:endParaRPr lang="es-ES" sz="2000" dirty="0" smtClean="0"/>
          </a:p>
          <a:p>
            <a:pPr eaLnBrk="1" hangingPunct="1"/>
            <a:endParaRPr lang="es-ES" sz="3600" dirty="0" smtClean="0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5876925"/>
            <a:ext cx="2463800" cy="442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509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1.1. Why reform health care? (I)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Problems common to all health system models</a:t>
            </a:r>
          </a:p>
          <a:p>
            <a:pPr lvl="1" eaLnBrk="1" hangingPunct="1"/>
            <a:r>
              <a:rPr lang="en-US" sz="2400" smtClean="0"/>
              <a:t>Inequity of access to services, of resource distribution, and of health states/levels between groups and regions (waiting lists…)</a:t>
            </a:r>
          </a:p>
          <a:p>
            <a:pPr lvl="1" eaLnBrk="1" hangingPunct="1"/>
            <a:r>
              <a:rPr lang="en-US" sz="2400" smtClean="0"/>
              <a:t>Increase in health expenditure without an impact on the population health state (pressures from both demand and supply sides)</a:t>
            </a:r>
          </a:p>
          <a:p>
            <a:pPr lvl="1" eaLnBrk="1" hangingPunct="1"/>
            <a:r>
              <a:rPr lang="en-US" sz="2400" smtClean="0"/>
              <a:t>Inefficiency: variability in medical activity and costs; poor coordination between health care levels (primary and specialized)</a:t>
            </a:r>
          </a:p>
        </p:txBody>
      </p:sp>
    </p:spTree>
    <p:extLst>
      <p:ext uri="{BB962C8B-B14F-4D97-AF65-F5344CB8AC3E}">
        <p14:creationId xmlns:p14="http://schemas.microsoft.com/office/powerpoint/2010/main" val="88331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solidFill>
                  <a:srgbClr val="000000"/>
                </a:solidFill>
              </a:rPr>
              <a:t>1.1. Why reform health care? (II)</a:t>
            </a:r>
            <a:r>
              <a:rPr lang="en-US" sz="3200" smtClean="0"/>
              <a:t>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sz="2400" smtClean="0"/>
              <a:t>Citizens’ dissatisfaction with impersonality and bureaucracy in service delivery</a:t>
            </a:r>
          </a:p>
          <a:p>
            <a:pPr lvl="1" eaLnBrk="1" hangingPunct="1"/>
            <a:r>
              <a:rPr lang="en-US" sz="2400" smtClean="0"/>
              <a:t>Third</a:t>
            </a:r>
            <a:r>
              <a:rPr lang="es-ES_tradnl" sz="2400" smtClean="0"/>
              <a:t>-</a:t>
            </a:r>
            <a:r>
              <a:rPr lang="en-US" sz="2400" smtClean="0"/>
              <a:t>party</a:t>
            </a:r>
            <a:r>
              <a:rPr lang="es-ES_tradnl" sz="2400" smtClean="0"/>
              <a:t> </a:t>
            </a:r>
            <a:r>
              <a:rPr lang="en-US" sz="2400" smtClean="0"/>
              <a:t>payer (mal)functions:</a:t>
            </a:r>
          </a:p>
          <a:p>
            <a:pPr lvl="2" eaLnBrk="1" hangingPunct="1"/>
            <a:r>
              <a:rPr lang="en-US" smtClean="0"/>
              <a:t>Insurance/coverage: assumption of health financial risk </a:t>
            </a:r>
          </a:p>
          <a:p>
            <a:pPr lvl="2" eaLnBrk="1" hangingPunct="1"/>
            <a:r>
              <a:rPr lang="en-US" smtClean="0"/>
              <a:t>Access: to health services by the population</a:t>
            </a:r>
          </a:p>
          <a:p>
            <a:pPr lvl="2" eaLnBrk="1" hangingPunct="1"/>
            <a:r>
              <a:rPr lang="en-US" smtClean="0"/>
              <a:t>Agency: intelligent buyer on behalf of its principal</a:t>
            </a:r>
          </a:p>
        </p:txBody>
      </p:sp>
    </p:spTree>
    <p:extLst>
      <p:ext uri="{BB962C8B-B14F-4D97-AF65-F5344CB8AC3E}">
        <p14:creationId xmlns:p14="http://schemas.microsoft.com/office/powerpoint/2010/main" val="20123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1.2. How to reform it?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“New public management”</a:t>
            </a:r>
          </a:p>
          <a:p>
            <a:pPr lvl="1" eaLnBrk="1" hangingPunct="1"/>
            <a:r>
              <a:rPr lang="en-US" sz="2400" smtClean="0"/>
              <a:t>Incentives: focus on performance measurement and link to remuneration</a:t>
            </a:r>
          </a:p>
          <a:p>
            <a:pPr lvl="1" eaLnBrk="1" hangingPunct="1"/>
            <a:r>
              <a:rPr lang="en-US" sz="2400" smtClean="0"/>
              <a:t>Disaggregation: quasi-autonomous, single function- organizations (regulation, financing, purchasing, provision…)</a:t>
            </a:r>
          </a:p>
          <a:p>
            <a:pPr lvl="1" eaLnBrk="1" hangingPunct="1"/>
            <a:r>
              <a:rPr lang="en-US" sz="2400" smtClean="0"/>
              <a:t>Managed competition on the basis of contracts: quasi-markets</a:t>
            </a:r>
          </a:p>
          <a:p>
            <a:pPr lvl="1" eaLnBrk="1" hangingPunct="1"/>
            <a:r>
              <a:rPr lang="en-US" sz="2400" smtClean="0"/>
              <a:t>Quality and citizens orientation</a:t>
            </a:r>
          </a:p>
        </p:txBody>
      </p:sp>
    </p:spTree>
    <p:extLst>
      <p:ext uri="{BB962C8B-B14F-4D97-AF65-F5344CB8AC3E}">
        <p14:creationId xmlns:p14="http://schemas.microsoft.com/office/powerpoint/2010/main" val="8535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09675"/>
          </a:xfrm>
        </p:spPr>
        <p:txBody>
          <a:bodyPr/>
          <a:lstStyle/>
          <a:p>
            <a:pPr eaLnBrk="1" hangingPunct="1"/>
            <a:r>
              <a:rPr lang="es-ES_tradnl" sz="3200" smtClean="0"/>
              <a:t>1.3. Actors in health care markets (I) </a:t>
            </a:r>
            <a:endParaRPr lang="en-US" sz="3200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73238"/>
            <a:ext cx="7772400" cy="4322762"/>
          </a:xfrm>
        </p:spPr>
        <p:txBody>
          <a:bodyPr/>
          <a:lstStyle/>
          <a:p>
            <a:pPr eaLnBrk="1" hangingPunct="1"/>
            <a:r>
              <a:rPr lang="en-US" sz="2400" smtClean="0"/>
              <a:t>Health markets involve agency relations between:</a:t>
            </a:r>
            <a:endParaRPr lang="en-US" sz="2800" smtClean="0"/>
          </a:p>
          <a:p>
            <a:pPr lvl="1" algn="ctr" eaLnBrk="1" hangingPunct="1">
              <a:buFontTx/>
              <a:buNone/>
            </a:pPr>
            <a:endParaRPr lang="en-US" sz="2000" smtClean="0"/>
          </a:p>
          <a:p>
            <a:pPr lvl="1" eaLnBrk="1" hangingPunct="1">
              <a:buFontTx/>
              <a:buNone/>
            </a:pPr>
            <a:r>
              <a:rPr lang="en-US" sz="2000" smtClean="0"/>
              <a:t>                              Insurers     P/A</a:t>
            </a:r>
          </a:p>
          <a:p>
            <a:pPr lvl="1" eaLnBrk="1" hangingPunct="1">
              <a:buFontTx/>
              <a:buNone/>
            </a:pPr>
            <a:endParaRPr lang="en-US" sz="2000" smtClean="0"/>
          </a:p>
          <a:p>
            <a:pPr lvl="1" eaLnBrk="1" hangingPunct="1">
              <a:buFontTx/>
              <a:buNone/>
            </a:pPr>
            <a:r>
              <a:rPr lang="en-US" sz="2000" smtClean="0"/>
              <a:t>                          Purchasers     A/P</a:t>
            </a:r>
          </a:p>
          <a:p>
            <a:pPr lvl="1" eaLnBrk="1" hangingPunct="1">
              <a:buFontTx/>
              <a:buNone/>
            </a:pPr>
            <a:r>
              <a:rPr lang="en-US" sz="2000" smtClean="0"/>
              <a:t>                                                    </a:t>
            </a:r>
          </a:p>
          <a:p>
            <a:pPr lvl="1" eaLnBrk="1" hangingPunct="1">
              <a:buFontTx/>
              <a:buNone/>
            </a:pPr>
            <a:r>
              <a:rPr lang="en-US" sz="2000" smtClean="0"/>
              <a:t>                            Providers     P/A</a:t>
            </a:r>
          </a:p>
          <a:p>
            <a:pPr lvl="1" eaLnBrk="1" hangingPunct="1">
              <a:buFontTx/>
              <a:buNone/>
            </a:pPr>
            <a:endParaRPr lang="en-US" sz="2000" smtClean="0"/>
          </a:p>
          <a:p>
            <a:pPr lvl="1" eaLnBrk="1" hangingPunct="1">
              <a:buFontTx/>
              <a:buNone/>
            </a:pPr>
            <a:r>
              <a:rPr lang="en-US" sz="2000" smtClean="0"/>
              <a:t>                       Professionals    A/P </a:t>
            </a:r>
          </a:p>
          <a:p>
            <a:pPr lvl="1" eaLnBrk="1" hangingPunct="1">
              <a:buFontTx/>
              <a:buNone/>
            </a:pPr>
            <a:endParaRPr lang="en-US" sz="2000" smtClean="0"/>
          </a:p>
          <a:p>
            <a:pPr lvl="1" eaLnBrk="1" hangingPunct="1">
              <a:buFontTx/>
              <a:buNone/>
            </a:pPr>
            <a:r>
              <a:rPr lang="en-US" sz="2000" smtClean="0"/>
              <a:t>                              Citizens     P/A</a:t>
            </a:r>
          </a:p>
        </p:txBody>
      </p:sp>
      <p:sp>
        <p:nvSpPr>
          <p:cNvPr id="47108" name="Line 4"/>
          <p:cNvSpPr>
            <a:spLocks noChangeShapeType="1"/>
          </p:cNvSpPr>
          <p:nvPr/>
        </p:nvSpPr>
        <p:spPr bwMode="auto">
          <a:xfrm>
            <a:off x="4787900" y="292417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47109" name="Line 5"/>
          <p:cNvSpPr>
            <a:spLocks noChangeShapeType="1"/>
          </p:cNvSpPr>
          <p:nvPr/>
        </p:nvSpPr>
        <p:spPr bwMode="auto">
          <a:xfrm>
            <a:off x="4787900" y="4437063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>
            <a:off x="4787900" y="5084763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>
            <a:off x="5003800" y="5661025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 flipV="1">
            <a:off x="5580063" y="2636838"/>
            <a:ext cx="0" cy="3082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 flipH="1">
            <a:off x="5148263" y="2636838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47114" name="Line 10"/>
          <p:cNvSpPr>
            <a:spLocks noChangeShapeType="1"/>
          </p:cNvSpPr>
          <p:nvPr/>
        </p:nvSpPr>
        <p:spPr bwMode="auto">
          <a:xfrm>
            <a:off x="4859338" y="36449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20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z="3200" smtClean="0">
                <a:solidFill>
                  <a:srgbClr val="000000"/>
                </a:solidFill>
              </a:rPr>
              <a:t>1.3. Actors in health care markets (II)</a:t>
            </a:r>
            <a:endParaRPr lang="ca-ES" smtClean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a-ES" sz="2800" dirty="0" smtClean="0"/>
              <a:t>Contractual </a:t>
            </a:r>
            <a:r>
              <a:rPr lang="ca-ES" sz="2800" dirty="0" err="1" smtClean="0"/>
              <a:t>relation</a:t>
            </a:r>
            <a:r>
              <a:rPr lang="ca-ES" sz="2800" dirty="0" smtClean="0"/>
              <a:t>: </a:t>
            </a:r>
            <a:r>
              <a:rPr lang="ca-ES" sz="2800" dirty="0" err="1" smtClean="0"/>
              <a:t>hard</a:t>
            </a:r>
            <a:r>
              <a:rPr lang="ca-ES" sz="2800" dirty="0" smtClean="0"/>
              <a:t> </a:t>
            </a:r>
            <a:r>
              <a:rPr lang="ca-ES" sz="2800" dirty="0" err="1" smtClean="0"/>
              <a:t>vs</a:t>
            </a:r>
            <a:r>
              <a:rPr lang="ca-ES" sz="2800" dirty="0" smtClean="0"/>
              <a:t> </a:t>
            </a:r>
            <a:r>
              <a:rPr lang="ca-ES" sz="2800" dirty="0" err="1" smtClean="0"/>
              <a:t>soft</a:t>
            </a:r>
            <a:r>
              <a:rPr lang="ca-ES" sz="2800" dirty="0" smtClean="0"/>
              <a:t> </a:t>
            </a:r>
            <a:r>
              <a:rPr lang="ca-ES" sz="2800" dirty="0" err="1" smtClean="0"/>
              <a:t>contract</a:t>
            </a:r>
            <a:endParaRPr lang="ca-ES" sz="2800" dirty="0" smtClean="0"/>
          </a:p>
          <a:p>
            <a:pPr lvl="1" indent="-342900" eaLnBrk="1" hangingPunct="1">
              <a:defRPr/>
            </a:pPr>
            <a:r>
              <a:rPr lang="ca-ES" sz="2400" dirty="0" err="1" smtClean="0"/>
              <a:t>Principal’s</a:t>
            </a:r>
            <a:r>
              <a:rPr lang="ca-ES" sz="2400" dirty="0" smtClean="0"/>
              <a:t> challenge: to </a:t>
            </a:r>
            <a:r>
              <a:rPr lang="ca-ES" sz="2400" dirty="0" err="1" smtClean="0"/>
              <a:t>design</a:t>
            </a:r>
            <a:r>
              <a:rPr lang="ca-ES" sz="2400" dirty="0" smtClean="0"/>
              <a:t> </a:t>
            </a:r>
            <a:r>
              <a:rPr lang="ca-ES" sz="2400" dirty="0" err="1" smtClean="0"/>
              <a:t>an</a:t>
            </a:r>
            <a:r>
              <a:rPr lang="ca-ES" sz="2400" dirty="0" smtClean="0"/>
              <a:t> </a:t>
            </a:r>
            <a:r>
              <a:rPr lang="ca-ES" sz="2400" dirty="0" err="1" smtClean="0"/>
              <a:t>incentive</a:t>
            </a:r>
            <a:r>
              <a:rPr lang="ca-ES" sz="2400" dirty="0" smtClean="0"/>
              <a:t> </a:t>
            </a:r>
            <a:r>
              <a:rPr lang="ca-ES" sz="2400" dirty="0" err="1" smtClean="0"/>
              <a:t>structure</a:t>
            </a:r>
            <a:r>
              <a:rPr lang="ca-ES" sz="2400" dirty="0" smtClean="0"/>
              <a:t> </a:t>
            </a:r>
            <a:r>
              <a:rPr lang="ca-ES" sz="2400" dirty="0" err="1" smtClean="0"/>
              <a:t>that</a:t>
            </a:r>
            <a:r>
              <a:rPr lang="ca-ES" sz="2400" dirty="0" smtClean="0"/>
              <a:t> </a:t>
            </a:r>
            <a:r>
              <a:rPr lang="ca-ES" sz="2400" dirty="0" err="1" smtClean="0"/>
              <a:t>induces</a:t>
            </a:r>
            <a:r>
              <a:rPr lang="ca-ES" sz="2400" dirty="0" smtClean="0"/>
              <a:t> </a:t>
            </a:r>
            <a:r>
              <a:rPr lang="ca-ES" sz="2400" dirty="0" err="1" smtClean="0"/>
              <a:t>the</a:t>
            </a:r>
            <a:r>
              <a:rPr lang="ca-ES" sz="2400" dirty="0" smtClean="0"/>
              <a:t> agent to </a:t>
            </a:r>
            <a:r>
              <a:rPr lang="ca-ES" sz="2400" dirty="0" err="1" smtClean="0"/>
              <a:t>work</a:t>
            </a:r>
            <a:r>
              <a:rPr lang="ca-ES" sz="2400" dirty="0" smtClean="0"/>
              <a:t> for </a:t>
            </a:r>
            <a:r>
              <a:rPr lang="ca-ES" sz="2400" dirty="0" err="1" smtClean="0"/>
              <a:t>the</a:t>
            </a:r>
            <a:r>
              <a:rPr lang="ca-ES" sz="2400" dirty="0" smtClean="0"/>
              <a:t> </a:t>
            </a:r>
            <a:r>
              <a:rPr lang="ca-ES" sz="2400" dirty="0" err="1" smtClean="0"/>
              <a:t>principal’s</a:t>
            </a:r>
            <a:r>
              <a:rPr lang="ca-ES" sz="2400" dirty="0" smtClean="0"/>
              <a:t> </a:t>
            </a:r>
            <a:r>
              <a:rPr lang="ca-ES" sz="2400" dirty="0" err="1" smtClean="0"/>
              <a:t>interest</a:t>
            </a:r>
            <a:r>
              <a:rPr lang="ca-ES" sz="2400" dirty="0" smtClean="0"/>
              <a:t>.</a:t>
            </a:r>
          </a:p>
          <a:p>
            <a:pPr eaLnBrk="1" hangingPunct="1">
              <a:defRPr/>
            </a:pPr>
            <a:r>
              <a:rPr lang="ca-ES" sz="2800" dirty="0" err="1" smtClean="0"/>
              <a:t>Information</a:t>
            </a:r>
            <a:r>
              <a:rPr lang="ca-ES" sz="2800" dirty="0" smtClean="0"/>
              <a:t> </a:t>
            </a:r>
            <a:r>
              <a:rPr lang="ca-ES" sz="2800" dirty="0" err="1" smtClean="0"/>
              <a:t>asymmetry</a:t>
            </a:r>
            <a:r>
              <a:rPr lang="ca-ES" sz="2800" dirty="0" smtClean="0"/>
              <a:t>:</a:t>
            </a:r>
          </a:p>
          <a:p>
            <a:pPr lvl="1" eaLnBrk="1" hangingPunct="1">
              <a:defRPr/>
            </a:pPr>
            <a:r>
              <a:rPr lang="ca-ES" sz="2400" dirty="0" smtClean="0"/>
              <a:t>Ex-</a:t>
            </a:r>
            <a:r>
              <a:rPr lang="ca-ES" sz="2400" dirty="0" err="1" smtClean="0"/>
              <a:t>ante</a:t>
            </a:r>
            <a:r>
              <a:rPr lang="ca-ES" sz="2400" dirty="0" smtClean="0"/>
              <a:t> </a:t>
            </a:r>
            <a:r>
              <a:rPr lang="ca-ES" sz="2400" dirty="0" err="1" smtClean="0"/>
              <a:t>problem</a:t>
            </a:r>
            <a:r>
              <a:rPr lang="ca-ES" sz="2400" dirty="0" smtClean="0"/>
              <a:t>: </a:t>
            </a:r>
            <a:r>
              <a:rPr lang="ca-ES" sz="2400" dirty="0" err="1" smtClean="0"/>
              <a:t>inobservability</a:t>
            </a:r>
            <a:r>
              <a:rPr lang="ca-ES" sz="2400" dirty="0" smtClean="0"/>
              <a:t> of </a:t>
            </a:r>
            <a:r>
              <a:rPr lang="ca-ES" sz="2400" dirty="0" err="1" smtClean="0"/>
              <a:t>information</a:t>
            </a:r>
            <a:r>
              <a:rPr lang="ca-ES" sz="2400" dirty="0" smtClean="0"/>
              <a:t> (</a:t>
            </a:r>
            <a:r>
              <a:rPr lang="ca-ES" sz="2400" dirty="0" err="1" smtClean="0"/>
              <a:t>Adverse</a:t>
            </a:r>
            <a:r>
              <a:rPr lang="ca-ES" sz="2400" dirty="0" smtClean="0"/>
              <a:t> </a:t>
            </a:r>
            <a:r>
              <a:rPr lang="ca-ES" sz="2400" dirty="0" err="1" smtClean="0"/>
              <a:t>selection</a:t>
            </a:r>
            <a:r>
              <a:rPr lang="ca-ES" sz="2400" dirty="0" smtClean="0"/>
              <a:t>)</a:t>
            </a:r>
          </a:p>
          <a:p>
            <a:pPr lvl="1" eaLnBrk="1" hangingPunct="1">
              <a:defRPr/>
            </a:pPr>
            <a:r>
              <a:rPr lang="ca-ES" sz="2400" dirty="0" smtClean="0">
                <a:solidFill>
                  <a:srgbClr val="000000"/>
                </a:solidFill>
              </a:rPr>
              <a:t>Ex-post </a:t>
            </a:r>
            <a:r>
              <a:rPr lang="ca-ES" sz="2400" dirty="0" err="1" smtClean="0">
                <a:solidFill>
                  <a:srgbClr val="000000"/>
                </a:solidFill>
              </a:rPr>
              <a:t>problem</a:t>
            </a:r>
            <a:r>
              <a:rPr lang="ca-ES" sz="2400" dirty="0" smtClean="0">
                <a:solidFill>
                  <a:srgbClr val="000000"/>
                </a:solidFill>
              </a:rPr>
              <a:t>: </a:t>
            </a:r>
            <a:r>
              <a:rPr lang="ca-ES" sz="2400" dirty="0" err="1" smtClean="0">
                <a:solidFill>
                  <a:srgbClr val="000000"/>
                </a:solidFill>
              </a:rPr>
              <a:t>inobservability</a:t>
            </a:r>
            <a:r>
              <a:rPr lang="ca-ES" sz="2400" dirty="0" smtClean="0">
                <a:solidFill>
                  <a:srgbClr val="000000"/>
                </a:solidFill>
              </a:rPr>
              <a:t> of </a:t>
            </a:r>
            <a:r>
              <a:rPr lang="ca-ES" sz="2400" dirty="0" err="1" smtClean="0">
                <a:solidFill>
                  <a:srgbClr val="000000"/>
                </a:solidFill>
              </a:rPr>
              <a:t>behaviour</a:t>
            </a:r>
            <a:r>
              <a:rPr lang="ca-ES" sz="2400" dirty="0" smtClean="0">
                <a:solidFill>
                  <a:srgbClr val="000000"/>
                </a:solidFill>
              </a:rPr>
              <a:t> (moral </a:t>
            </a:r>
            <a:r>
              <a:rPr lang="ca-ES" sz="2400" dirty="0" err="1" smtClean="0">
                <a:solidFill>
                  <a:srgbClr val="000000"/>
                </a:solidFill>
              </a:rPr>
              <a:t>hazard</a:t>
            </a:r>
            <a:r>
              <a:rPr lang="ca-ES" sz="2400" dirty="0" smtClean="0">
                <a:solidFill>
                  <a:srgbClr val="000000"/>
                </a:solidFill>
              </a:rPr>
              <a:t>)</a:t>
            </a:r>
          </a:p>
          <a:p>
            <a:pPr eaLnBrk="1" hangingPunct="1">
              <a:defRPr/>
            </a:pPr>
            <a:endParaRPr lang="ca-ES" dirty="0" smtClean="0"/>
          </a:p>
        </p:txBody>
      </p:sp>
    </p:spTree>
    <p:extLst>
      <p:ext uri="{BB962C8B-B14F-4D97-AF65-F5344CB8AC3E}">
        <p14:creationId xmlns:p14="http://schemas.microsoft.com/office/powerpoint/2010/main" val="1757017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a-ES" sz="3200" smtClean="0"/>
              <a:t>Exercise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a-ES" dirty="0" smtClean="0">
                <a:solidFill>
                  <a:srgbClr val="000000"/>
                </a:solidFill>
                <a:ea typeface="+mj-ea"/>
                <a:cs typeface="+mj-cs"/>
              </a:rPr>
              <a:t>Actors </a:t>
            </a:r>
            <a:r>
              <a:rPr lang="ca-ES" dirty="0" err="1" smtClean="0">
                <a:solidFill>
                  <a:srgbClr val="000000"/>
                </a:solidFill>
                <a:ea typeface="+mj-ea"/>
                <a:cs typeface="+mj-cs"/>
              </a:rPr>
              <a:t>interests</a:t>
            </a:r>
            <a:r>
              <a:rPr lang="ca-ES" dirty="0" smtClean="0">
                <a:solidFill>
                  <a:srgbClr val="000000"/>
                </a:solidFill>
                <a:ea typeface="+mj-ea"/>
                <a:cs typeface="+mj-cs"/>
              </a:rPr>
              <a:t> / </a:t>
            </a:r>
            <a:r>
              <a:rPr lang="ca-ES" dirty="0" err="1" smtClean="0">
                <a:solidFill>
                  <a:srgbClr val="000000"/>
                </a:solidFill>
                <a:ea typeface="+mj-ea"/>
                <a:cs typeface="+mj-cs"/>
              </a:rPr>
              <a:t>preferences</a:t>
            </a:r>
            <a:r>
              <a:rPr lang="ca-ES" dirty="0" smtClean="0">
                <a:solidFill>
                  <a:srgbClr val="000000"/>
                </a:solidFill>
                <a:ea typeface="+mj-ea"/>
                <a:cs typeface="+mj-cs"/>
              </a:rPr>
              <a:t>:</a:t>
            </a:r>
            <a:endParaRPr lang="ca-ES" dirty="0" smtClean="0">
              <a:solidFill>
                <a:srgbClr val="000000"/>
              </a:solidFill>
            </a:endParaRPr>
          </a:p>
          <a:p>
            <a:pPr lvl="1" eaLnBrk="1" hangingPunct="1">
              <a:defRPr/>
            </a:pPr>
            <a:r>
              <a:rPr lang="ca-ES" dirty="0" err="1" smtClean="0">
                <a:solidFill>
                  <a:srgbClr val="000000"/>
                </a:solidFill>
              </a:rPr>
              <a:t>Politicians</a:t>
            </a:r>
            <a:endParaRPr lang="ca-ES" dirty="0" smtClean="0">
              <a:solidFill>
                <a:srgbClr val="000000"/>
              </a:solidFill>
            </a:endParaRPr>
          </a:p>
          <a:p>
            <a:pPr lvl="1" eaLnBrk="1" hangingPunct="1">
              <a:defRPr/>
            </a:pPr>
            <a:r>
              <a:rPr lang="ca-ES" dirty="0" err="1" smtClean="0">
                <a:solidFill>
                  <a:srgbClr val="000000"/>
                </a:solidFill>
              </a:rPr>
              <a:t>Insurers</a:t>
            </a:r>
            <a:endParaRPr lang="ca-ES" dirty="0" smtClean="0">
              <a:solidFill>
                <a:srgbClr val="000000"/>
              </a:solidFill>
            </a:endParaRPr>
          </a:p>
          <a:p>
            <a:pPr lvl="1" eaLnBrk="1" hangingPunct="1">
              <a:defRPr/>
            </a:pPr>
            <a:r>
              <a:rPr lang="ca-ES" dirty="0" err="1" smtClean="0">
                <a:solidFill>
                  <a:srgbClr val="000000"/>
                </a:solidFill>
              </a:rPr>
              <a:t>Providers</a:t>
            </a:r>
            <a:r>
              <a:rPr lang="ca-ES" dirty="0" smtClean="0">
                <a:solidFill>
                  <a:srgbClr val="000000"/>
                </a:solidFill>
              </a:rPr>
              <a:t>:</a:t>
            </a:r>
          </a:p>
          <a:p>
            <a:pPr lvl="2" eaLnBrk="1" hangingPunct="1">
              <a:defRPr/>
            </a:pPr>
            <a:r>
              <a:rPr lang="ca-ES" sz="2400" dirty="0" err="1" smtClean="0">
                <a:solidFill>
                  <a:srgbClr val="000000"/>
                </a:solidFill>
              </a:rPr>
              <a:t>Owners</a:t>
            </a:r>
            <a:endParaRPr lang="ca-ES" sz="2400" dirty="0" smtClean="0">
              <a:solidFill>
                <a:srgbClr val="000000"/>
              </a:solidFill>
            </a:endParaRPr>
          </a:p>
          <a:p>
            <a:pPr lvl="2" eaLnBrk="1" hangingPunct="1">
              <a:defRPr/>
            </a:pPr>
            <a:r>
              <a:rPr lang="ca-ES" sz="2400" dirty="0" smtClean="0">
                <a:solidFill>
                  <a:srgbClr val="000000"/>
                </a:solidFill>
              </a:rPr>
              <a:t>Managers</a:t>
            </a:r>
          </a:p>
          <a:p>
            <a:pPr lvl="2" eaLnBrk="1" hangingPunct="1">
              <a:defRPr/>
            </a:pPr>
            <a:r>
              <a:rPr lang="ca-ES" sz="2400" dirty="0" smtClean="0">
                <a:solidFill>
                  <a:srgbClr val="000000"/>
                </a:solidFill>
              </a:rPr>
              <a:t>Professionals</a:t>
            </a:r>
          </a:p>
          <a:p>
            <a:pPr lvl="1" eaLnBrk="1" hangingPunct="1">
              <a:defRPr/>
            </a:pPr>
            <a:r>
              <a:rPr lang="ca-ES" dirty="0" err="1" smtClean="0">
                <a:solidFill>
                  <a:srgbClr val="000000"/>
                </a:solidFill>
              </a:rPr>
              <a:t>Citizens</a:t>
            </a:r>
            <a:endParaRPr lang="ca-ES" dirty="0" smtClean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ca-ES" dirty="0" smtClean="0"/>
          </a:p>
        </p:txBody>
      </p:sp>
      <p:sp>
        <p:nvSpPr>
          <p:cNvPr id="49156" name="Contenidor de contingut 3"/>
          <p:cNvSpPr>
            <a:spLocks noGrp="1"/>
          </p:cNvSpPr>
          <p:nvPr>
            <p:ph sz="half" idx="2"/>
          </p:nvPr>
        </p:nvSpPr>
        <p:spPr>
          <a:xfrm>
            <a:off x="4067175" y="1600200"/>
            <a:ext cx="4897438" cy="4525963"/>
          </a:xfrm>
        </p:spPr>
        <p:txBody>
          <a:bodyPr/>
          <a:lstStyle/>
          <a:p>
            <a:pPr eaLnBrk="1" hangingPunct="1"/>
            <a:r>
              <a:rPr lang="es-ES" smtClean="0">
                <a:solidFill>
                  <a:srgbClr val="000000"/>
                </a:solidFill>
              </a:rPr>
              <a:t>Private sector vs public sector management?</a:t>
            </a:r>
          </a:p>
          <a:p>
            <a:pPr lvl="1" eaLnBrk="1" hangingPunct="1"/>
            <a:r>
              <a:rPr lang="es-ES" smtClean="0">
                <a:solidFill>
                  <a:srgbClr val="000000"/>
                </a:solidFill>
              </a:rPr>
              <a:t>Values</a:t>
            </a:r>
          </a:p>
          <a:p>
            <a:pPr lvl="1" eaLnBrk="1" hangingPunct="1"/>
            <a:r>
              <a:rPr lang="es-ES" smtClean="0">
                <a:solidFill>
                  <a:srgbClr val="000000"/>
                </a:solidFill>
              </a:rPr>
              <a:t>Aims</a:t>
            </a:r>
          </a:p>
          <a:p>
            <a:pPr lvl="1" eaLnBrk="1" hangingPunct="1"/>
            <a:r>
              <a:rPr lang="es-ES" smtClean="0">
                <a:solidFill>
                  <a:srgbClr val="000000"/>
                </a:solidFill>
              </a:rPr>
              <a:t>Decision-making (-ers)</a:t>
            </a:r>
          </a:p>
          <a:p>
            <a:pPr lvl="1" eaLnBrk="1" hangingPunct="1"/>
            <a:r>
              <a:rPr lang="es-ES" smtClean="0">
                <a:solidFill>
                  <a:srgbClr val="000000"/>
                </a:solidFill>
              </a:rPr>
              <a:t>Evaluation criteria </a:t>
            </a:r>
          </a:p>
          <a:p>
            <a:pPr lvl="1" eaLnBrk="1" hangingPunct="1"/>
            <a:r>
              <a:rPr lang="es-ES" smtClean="0">
                <a:solidFill>
                  <a:srgbClr val="000000"/>
                </a:solidFill>
              </a:rPr>
              <a:t>Property rights</a:t>
            </a:r>
          </a:p>
          <a:p>
            <a:pPr lvl="1" eaLnBrk="1" hangingPunct="1"/>
            <a:r>
              <a:rPr lang="es-ES" smtClean="0">
                <a:solidFill>
                  <a:srgbClr val="000000"/>
                </a:solidFill>
              </a:rPr>
              <a:t>Responsibility/accountability rules</a:t>
            </a:r>
            <a:endParaRPr lang="ca-ES" smtClean="0"/>
          </a:p>
        </p:txBody>
      </p:sp>
    </p:spTree>
    <p:extLst>
      <p:ext uri="{BB962C8B-B14F-4D97-AF65-F5344CB8AC3E}">
        <p14:creationId xmlns:p14="http://schemas.microsoft.com/office/powerpoint/2010/main" val="1729365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sz="3200" dirty="0" smtClean="0"/>
              <a:t>2. Health professions, </a:t>
            </a:r>
            <a:r>
              <a:rPr lang="ca-ES" sz="3200" dirty="0" err="1" smtClean="0"/>
              <a:t>organization</a:t>
            </a:r>
            <a:r>
              <a:rPr lang="ca-ES" sz="3200" dirty="0" smtClean="0"/>
              <a:t> </a:t>
            </a:r>
            <a:br>
              <a:rPr lang="ca-ES" sz="3200" dirty="0" smtClean="0"/>
            </a:br>
            <a:r>
              <a:rPr lang="ca-ES" sz="3200" dirty="0" err="1" smtClean="0"/>
              <a:t>and</a:t>
            </a:r>
            <a:r>
              <a:rPr lang="ca-ES" sz="3200" dirty="0" smtClean="0"/>
              <a:t> </a:t>
            </a:r>
            <a:r>
              <a:rPr lang="ca-ES" sz="3200" dirty="0" err="1" smtClean="0"/>
              <a:t>power</a:t>
            </a:r>
            <a:r>
              <a:rPr lang="ca-ES" dirty="0" smtClean="0"/>
              <a:t/>
            </a:r>
            <a:br>
              <a:rPr lang="ca-ES" dirty="0" smtClean="0"/>
            </a:br>
            <a:endParaRPr lang="ca-ES" dirty="0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 algn="l"/>
            <a:r>
              <a:rPr lang="ca-ES" sz="2400" dirty="0" smtClean="0">
                <a:solidFill>
                  <a:srgbClr val="000000"/>
                </a:solidFill>
              </a:rPr>
              <a:t>2.1. Professions </a:t>
            </a:r>
            <a:r>
              <a:rPr lang="ca-ES" sz="2400" dirty="0" err="1" smtClean="0">
                <a:solidFill>
                  <a:srgbClr val="000000"/>
                </a:solidFill>
              </a:rPr>
              <a:t>and</a:t>
            </a:r>
            <a:r>
              <a:rPr lang="ca-ES" sz="2400" dirty="0" smtClean="0">
                <a:solidFill>
                  <a:srgbClr val="000000"/>
                </a:solidFill>
              </a:rPr>
              <a:t> professional </a:t>
            </a:r>
            <a:r>
              <a:rPr lang="ca-ES" sz="2400" dirty="0" err="1" smtClean="0">
                <a:solidFill>
                  <a:srgbClr val="000000"/>
                </a:solidFill>
              </a:rPr>
              <a:t>bureaucracies</a:t>
            </a:r>
            <a:endParaRPr lang="ca-ES" sz="2400" dirty="0">
              <a:solidFill>
                <a:srgbClr val="000000"/>
              </a:solidFill>
            </a:endParaRPr>
          </a:p>
          <a:p>
            <a:pPr lvl="0" algn="l"/>
            <a:r>
              <a:rPr lang="ca-ES" sz="2400" dirty="0" smtClean="0">
                <a:solidFill>
                  <a:srgbClr val="000000"/>
                </a:solidFill>
              </a:rPr>
              <a:t>2.2. </a:t>
            </a:r>
            <a:r>
              <a:rPr lang="ca-ES" sz="2400" dirty="0">
                <a:solidFill>
                  <a:srgbClr val="000000"/>
                </a:solidFill>
              </a:rPr>
              <a:t>Quasi-</a:t>
            </a:r>
            <a:r>
              <a:rPr lang="ca-ES" sz="2400" dirty="0" err="1">
                <a:solidFill>
                  <a:srgbClr val="000000"/>
                </a:solidFill>
              </a:rPr>
              <a:t>markets</a:t>
            </a:r>
            <a:r>
              <a:rPr lang="ca-ES" sz="2400" dirty="0">
                <a:solidFill>
                  <a:srgbClr val="000000"/>
                </a:solidFill>
              </a:rPr>
              <a:t>, </a:t>
            </a:r>
            <a:r>
              <a:rPr lang="ca-ES" sz="2400" dirty="0" err="1">
                <a:solidFill>
                  <a:srgbClr val="000000"/>
                </a:solidFill>
              </a:rPr>
              <a:t>hierarchical</a:t>
            </a:r>
            <a:r>
              <a:rPr lang="ca-ES" sz="2400" dirty="0">
                <a:solidFill>
                  <a:srgbClr val="000000"/>
                </a:solidFill>
              </a:rPr>
              <a:t> </a:t>
            </a:r>
            <a:r>
              <a:rPr lang="ca-ES" sz="2400" dirty="0" err="1">
                <a:solidFill>
                  <a:srgbClr val="000000"/>
                </a:solidFill>
              </a:rPr>
              <a:t>contracts</a:t>
            </a:r>
            <a:r>
              <a:rPr lang="ca-ES" sz="2400" dirty="0">
                <a:solidFill>
                  <a:srgbClr val="000000"/>
                </a:solidFill>
              </a:rPr>
              <a:t> </a:t>
            </a:r>
            <a:r>
              <a:rPr lang="ca-ES" sz="2400" dirty="0" err="1">
                <a:solidFill>
                  <a:srgbClr val="000000"/>
                </a:solidFill>
              </a:rPr>
              <a:t>and</a:t>
            </a:r>
            <a:r>
              <a:rPr lang="ca-ES" sz="2400" dirty="0">
                <a:solidFill>
                  <a:srgbClr val="000000"/>
                </a:solidFill>
              </a:rPr>
              <a:t> </a:t>
            </a:r>
            <a:r>
              <a:rPr lang="ca-ES" sz="2400" dirty="0" err="1">
                <a:solidFill>
                  <a:srgbClr val="000000"/>
                </a:solidFill>
              </a:rPr>
              <a:t>relational</a:t>
            </a:r>
            <a:r>
              <a:rPr lang="ca-ES" sz="2400" dirty="0">
                <a:solidFill>
                  <a:srgbClr val="000000"/>
                </a:solidFill>
              </a:rPr>
              <a:t> </a:t>
            </a:r>
            <a:r>
              <a:rPr lang="ca-ES" sz="2400" dirty="0" err="1">
                <a:solidFill>
                  <a:srgbClr val="000000"/>
                </a:solidFill>
              </a:rPr>
              <a:t>markets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249195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3200" dirty="0" smtClean="0"/>
              <a:t>2.1.  </a:t>
            </a:r>
            <a:r>
              <a:rPr lang="es-ES" sz="3200" dirty="0" err="1" smtClean="0"/>
              <a:t>Professions</a:t>
            </a:r>
            <a:r>
              <a:rPr lang="es-ES" sz="3200" dirty="0" smtClean="0"/>
              <a:t> (I)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2800" dirty="0" err="1" smtClean="0"/>
              <a:t>Profession</a:t>
            </a:r>
            <a:r>
              <a:rPr lang="es-ES" sz="2800" dirty="0" smtClean="0"/>
              <a:t>: </a:t>
            </a:r>
            <a:r>
              <a:rPr lang="es-ES" sz="2800" dirty="0" err="1" smtClean="0"/>
              <a:t>occupational</a:t>
            </a:r>
            <a:r>
              <a:rPr lang="es-ES" sz="2800" dirty="0" smtClean="0"/>
              <a:t> </a:t>
            </a:r>
            <a:r>
              <a:rPr lang="es-ES" sz="2800" dirty="0" err="1" smtClean="0"/>
              <a:t>group</a:t>
            </a:r>
            <a:r>
              <a:rPr lang="es-ES" sz="2800" dirty="0" smtClean="0"/>
              <a:t> </a:t>
            </a:r>
            <a:r>
              <a:rPr lang="es-ES" sz="2800" dirty="0" err="1" smtClean="0"/>
              <a:t>sharing</a:t>
            </a:r>
            <a:r>
              <a:rPr lang="es-ES" sz="2800" dirty="0" smtClean="0"/>
              <a:t>:</a:t>
            </a:r>
          </a:p>
          <a:p>
            <a:pPr marL="0" indent="0" eaLnBrk="1" hangingPunct="1">
              <a:buFontTx/>
              <a:buNone/>
              <a:defRPr/>
            </a:pPr>
            <a:endParaRPr lang="es-ES" sz="2800" dirty="0" smtClean="0"/>
          </a:p>
          <a:p>
            <a:pPr lvl="1" eaLnBrk="1" hangingPunct="1">
              <a:defRPr/>
            </a:pPr>
            <a:r>
              <a:rPr lang="es-ES" sz="2400" dirty="0" err="1" smtClean="0"/>
              <a:t>Expert</a:t>
            </a:r>
            <a:r>
              <a:rPr lang="es-ES" sz="2400" dirty="0" smtClean="0"/>
              <a:t> </a:t>
            </a:r>
            <a:r>
              <a:rPr lang="es-ES" sz="2400" dirty="0" err="1" smtClean="0"/>
              <a:t>knowledge</a:t>
            </a:r>
            <a:r>
              <a:rPr lang="es-ES" sz="2400" dirty="0" smtClean="0"/>
              <a:t> </a:t>
            </a:r>
          </a:p>
          <a:p>
            <a:pPr lvl="1" eaLnBrk="1" hangingPunct="1">
              <a:defRPr/>
            </a:pPr>
            <a:r>
              <a:rPr lang="es-ES" sz="2400" dirty="0" err="1" smtClean="0"/>
              <a:t>Code</a:t>
            </a:r>
            <a:r>
              <a:rPr lang="es-ES" sz="2400" dirty="0" smtClean="0"/>
              <a:t> of </a:t>
            </a:r>
            <a:r>
              <a:rPr lang="es-ES" sz="2400" dirty="0" err="1" smtClean="0"/>
              <a:t>ethics</a:t>
            </a:r>
            <a:endParaRPr lang="es-ES" sz="2400" dirty="0" smtClean="0"/>
          </a:p>
          <a:p>
            <a:pPr lvl="1" eaLnBrk="1" hangingPunct="1">
              <a:defRPr/>
            </a:pPr>
            <a:r>
              <a:rPr lang="es-ES" sz="2400" dirty="0" err="1" smtClean="0"/>
              <a:t>Vocation</a:t>
            </a:r>
            <a:endParaRPr lang="es-ES" sz="2400" dirty="0" smtClean="0"/>
          </a:p>
          <a:p>
            <a:pPr lvl="1" eaLnBrk="1" hangingPunct="1">
              <a:defRPr/>
            </a:pPr>
            <a:r>
              <a:rPr lang="es-ES" sz="2400" dirty="0" err="1" smtClean="0"/>
              <a:t>Identity</a:t>
            </a:r>
            <a:r>
              <a:rPr lang="es-ES" sz="2400" dirty="0" smtClean="0"/>
              <a:t>                                        </a:t>
            </a:r>
            <a:r>
              <a:rPr lang="es-ES" sz="2400" dirty="0" err="1" smtClean="0"/>
              <a:t>professional</a:t>
            </a:r>
            <a:r>
              <a:rPr lang="es-ES" sz="2400" dirty="0" smtClean="0"/>
              <a:t> </a:t>
            </a:r>
            <a:r>
              <a:rPr lang="es-ES" sz="2400" dirty="0" err="1" smtClean="0"/>
              <a:t>power</a:t>
            </a:r>
            <a:r>
              <a:rPr lang="es-ES" sz="2400" dirty="0" smtClean="0"/>
              <a:t>       </a:t>
            </a:r>
          </a:p>
          <a:p>
            <a:pPr lvl="1" eaLnBrk="1" hangingPunct="1">
              <a:defRPr/>
            </a:pPr>
            <a:r>
              <a:rPr lang="es-ES" sz="2400" dirty="0" smtClean="0"/>
              <a:t>Social status</a:t>
            </a:r>
          </a:p>
          <a:p>
            <a:pPr lvl="1" eaLnBrk="1" hangingPunct="1">
              <a:defRPr/>
            </a:pPr>
            <a:r>
              <a:rPr lang="es-ES" sz="2400" dirty="0" err="1" smtClean="0"/>
              <a:t>Self-regulation</a:t>
            </a:r>
            <a:endParaRPr lang="es-ES" sz="2400" dirty="0" smtClean="0"/>
          </a:p>
          <a:p>
            <a:pPr lvl="1" eaLnBrk="1" hangingPunct="1">
              <a:defRPr/>
            </a:pPr>
            <a:r>
              <a:rPr lang="es-ES" sz="2400" dirty="0" err="1" smtClean="0"/>
              <a:t>Loyalty</a:t>
            </a:r>
            <a:endParaRPr lang="es-ES" sz="2400" dirty="0" smtClean="0"/>
          </a:p>
          <a:p>
            <a:pPr lvl="1" eaLnBrk="1" hangingPunct="1">
              <a:buFontTx/>
              <a:buNone/>
              <a:defRPr/>
            </a:pPr>
            <a:endParaRPr lang="es-ES" sz="2400" dirty="0" smtClean="0"/>
          </a:p>
          <a:p>
            <a:pPr lvl="1" eaLnBrk="1" hangingPunct="1">
              <a:defRPr/>
            </a:pPr>
            <a:endParaRPr lang="es-ES" sz="2400" dirty="0" smtClean="0"/>
          </a:p>
          <a:p>
            <a:pPr eaLnBrk="1" hangingPunct="1">
              <a:defRPr/>
            </a:pPr>
            <a:endParaRPr lang="es-ES" sz="4000" dirty="0" smtClean="0"/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4859338" y="2708274"/>
            <a:ext cx="0" cy="28089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0181" name="Line 5"/>
          <p:cNvSpPr>
            <a:spLocks noChangeShapeType="1"/>
          </p:cNvSpPr>
          <p:nvPr/>
        </p:nvSpPr>
        <p:spPr bwMode="auto">
          <a:xfrm>
            <a:off x="4859338" y="4149080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921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3200" dirty="0" smtClean="0"/>
              <a:t>2.1. </a:t>
            </a:r>
            <a:r>
              <a:rPr lang="es-ES" sz="3200" dirty="0" err="1" smtClean="0"/>
              <a:t>Professions</a:t>
            </a:r>
            <a:r>
              <a:rPr lang="es-ES" sz="3200" dirty="0" smtClean="0"/>
              <a:t> (II)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sz="2800" smtClean="0"/>
              <a:t>Conflict of logics - simultaneous participation in two systems:</a:t>
            </a:r>
          </a:p>
          <a:p>
            <a:pPr lvl="2" eaLnBrk="1" hangingPunct="1"/>
            <a:r>
              <a:rPr lang="es-ES" sz="2800" b="1" smtClean="0"/>
              <a:t>The profession</a:t>
            </a:r>
            <a:r>
              <a:rPr lang="es-ES" sz="2800" smtClean="0"/>
              <a:t>: expert knowledge, code of ethics, identity, self regulation, autonomy of decision…=&gt;saving lives. </a:t>
            </a:r>
          </a:p>
          <a:p>
            <a:pPr lvl="2" eaLnBrk="1" hangingPunct="1"/>
            <a:r>
              <a:rPr lang="es-ES" sz="2800" b="1" smtClean="0"/>
              <a:t>The organization</a:t>
            </a:r>
            <a:r>
              <a:rPr lang="es-ES" sz="2800" smtClean="0"/>
              <a:t>: management instruments, hierarchical control, procedure protocols, organizational norms and regulations…=&gt; being cost-effective/ efficient/ economic</a:t>
            </a:r>
          </a:p>
          <a:p>
            <a:pPr lvl="1" eaLnBrk="1" hangingPunct="1">
              <a:buFontTx/>
              <a:buNone/>
            </a:pPr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3766444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3200" dirty="0" smtClean="0"/>
              <a:t>2.1. Professional </a:t>
            </a:r>
            <a:r>
              <a:rPr lang="ca-ES" sz="3200" dirty="0" err="1" smtClean="0"/>
              <a:t>bureaucracies</a:t>
            </a:r>
            <a:r>
              <a:rPr lang="ca-ES" sz="3200" dirty="0" smtClean="0"/>
              <a:t> (III)</a:t>
            </a:r>
          </a:p>
        </p:txBody>
      </p:sp>
      <p:sp>
        <p:nvSpPr>
          <p:cNvPr id="52227" name="Contenidor de contingut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537075"/>
          </a:xfrm>
        </p:spPr>
        <p:txBody>
          <a:bodyPr/>
          <a:lstStyle/>
          <a:p>
            <a:r>
              <a:rPr lang="en-US" sz="2000" smtClean="0"/>
              <a:t>Realization activities and achievement of purposes depend on professional employees’ competence –</a:t>
            </a:r>
            <a:r>
              <a:rPr lang="en-US" sz="2000" b="1" smtClean="0"/>
              <a:t>operating core.</a:t>
            </a:r>
            <a:r>
              <a:rPr lang="en-US" sz="2000" smtClean="0"/>
              <a:t> </a:t>
            </a:r>
          </a:p>
          <a:p>
            <a:r>
              <a:rPr lang="en-US" sz="2000" smtClean="0"/>
              <a:t>NPM -erosion of self-management and clinical </a:t>
            </a:r>
            <a:r>
              <a:rPr lang="en-US" sz="2000" b="1" smtClean="0"/>
              <a:t>autonomy</a:t>
            </a:r>
            <a:r>
              <a:rPr lang="en-US" sz="2000" smtClean="0"/>
              <a:t> in favour of managerial authority (economy and efficiency) </a:t>
            </a:r>
          </a:p>
          <a:p>
            <a:r>
              <a:rPr lang="en-US" sz="2000" smtClean="0"/>
              <a:t>Professionals - high degree of autonomy in their work, aim to control the administrative </a:t>
            </a:r>
            <a:r>
              <a:rPr lang="en-US" sz="2000" b="1" smtClean="0"/>
              <a:t>middle line</a:t>
            </a:r>
            <a:r>
              <a:rPr lang="en-US" sz="2000" smtClean="0"/>
              <a:t> of the organization </a:t>
            </a:r>
          </a:p>
          <a:p>
            <a:r>
              <a:rPr lang="en-US" sz="2000" smtClean="0"/>
              <a:t>Standardization of </a:t>
            </a:r>
            <a:r>
              <a:rPr lang="en-US" sz="2000" b="1" smtClean="0"/>
              <a:t>skills and knowledge</a:t>
            </a:r>
            <a:r>
              <a:rPr lang="en-US" sz="2000" smtClean="0"/>
              <a:t> is the main coordinating mechanism, but is largely originated outside the organization by self-governing collegial associations. </a:t>
            </a:r>
          </a:p>
          <a:p>
            <a:r>
              <a:rPr lang="en-US" sz="2000" smtClean="0"/>
              <a:t>Work </a:t>
            </a:r>
            <a:r>
              <a:rPr lang="en-US" sz="2000" b="1" smtClean="0"/>
              <a:t>processes</a:t>
            </a:r>
            <a:r>
              <a:rPr lang="en-US" sz="2000" smtClean="0"/>
              <a:t> are too complex to be standardized by analysts or supervised by managers, and the </a:t>
            </a:r>
            <a:r>
              <a:rPr lang="en-US" sz="2000" b="1" smtClean="0"/>
              <a:t>outputs</a:t>
            </a:r>
            <a:r>
              <a:rPr lang="en-US" sz="2000" smtClean="0"/>
              <a:t> of professional work cannot easily be measured and thus standardized.</a:t>
            </a:r>
          </a:p>
          <a:p>
            <a:endParaRPr lang="ca-ES" smtClean="0"/>
          </a:p>
        </p:txBody>
      </p:sp>
    </p:spTree>
    <p:extLst>
      <p:ext uri="{BB962C8B-B14F-4D97-AF65-F5344CB8AC3E}">
        <p14:creationId xmlns:p14="http://schemas.microsoft.com/office/powerpoint/2010/main" val="1312087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a-ES" sz="3200" dirty="0" smtClean="0"/>
              <a:t>In </a:t>
            </a:r>
            <a:r>
              <a:rPr lang="ca-ES" sz="3200" dirty="0" err="1" smtClean="0"/>
              <a:t>the</a:t>
            </a:r>
            <a:r>
              <a:rPr lang="ca-ES" sz="3200" dirty="0" smtClean="0"/>
              <a:t> </a:t>
            </a:r>
            <a:r>
              <a:rPr lang="ca-ES" sz="3200" dirty="0" err="1" smtClean="0"/>
              <a:t>previous</a:t>
            </a:r>
            <a:r>
              <a:rPr lang="ca-ES" sz="3200" dirty="0" smtClean="0"/>
              <a:t> </a:t>
            </a:r>
            <a:r>
              <a:rPr lang="ca-ES" sz="3200" dirty="0" err="1" smtClean="0"/>
              <a:t>session</a:t>
            </a:r>
            <a:r>
              <a:rPr lang="ca-ES" sz="3200" dirty="0" smtClean="0"/>
              <a:t>...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a-ES" sz="2800" b="1" dirty="0" err="1" smtClean="0"/>
              <a:t>Policy</a:t>
            </a:r>
            <a:r>
              <a:rPr lang="ca-ES" sz="2800" b="1" dirty="0" smtClean="0"/>
              <a:t> </a:t>
            </a:r>
            <a:r>
              <a:rPr lang="ca-ES" sz="2800" dirty="0" smtClean="0"/>
              <a:t>is </a:t>
            </a:r>
            <a:r>
              <a:rPr lang="ca-ES" sz="2800" dirty="0" err="1" smtClean="0"/>
              <a:t>the</a:t>
            </a:r>
            <a:r>
              <a:rPr lang="ca-ES" sz="2800" dirty="0" smtClean="0"/>
              <a:t> </a:t>
            </a:r>
            <a:r>
              <a:rPr lang="ca-ES" sz="2800" dirty="0" err="1" smtClean="0"/>
              <a:t>answer</a:t>
            </a:r>
            <a:r>
              <a:rPr lang="ca-ES" sz="2800" dirty="0" smtClean="0"/>
              <a:t> to:</a:t>
            </a:r>
          </a:p>
          <a:p>
            <a:pPr lvl="1" eaLnBrk="1" hangingPunct="1">
              <a:defRPr/>
            </a:pPr>
            <a:r>
              <a:rPr lang="ca-ES" b="1" dirty="0" err="1" smtClean="0"/>
              <a:t>What</a:t>
            </a:r>
            <a:r>
              <a:rPr lang="ca-ES" dirty="0" smtClean="0"/>
              <a:t> do </a:t>
            </a:r>
            <a:r>
              <a:rPr lang="ca-ES" dirty="0" err="1" smtClean="0"/>
              <a:t>we</a:t>
            </a:r>
            <a:r>
              <a:rPr lang="ca-ES" dirty="0" smtClean="0"/>
              <a:t> do?</a:t>
            </a:r>
          </a:p>
          <a:p>
            <a:pPr lvl="2" eaLnBrk="1" hangingPunct="1">
              <a:defRPr/>
            </a:pPr>
            <a:r>
              <a:rPr lang="ca-ES" dirty="0" err="1" smtClean="0"/>
              <a:t>Extension</a:t>
            </a:r>
            <a:r>
              <a:rPr lang="ca-ES" dirty="0" smtClean="0"/>
              <a:t> of </a:t>
            </a:r>
            <a:r>
              <a:rPr lang="ca-ES" dirty="0" err="1" smtClean="0"/>
              <a:t>coverage</a:t>
            </a:r>
            <a:endParaRPr lang="ca-ES" dirty="0" smtClean="0"/>
          </a:p>
          <a:p>
            <a:pPr lvl="2" eaLnBrk="1" hangingPunct="1">
              <a:defRPr/>
            </a:pPr>
            <a:r>
              <a:rPr lang="ca-ES" dirty="0" err="1" smtClean="0"/>
              <a:t>Intensity</a:t>
            </a:r>
            <a:r>
              <a:rPr lang="ca-ES" dirty="0" smtClean="0"/>
              <a:t> of </a:t>
            </a:r>
            <a:r>
              <a:rPr lang="ca-ES" dirty="0" err="1" smtClean="0"/>
              <a:t>coverage</a:t>
            </a:r>
            <a:endParaRPr lang="ca-ES" dirty="0" smtClean="0"/>
          </a:p>
          <a:p>
            <a:pPr lvl="1" eaLnBrk="1" hangingPunct="1">
              <a:defRPr/>
            </a:pPr>
            <a:r>
              <a:rPr lang="ca-ES" b="1" dirty="0" err="1" smtClean="0">
                <a:solidFill>
                  <a:srgbClr val="000000"/>
                </a:solidFill>
              </a:rPr>
              <a:t>How</a:t>
            </a:r>
            <a:r>
              <a:rPr lang="ca-ES" dirty="0" smtClean="0">
                <a:solidFill>
                  <a:srgbClr val="000000"/>
                </a:solidFill>
              </a:rPr>
              <a:t> do </a:t>
            </a:r>
            <a:r>
              <a:rPr lang="ca-ES" dirty="0" err="1" smtClean="0">
                <a:solidFill>
                  <a:srgbClr val="000000"/>
                </a:solidFill>
              </a:rPr>
              <a:t>we</a:t>
            </a:r>
            <a:r>
              <a:rPr lang="ca-ES" dirty="0" smtClean="0">
                <a:solidFill>
                  <a:srgbClr val="000000"/>
                </a:solidFill>
              </a:rPr>
              <a:t> do </a:t>
            </a:r>
            <a:r>
              <a:rPr lang="ca-ES" dirty="0" err="1" smtClean="0">
                <a:solidFill>
                  <a:srgbClr val="000000"/>
                </a:solidFill>
              </a:rPr>
              <a:t>it</a:t>
            </a:r>
            <a:r>
              <a:rPr lang="ca-ES" dirty="0" smtClean="0">
                <a:solidFill>
                  <a:srgbClr val="000000"/>
                </a:solidFill>
              </a:rPr>
              <a:t>?</a:t>
            </a:r>
          </a:p>
          <a:p>
            <a:pPr lvl="2" eaLnBrk="1" hangingPunct="1">
              <a:defRPr/>
            </a:pPr>
            <a:r>
              <a:rPr lang="ca-ES" dirty="0" err="1" smtClean="0">
                <a:solidFill>
                  <a:srgbClr val="000000"/>
                </a:solidFill>
              </a:rPr>
              <a:t>Implementation</a:t>
            </a:r>
            <a:r>
              <a:rPr lang="ca-ES" dirty="0" smtClean="0">
                <a:solidFill>
                  <a:srgbClr val="000000"/>
                </a:solidFill>
              </a:rPr>
              <a:t> </a:t>
            </a:r>
            <a:r>
              <a:rPr lang="ca-ES" dirty="0" err="1" smtClean="0">
                <a:solidFill>
                  <a:srgbClr val="000000"/>
                </a:solidFill>
              </a:rPr>
              <a:t>scenarios</a:t>
            </a:r>
            <a:endParaRPr lang="ca-ES" dirty="0" smtClean="0">
              <a:solidFill>
                <a:srgbClr val="000000"/>
              </a:solidFill>
            </a:endParaRPr>
          </a:p>
          <a:p>
            <a:pPr lvl="2" eaLnBrk="1" hangingPunct="1">
              <a:defRPr/>
            </a:pPr>
            <a:r>
              <a:rPr lang="ca-ES" dirty="0" smtClean="0">
                <a:solidFill>
                  <a:srgbClr val="000000"/>
                </a:solidFill>
              </a:rPr>
              <a:t>Management models</a:t>
            </a:r>
          </a:p>
          <a:p>
            <a:pPr lvl="1" eaLnBrk="1" hangingPunct="1">
              <a:defRPr/>
            </a:pPr>
            <a:r>
              <a:rPr lang="ca-ES" b="1" dirty="0" err="1" smtClean="0">
                <a:solidFill>
                  <a:srgbClr val="000000"/>
                </a:solidFill>
              </a:rPr>
              <a:t>Why</a:t>
            </a:r>
            <a:r>
              <a:rPr lang="ca-ES" dirty="0" smtClean="0">
                <a:solidFill>
                  <a:srgbClr val="000000"/>
                </a:solidFill>
              </a:rPr>
              <a:t> do </a:t>
            </a:r>
            <a:r>
              <a:rPr lang="ca-ES" dirty="0" err="1" smtClean="0">
                <a:solidFill>
                  <a:srgbClr val="000000"/>
                </a:solidFill>
              </a:rPr>
              <a:t>we</a:t>
            </a:r>
            <a:r>
              <a:rPr lang="ca-ES" dirty="0" smtClean="0">
                <a:solidFill>
                  <a:srgbClr val="000000"/>
                </a:solidFill>
              </a:rPr>
              <a:t> do </a:t>
            </a:r>
            <a:r>
              <a:rPr lang="ca-ES" dirty="0" err="1" smtClean="0">
                <a:solidFill>
                  <a:srgbClr val="000000"/>
                </a:solidFill>
              </a:rPr>
              <a:t>it</a:t>
            </a:r>
            <a:r>
              <a:rPr lang="ca-ES" dirty="0" smtClean="0">
                <a:solidFill>
                  <a:srgbClr val="000000"/>
                </a:solidFill>
              </a:rPr>
              <a:t>?</a:t>
            </a:r>
          </a:p>
          <a:p>
            <a:pPr lvl="2" eaLnBrk="1" hangingPunct="1">
              <a:defRPr/>
            </a:pPr>
            <a:r>
              <a:rPr lang="ca-ES" dirty="0" err="1" smtClean="0">
                <a:solidFill>
                  <a:srgbClr val="000000"/>
                </a:solidFill>
              </a:rPr>
              <a:t>Values</a:t>
            </a:r>
            <a:r>
              <a:rPr lang="ca-ES" dirty="0" smtClean="0">
                <a:solidFill>
                  <a:srgbClr val="000000"/>
                </a:solidFill>
              </a:rPr>
              <a:t>, objectives, </a:t>
            </a:r>
            <a:r>
              <a:rPr lang="ca-ES" dirty="0" err="1" smtClean="0">
                <a:solidFill>
                  <a:srgbClr val="000000"/>
                </a:solidFill>
              </a:rPr>
              <a:t>normative</a:t>
            </a:r>
            <a:r>
              <a:rPr lang="ca-ES" dirty="0" smtClean="0">
                <a:solidFill>
                  <a:srgbClr val="000000"/>
                </a:solidFill>
              </a:rPr>
              <a:t>/</a:t>
            </a:r>
            <a:r>
              <a:rPr lang="ca-ES" dirty="0" err="1" smtClean="0">
                <a:solidFill>
                  <a:srgbClr val="000000"/>
                </a:solidFill>
              </a:rPr>
              <a:t>discourse</a:t>
            </a:r>
            <a:r>
              <a:rPr lang="ca-ES" dirty="0" smtClean="0">
                <a:solidFill>
                  <a:srgbClr val="000000"/>
                </a:solidFill>
              </a:rPr>
              <a:t> </a:t>
            </a:r>
            <a:r>
              <a:rPr lang="ca-ES" dirty="0" err="1" smtClean="0">
                <a:solidFill>
                  <a:srgbClr val="000000"/>
                </a:solidFill>
              </a:rPr>
              <a:t>dimension</a:t>
            </a:r>
            <a:endParaRPr lang="ca-ES" dirty="0" smtClean="0">
              <a:solidFill>
                <a:srgbClr val="000000"/>
              </a:solidFill>
            </a:endParaRPr>
          </a:p>
          <a:p>
            <a:pPr marL="914400" lvl="2" indent="0" eaLnBrk="1" hangingPunct="1">
              <a:buFontTx/>
              <a:buNone/>
              <a:defRPr/>
            </a:pPr>
            <a:endParaRPr lang="ca-E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5234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2.2. Conditions for quasi-markets to succeed </a:t>
            </a:r>
            <a:endParaRPr lang="ca-ES" sz="3200" dirty="0" smtClean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183187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en-US" sz="1600" dirty="0" smtClean="0"/>
          </a:p>
          <a:p>
            <a:pPr eaLnBrk="1" hangingPunct="1">
              <a:defRPr/>
            </a:pPr>
            <a:r>
              <a:rPr lang="en-US" sz="2000" b="1" dirty="0" smtClean="0"/>
              <a:t>Market structure</a:t>
            </a:r>
            <a:r>
              <a:rPr lang="en-US" sz="2000" dirty="0" smtClean="0"/>
              <a:t>: the structure on both sides of the market (SS and DD) should be competitive, nevertheless, when a monopoly exists on one side, a monopoly on the other side may be needed as a countervailing power,</a:t>
            </a:r>
          </a:p>
          <a:p>
            <a:pPr eaLnBrk="1" hangingPunct="1">
              <a:defRPr/>
            </a:pPr>
            <a:r>
              <a:rPr lang="en-US" sz="2000" b="1" dirty="0" smtClean="0"/>
              <a:t>Information</a:t>
            </a:r>
            <a:r>
              <a:rPr lang="en-US" sz="2000" dirty="0" smtClean="0"/>
              <a:t>: both providers and purchasers need to have access to accurate, independent information, the former primarily about costs, the latter about quality,</a:t>
            </a:r>
          </a:p>
          <a:p>
            <a:pPr eaLnBrk="1" hangingPunct="1">
              <a:defRPr/>
            </a:pPr>
            <a:r>
              <a:rPr lang="en-US" sz="2000" b="1" dirty="0" smtClean="0"/>
              <a:t>Transaction costs </a:t>
            </a:r>
            <a:r>
              <a:rPr lang="en-US" sz="2000" dirty="0" smtClean="0"/>
              <a:t>associated with uncertainty should be kept to a minimum</a:t>
            </a:r>
          </a:p>
          <a:p>
            <a:pPr eaLnBrk="1" hangingPunct="1">
              <a:defRPr/>
            </a:pPr>
            <a:r>
              <a:rPr lang="en-US" sz="2000" b="1" dirty="0" smtClean="0"/>
              <a:t>Motivation</a:t>
            </a:r>
            <a:r>
              <a:rPr lang="en-US" sz="2000" dirty="0" smtClean="0"/>
              <a:t>: providers should be motivated to some extent by financial considerations, and purchasers by the welfare of users.</a:t>
            </a:r>
          </a:p>
          <a:p>
            <a:pPr eaLnBrk="1" hangingPunct="1">
              <a:defRPr/>
            </a:pPr>
            <a:r>
              <a:rPr lang="en-US" sz="2000" b="1" dirty="0" smtClean="0"/>
              <a:t>Cream-skimming</a:t>
            </a:r>
            <a:r>
              <a:rPr lang="en-US" sz="2000" dirty="0" smtClean="0"/>
              <a:t>: no incentives should exist for purchasers to discriminate between users in </a:t>
            </a:r>
            <a:r>
              <a:rPr lang="en-US" sz="2000" dirty="0" err="1" smtClean="0"/>
              <a:t>favour</a:t>
            </a:r>
            <a:r>
              <a:rPr lang="en-US" sz="2000" dirty="0" smtClean="0"/>
              <a:t> of the least expensive.</a:t>
            </a:r>
          </a:p>
          <a:p>
            <a:pPr eaLnBrk="1" hangingPunct="1">
              <a:defRPr/>
            </a:pPr>
            <a:endParaRPr lang="ca-ES" dirty="0" smtClean="0"/>
          </a:p>
        </p:txBody>
      </p:sp>
    </p:spTree>
    <p:extLst>
      <p:ext uri="{BB962C8B-B14F-4D97-AF65-F5344CB8AC3E}">
        <p14:creationId xmlns:p14="http://schemas.microsoft.com/office/powerpoint/2010/main" val="3643437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a-ES" sz="3200" dirty="0" smtClean="0"/>
              <a:t>2.2. </a:t>
            </a:r>
            <a:r>
              <a:rPr lang="ca-ES" sz="3200" dirty="0" err="1" smtClean="0"/>
              <a:t>Hierarchical</a:t>
            </a:r>
            <a:r>
              <a:rPr lang="ca-ES" sz="3200" dirty="0" smtClean="0"/>
              <a:t> </a:t>
            </a:r>
            <a:r>
              <a:rPr lang="ca-ES" sz="3200" dirty="0" err="1" smtClean="0"/>
              <a:t>contracts</a:t>
            </a:r>
            <a:r>
              <a:rPr lang="ca-ES" sz="3200" dirty="0" smtClean="0"/>
              <a:t> (I)</a:t>
            </a:r>
          </a:p>
        </p:txBody>
      </p:sp>
      <p:sp>
        <p:nvSpPr>
          <p:cNvPr id="54275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b="1" smtClean="0"/>
              <a:t>Solving hierarchical problems </a:t>
            </a:r>
            <a:r>
              <a:rPr lang="en-US" sz="2400" smtClean="0"/>
              <a:t>by contractual means requires building "hierarchical elements" into contracts: </a:t>
            </a:r>
          </a:p>
          <a:p>
            <a:pPr marL="400050" lvl="1" indent="0" eaLnBrk="1" hangingPunct="1">
              <a:buFontTx/>
              <a:buAutoNum type="arabicPeriod"/>
            </a:pPr>
            <a:r>
              <a:rPr lang="en-US" sz="2000" b="1" smtClean="0"/>
              <a:t> command structure and authority system </a:t>
            </a:r>
            <a:r>
              <a:rPr lang="en-US" sz="2000" smtClean="0"/>
              <a:t>- whereby communication flows are certified as legitimate or authoritative.</a:t>
            </a:r>
          </a:p>
          <a:p>
            <a:pPr marL="400050" lvl="1" indent="0" eaLnBrk="1" hangingPunct="1">
              <a:buFontTx/>
              <a:buAutoNum type="arabicPeriod"/>
            </a:pPr>
            <a:r>
              <a:rPr lang="en-US" sz="2000" b="1" smtClean="0"/>
              <a:t> incentive systems </a:t>
            </a:r>
            <a:r>
              <a:rPr lang="en-US" sz="2000" smtClean="0"/>
              <a:t>- performance measures according to which differential reward can be allocated without recourse to the market. </a:t>
            </a:r>
          </a:p>
          <a:p>
            <a:pPr marL="400050" lvl="1" indent="0" eaLnBrk="1" hangingPunct="1">
              <a:buFontTx/>
              <a:buAutoNum type="arabicPeriod"/>
            </a:pPr>
            <a:r>
              <a:rPr lang="en-US" sz="2000" b="1" smtClean="0"/>
              <a:t> standard operating procedures </a:t>
            </a:r>
            <a:r>
              <a:rPr lang="en-US" sz="2000" smtClean="0"/>
              <a:t>- which describe routines to be followed by both clients and contractors in their actions. </a:t>
            </a:r>
          </a:p>
          <a:p>
            <a:pPr marL="400050" lvl="1" indent="0" eaLnBrk="1" hangingPunct="1">
              <a:buFontTx/>
              <a:buAutoNum type="arabicPeriod"/>
            </a:pPr>
            <a:r>
              <a:rPr lang="en-US" sz="2000" b="1" smtClean="0"/>
              <a:t> dispute resolution procedures </a:t>
            </a:r>
            <a:r>
              <a:rPr lang="en-US" sz="2000" smtClean="0"/>
              <a:t>-which are isolated to a certain extent from the court system and the market. </a:t>
            </a:r>
          </a:p>
          <a:p>
            <a:pPr marL="400050" lvl="1" indent="0" eaLnBrk="1" hangingPunct="1">
              <a:buFontTx/>
              <a:buAutoNum type="arabicPeriod"/>
            </a:pPr>
            <a:r>
              <a:rPr lang="en-US" sz="2000" b="1" smtClean="0"/>
              <a:t> non-market pricing</a:t>
            </a:r>
            <a:r>
              <a:rPr lang="en-US" sz="2000" smtClean="0"/>
              <a:t> usually based on contractor costs is to value variations in performance. </a:t>
            </a:r>
          </a:p>
          <a:p>
            <a:pPr marL="0" indent="0" eaLnBrk="1" hangingPunct="1">
              <a:buFontTx/>
              <a:buNone/>
            </a:pPr>
            <a:endParaRPr lang="en-US" smtClean="0"/>
          </a:p>
          <a:p>
            <a:pPr marL="0" indent="0" eaLnBrk="1" hangingPunct="1"/>
            <a:endParaRPr lang="en-US" smtClean="0"/>
          </a:p>
          <a:p>
            <a:pPr marL="0" indent="0" eaLnBrk="1" hangingPunct="1"/>
            <a:r>
              <a:rPr lang="en-US" smtClean="0"/>
              <a:t>Aim: to serve as the regulations a formal organisation would have written in its constituent documents, by incorporating elements of the client and the contractor organisations into a new unity under circumstances where theory would predict vertical integration. </a:t>
            </a:r>
          </a:p>
          <a:p>
            <a:pPr marL="0" indent="0" eaLnBrk="1" hangingPunct="1"/>
            <a:endParaRPr lang="en-US" smtClean="0"/>
          </a:p>
          <a:p>
            <a:pPr marL="0" indent="0" eaLnBrk="1" hangingPunct="1"/>
            <a:r>
              <a:rPr lang="en-US" smtClean="0"/>
              <a:t>Uncertainty  - too many contingencies to be predicted in advance, "hierarchical contracts" provide that contractual stipulations may be changed by specific methods. Uncertainties derive from:</a:t>
            </a:r>
          </a:p>
          <a:p>
            <a:pPr marL="0" indent="0" eaLnBrk="1" hangingPunct="1"/>
            <a:endParaRPr lang="ca-ES" smtClean="0"/>
          </a:p>
        </p:txBody>
      </p:sp>
    </p:spTree>
    <p:extLst>
      <p:ext uri="{BB962C8B-B14F-4D97-AF65-F5344CB8AC3E}">
        <p14:creationId xmlns:p14="http://schemas.microsoft.com/office/powerpoint/2010/main" val="2931030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a-ES" sz="3200" dirty="0" smtClean="0"/>
              <a:t>2.2. </a:t>
            </a:r>
            <a:r>
              <a:rPr lang="ca-ES" sz="3200" dirty="0" err="1" smtClean="0"/>
              <a:t>Hierarchical</a:t>
            </a:r>
            <a:r>
              <a:rPr lang="ca-ES" sz="3200" dirty="0" smtClean="0"/>
              <a:t> </a:t>
            </a:r>
            <a:r>
              <a:rPr lang="ca-ES" sz="3200" dirty="0" err="1" smtClean="0"/>
              <a:t>contracts</a:t>
            </a:r>
            <a:r>
              <a:rPr lang="ca-ES" sz="3200" dirty="0" smtClean="0"/>
              <a:t> (II)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040312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sz="2400" b="1" dirty="0" smtClean="0"/>
              <a:t>Uncertainty</a:t>
            </a:r>
            <a:r>
              <a:rPr lang="en-US" sz="2400" dirty="0" smtClean="0"/>
              <a:t> - too many contingencies to be predicted in advance (even more in health!):</a:t>
            </a:r>
          </a:p>
          <a:p>
            <a:pPr eaLnBrk="1" hangingPunct="1">
              <a:defRPr/>
            </a:pPr>
            <a:r>
              <a:rPr lang="en-US" sz="2400" dirty="0" smtClean="0"/>
              <a:t>Performance  (activity, output, outcome)</a:t>
            </a:r>
          </a:p>
          <a:p>
            <a:pPr lvl="1" eaLnBrk="1" hangingPunct="1">
              <a:defRPr/>
            </a:pPr>
            <a:r>
              <a:rPr lang="en-US" sz="2400" dirty="0" smtClean="0"/>
              <a:t>measurable  </a:t>
            </a:r>
          </a:p>
          <a:p>
            <a:pPr lvl="1" eaLnBrk="1" hangingPunct="1">
              <a:defRPr/>
            </a:pPr>
            <a:r>
              <a:rPr lang="en-US" sz="2400" dirty="0" smtClean="0"/>
              <a:t>observable (monitoring, ex-post control and evaluation, accountability)? </a:t>
            </a:r>
          </a:p>
          <a:p>
            <a:pPr eaLnBrk="1" hangingPunct="1">
              <a:defRPr/>
            </a:pPr>
            <a:r>
              <a:rPr lang="en-US" sz="2400" dirty="0" smtClean="0"/>
              <a:t>Costs – not accurately predictable because of </a:t>
            </a:r>
          </a:p>
          <a:p>
            <a:pPr lvl="1" eaLnBrk="1" hangingPunct="1">
              <a:defRPr/>
            </a:pPr>
            <a:r>
              <a:rPr lang="en-US" sz="2400" dirty="0" smtClean="0"/>
              <a:t>contractor technical or cost uncertainty </a:t>
            </a:r>
          </a:p>
          <a:p>
            <a:pPr lvl="1" eaLnBrk="1" hangingPunct="1">
              <a:defRPr/>
            </a:pPr>
            <a:r>
              <a:rPr lang="en-US" sz="2400" dirty="0" smtClean="0"/>
              <a:t>client ignorance</a:t>
            </a:r>
          </a:p>
          <a:p>
            <a:pPr lvl="1" eaLnBrk="1" hangingPunct="1">
              <a:defRPr/>
            </a:pPr>
            <a:r>
              <a:rPr lang="en-US" sz="2400" dirty="0" smtClean="0"/>
              <a:t>commercial or legal uncertainty in the client-contractor relation</a:t>
            </a:r>
          </a:p>
          <a:p>
            <a:pPr eaLnBrk="1" hangingPunct="1">
              <a:defRPr/>
            </a:pPr>
            <a:r>
              <a:rPr lang="en-US" sz="2400" dirty="0" smtClean="0"/>
              <a:t>Client or contractors wanting to change specifications. </a:t>
            </a:r>
          </a:p>
          <a:p>
            <a:pPr marL="0" indent="0" eaLnBrk="1" hangingPunct="1">
              <a:buFontTx/>
              <a:buNone/>
              <a:defRPr/>
            </a:pPr>
            <a:endParaRPr lang="en-US" sz="2000" dirty="0" smtClean="0"/>
          </a:p>
          <a:p>
            <a:pPr eaLnBrk="1" hangingPunct="1">
              <a:defRPr/>
            </a:pPr>
            <a:endParaRPr lang="ca-ES" dirty="0" smtClean="0"/>
          </a:p>
        </p:txBody>
      </p:sp>
    </p:spTree>
    <p:extLst>
      <p:ext uri="{BB962C8B-B14F-4D97-AF65-F5344CB8AC3E}">
        <p14:creationId xmlns:p14="http://schemas.microsoft.com/office/powerpoint/2010/main" val="4262208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3200" dirty="0" smtClean="0"/>
              <a:t>2.2. </a:t>
            </a:r>
            <a:r>
              <a:rPr lang="ca-ES" sz="3200" dirty="0" err="1" smtClean="0"/>
              <a:t>Hierarchical</a:t>
            </a:r>
            <a:r>
              <a:rPr lang="ca-ES" sz="3200" dirty="0" smtClean="0"/>
              <a:t> </a:t>
            </a:r>
            <a:r>
              <a:rPr lang="ca-ES" sz="3200" dirty="0" err="1" smtClean="0"/>
              <a:t>contracts</a:t>
            </a:r>
            <a:r>
              <a:rPr lang="ca-ES" sz="3200" dirty="0" smtClean="0"/>
              <a:t> (III)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What has to be binding under such circumstances is the </a:t>
            </a:r>
            <a:r>
              <a:rPr lang="en-US" sz="2800" b="1" dirty="0" smtClean="0"/>
              <a:t>overall control of the incentive system</a:t>
            </a:r>
            <a:r>
              <a:rPr lang="en-US" sz="2800" dirty="0" smtClean="0"/>
              <a:t> by one of the parties:</a:t>
            </a:r>
          </a:p>
          <a:p>
            <a:pPr marL="0" indent="0">
              <a:buFontTx/>
              <a:buNone/>
              <a:defRPr/>
            </a:pPr>
            <a:endParaRPr lang="en-US" sz="2800" dirty="0" smtClean="0"/>
          </a:p>
          <a:p>
            <a:pPr lvl="4">
              <a:defRPr/>
            </a:pPr>
            <a:r>
              <a:rPr lang="en-US" sz="2400" dirty="0" smtClean="0"/>
              <a:t>Who is the principal?</a:t>
            </a:r>
          </a:p>
          <a:p>
            <a:pPr lvl="4">
              <a:defRPr/>
            </a:pPr>
            <a:r>
              <a:rPr lang="en-US" sz="2400" dirty="0" smtClean="0"/>
              <a:t>Who is in charge?</a:t>
            </a:r>
          </a:p>
          <a:p>
            <a:pPr lvl="4">
              <a:defRPr/>
            </a:pPr>
            <a:r>
              <a:rPr lang="en-US" sz="2400" dirty="0" smtClean="0"/>
              <a:t>Participation</a:t>
            </a:r>
          </a:p>
          <a:p>
            <a:pPr marL="0" indent="0">
              <a:buFontTx/>
              <a:buNone/>
              <a:defRPr/>
            </a:pP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4975461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3200" dirty="0" smtClean="0"/>
              <a:t>2.2. </a:t>
            </a:r>
            <a:r>
              <a:rPr lang="ca-ES" sz="3200" dirty="0" err="1" smtClean="0"/>
              <a:t>Relational</a:t>
            </a:r>
            <a:r>
              <a:rPr lang="ca-ES" sz="3200" dirty="0" smtClean="0"/>
              <a:t> </a:t>
            </a:r>
            <a:r>
              <a:rPr lang="ca-ES" sz="3200" dirty="0" err="1" smtClean="0"/>
              <a:t>markets</a:t>
            </a:r>
            <a:endParaRPr lang="ca-ES" sz="3200" dirty="0" smtClean="0"/>
          </a:p>
        </p:txBody>
      </p:sp>
      <p:sp>
        <p:nvSpPr>
          <p:cNvPr id="57347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smtClean="0"/>
              <a:t>Between hierarchies and markets: network management </a:t>
            </a:r>
          </a:p>
          <a:p>
            <a:r>
              <a:rPr lang="es-ES" sz="2400" smtClean="0"/>
              <a:t>Bi/multi-laterals relations of power/colaboration/mutual dependency based on long-term trust (historically, socially and personally intersected)  </a:t>
            </a:r>
          </a:p>
          <a:p>
            <a:r>
              <a:rPr lang="es-ES" sz="2400" smtClean="0"/>
              <a:t>Emergence of relational markets is more probable when benefits from transactions are higher than costs.</a:t>
            </a:r>
          </a:p>
          <a:p>
            <a:r>
              <a:rPr lang="es-ES" sz="2400" smtClean="0"/>
              <a:t>Conditions: </a:t>
            </a:r>
          </a:p>
          <a:p>
            <a:pPr lvl="1"/>
            <a:r>
              <a:rPr lang="es-ES" sz="2000" smtClean="0"/>
              <a:t>Actors involved control complementary resources. </a:t>
            </a:r>
          </a:p>
          <a:p>
            <a:pPr lvl="1"/>
            <a:r>
              <a:rPr lang="es-ES" sz="2000" smtClean="0"/>
              <a:t>Network boundaries are clear.</a:t>
            </a:r>
          </a:p>
          <a:p>
            <a:pPr lvl="1"/>
            <a:r>
              <a:rPr lang="es-ES" sz="2000" smtClean="0"/>
              <a:t>Frequent and high quality transactions.</a:t>
            </a:r>
            <a:endParaRPr lang="es-ES" sz="1600" smtClean="0"/>
          </a:p>
          <a:p>
            <a:endParaRPr lang="ca-ES" smtClean="0"/>
          </a:p>
        </p:txBody>
      </p:sp>
    </p:spTree>
    <p:extLst>
      <p:ext uri="{BB962C8B-B14F-4D97-AF65-F5344CB8AC3E}">
        <p14:creationId xmlns:p14="http://schemas.microsoft.com/office/powerpoint/2010/main" val="10011774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 smtClean="0"/>
              <a:t>Concluding</a:t>
            </a:r>
            <a:r>
              <a:rPr lang="ca-ES" dirty="0" smtClean="0"/>
              <a:t> </a:t>
            </a:r>
            <a:r>
              <a:rPr lang="ca-ES" dirty="0" err="1" smtClean="0"/>
              <a:t>comments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err="1" smtClean="0"/>
              <a:t>Who</a:t>
            </a:r>
            <a:r>
              <a:rPr lang="ca-ES" dirty="0" smtClean="0"/>
              <a:t> is in </a:t>
            </a:r>
            <a:r>
              <a:rPr lang="ca-ES" dirty="0" err="1" smtClean="0"/>
              <a:t>charge</a:t>
            </a:r>
            <a:r>
              <a:rPr lang="ca-ES" dirty="0" smtClean="0"/>
              <a:t>?</a:t>
            </a:r>
          </a:p>
          <a:p>
            <a:r>
              <a:rPr lang="ca-ES" dirty="0" err="1" smtClean="0"/>
              <a:t>What</a:t>
            </a:r>
            <a:r>
              <a:rPr lang="ca-ES" dirty="0" smtClean="0"/>
              <a:t> </a:t>
            </a:r>
            <a:r>
              <a:rPr lang="ca-ES" dirty="0" err="1" smtClean="0"/>
              <a:t>tools</a:t>
            </a:r>
            <a:r>
              <a:rPr lang="ca-ES" dirty="0" smtClean="0"/>
              <a:t>?</a:t>
            </a:r>
          </a:p>
          <a:p>
            <a:r>
              <a:rPr lang="ca-ES" dirty="0" err="1" smtClean="0"/>
              <a:t>What</a:t>
            </a:r>
            <a:r>
              <a:rPr lang="ca-ES" dirty="0" smtClean="0"/>
              <a:t>/</a:t>
            </a:r>
            <a:r>
              <a:rPr lang="ca-ES" dirty="0" err="1" smtClean="0"/>
              <a:t>whose</a:t>
            </a:r>
            <a:r>
              <a:rPr lang="ca-ES" dirty="0" smtClean="0"/>
              <a:t> </a:t>
            </a:r>
            <a:r>
              <a:rPr lang="ca-ES" dirty="0" err="1" smtClean="0"/>
              <a:t>values</a:t>
            </a:r>
            <a:r>
              <a:rPr lang="ca-ES" dirty="0" smtClean="0"/>
              <a:t>? </a:t>
            </a:r>
          </a:p>
          <a:p>
            <a:r>
              <a:rPr lang="ca-ES" dirty="0" err="1" smtClean="0"/>
              <a:t>What</a:t>
            </a:r>
            <a:r>
              <a:rPr lang="ca-ES" dirty="0" smtClean="0"/>
              <a:t>/</a:t>
            </a:r>
            <a:r>
              <a:rPr lang="ca-ES" dirty="0" err="1" smtClean="0"/>
              <a:t>whose</a:t>
            </a:r>
            <a:r>
              <a:rPr lang="ca-ES" dirty="0" smtClean="0"/>
              <a:t> </a:t>
            </a:r>
            <a:r>
              <a:rPr lang="ca-ES" dirty="0" err="1" smtClean="0"/>
              <a:t>ethics</a:t>
            </a:r>
            <a:r>
              <a:rPr lang="ca-ES" dirty="0" smtClean="0"/>
              <a:t>?</a:t>
            </a:r>
          </a:p>
          <a:p>
            <a:pPr marL="0" indent="0">
              <a:buNone/>
            </a:pP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911502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a-ES" sz="3200" smtClean="0"/>
              <a:t>In the previous session...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a-ES" sz="2800" dirty="0" err="1" smtClean="0"/>
              <a:t>Managerialist</a:t>
            </a:r>
            <a:r>
              <a:rPr lang="ca-ES" sz="2800" dirty="0" smtClean="0"/>
              <a:t> </a:t>
            </a:r>
            <a:r>
              <a:rPr lang="ca-ES" sz="2800" dirty="0" err="1" smtClean="0"/>
              <a:t>reforms</a:t>
            </a:r>
            <a:r>
              <a:rPr lang="ca-ES" sz="2800" dirty="0" smtClean="0"/>
              <a:t> in </a:t>
            </a:r>
            <a:r>
              <a:rPr lang="ca-ES" sz="2800" dirty="0" err="1" smtClean="0"/>
              <a:t>the</a:t>
            </a:r>
            <a:r>
              <a:rPr lang="ca-ES" sz="2800" dirty="0" smtClean="0"/>
              <a:t> </a:t>
            </a:r>
            <a:r>
              <a:rPr lang="ca-ES" sz="2800" dirty="0" err="1" smtClean="0"/>
              <a:t>public</a:t>
            </a:r>
            <a:r>
              <a:rPr lang="ca-ES" sz="2800" dirty="0" smtClean="0"/>
              <a:t> sector (80s-today):</a:t>
            </a:r>
          </a:p>
          <a:p>
            <a:pPr marL="0" indent="0" eaLnBrk="1" hangingPunct="1">
              <a:buFontTx/>
              <a:buNone/>
              <a:defRPr/>
            </a:pPr>
            <a:endParaRPr lang="ca-ES" dirty="0" smtClean="0"/>
          </a:p>
          <a:p>
            <a:pPr marL="457200" lvl="1" indent="0" eaLnBrk="1" hangingPunct="1">
              <a:buNone/>
              <a:defRPr/>
            </a:pPr>
            <a:r>
              <a:rPr lang="ca-ES" dirty="0" smtClean="0"/>
              <a:t>“</a:t>
            </a:r>
            <a:r>
              <a:rPr lang="ca-ES" dirty="0" err="1" smtClean="0"/>
              <a:t>Changing</a:t>
            </a:r>
            <a:r>
              <a:rPr lang="ca-ES" dirty="0" smtClean="0"/>
              <a:t> </a:t>
            </a:r>
            <a:r>
              <a:rPr lang="ca-ES" b="1" dirty="0" err="1" smtClean="0"/>
              <a:t>how</a:t>
            </a:r>
            <a:r>
              <a:rPr lang="ca-ES" dirty="0" smtClean="0"/>
              <a:t> </a:t>
            </a:r>
            <a:r>
              <a:rPr lang="ca-ES" dirty="0" err="1" smtClean="0"/>
              <a:t>we</a:t>
            </a:r>
            <a:r>
              <a:rPr lang="ca-ES" dirty="0" smtClean="0"/>
              <a:t> do </a:t>
            </a:r>
            <a:r>
              <a:rPr lang="ca-ES" dirty="0" err="1" smtClean="0"/>
              <a:t>things</a:t>
            </a:r>
            <a:r>
              <a:rPr lang="ca-ES" dirty="0" smtClean="0"/>
              <a:t> in </a:t>
            </a:r>
            <a:r>
              <a:rPr lang="ca-ES" dirty="0" err="1" smtClean="0"/>
              <a:t>order</a:t>
            </a:r>
            <a:r>
              <a:rPr lang="ca-ES" dirty="0" smtClean="0"/>
              <a:t> to </a:t>
            </a:r>
            <a:r>
              <a:rPr lang="ca-ES" dirty="0" err="1" smtClean="0"/>
              <a:t>make</a:t>
            </a:r>
            <a:r>
              <a:rPr lang="ca-ES" dirty="0" smtClean="0"/>
              <a:t> </a:t>
            </a:r>
            <a:r>
              <a:rPr lang="ca-ES" b="1" dirty="0" err="1" smtClean="0"/>
              <a:t>what</a:t>
            </a:r>
            <a:r>
              <a:rPr lang="ca-ES" dirty="0" smtClean="0"/>
              <a:t> </a:t>
            </a:r>
            <a:r>
              <a:rPr lang="ca-ES" dirty="0" err="1" smtClean="0"/>
              <a:t>we</a:t>
            </a:r>
            <a:r>
              <a:rPr lang="ca-ES" dirty="0" smtClean="0"/>
              <a:t> do </a:t>
            </a:r>
            <a:r>
              <a:rPr lang="ca-ES" dirty="0" err="1" smtClean="0"/>
              <a:t>sustainable</a:t>
            </a:r>
            <a:r>
              <a:rPr lang="ca-ES" dirty="0" smtClean="0"/>
              <a:t>”. </a:t>
            </a:r>
          </a:p>
          <a:p>
            <a:pPr marL="457200" lvl="1" indent="0" eaLnBrk="1" hangingPunct="1">
              <a:buNone/>
              <a:defRPr/>
            </a:pPr>
            <a:endParaRPr lang="ca-ES" dirty="0"/>
          </a:p>
          <a:p>
            <a:pPr marL="457200" lvl="1" indent="0" eaLnBrk="1" hangingPunct="1">
              <a:buNone/>
              <a:defRPr/>
            </a:pPr>
            <a:r>
              <a:rPr lang="ca-ES" dirty="0" smtClean="0">
                <a:solidFill>
                  <a:srgbClr val="000000"/>
                </a:solidFill>
              </a:rPr>
              <a:t>...</a:t>
            </a:r>
            <a:r>
              <a:rPr lang="ca-ES" dirty="0" err="1" smtClean="0">
                <a:solidFill>
                  <a:srgbClr val="000000"/>
                </a:solidFill>
              </a:rPr>
              <a:t>What’s</a:t>
            </a:r>
            <a:r>
              <a:rPr lang="ca-ES" dirty="0" smtClean="0">
                <a:solidFill>
                  <a:srgbClr val="000000"/>
                </a:solidFill>
              </a:rPr>
              <a:t> </a:t>
            </a:r>
            <a:r>
              <a:rPr lang="ca-ES" dirty="0" err="1">
                <a:solidFill>
                  <a:srgbClr val="000000"/>
                </a:solidFill>
              </a:rPr>
              <a:t>the</a:t>
            </a:r>
            <a:r>
              <a:rPr lang="ca-ES" dirty="0">
                <a:solidFill>
                  <a:srgbClr val="000000"/>
                </a:solidFill>
              </a:rPr>
              <a:t> </a:t>
            </a:r>
            <a:r>
              <a:rPr lang="ca-ES" dirty="0" err="1">
                <a:solidFill>
                  <a:srgbClr val="000000"/>
                </a:solidFill>
              </a:rPr>
              <a:t>relevance</a:t>
            </a:r>
            <a:r>
              <a:rPr lang="ca-ES" dirty="0">
                <a:solidFill>
                  <a:srgbClr val="000000"/>
                </a:solidFill>
              </a:rPr>
              <a:t> for </a:t>
            </a:r>
            <a:r>
              <a:rPr lang="ca-ES" dirty="0" err="1">
                <a:solidFill>
                  <a:srgbClr val="000000"/>
                </a:solidFill>
              </a:rPr>
              <a:t>ethics</a:t>
            </a:r>
            <a:r>
              <a:rPr lang="ca-ES" dirty="0">
                <a:solidFill>
                  <a:srgbClr val="000000"/>
                </a:solidFill>
              </a:rPr>
              <a:t>?</a:t>
            </a:r>
            <a:endParaRPr lang="ca-ES" dirty="0" smtClean="0"/>
          </a:p>
          <a:p>
            <a:pPr marL="0" indent="0" eaLnBrk="1" hangingPunct="1">
              <a:buFontTx/>
              <a:buNone/>
              <a:defRPr/>
            </a:pPr>
            <a:endParaRPr lang="ca-ES" dirty="0" smtClean="0"/>
          </a:p>
        </p:txBody>
      </p:sp>
    </p:spTree>
    <p:extLst>
      <p:ext uri="{BB962C8B-B14F-4D97-AF65-F5344CB8AC3E}">
        <p14:creationId xmlns:p14="http://schemas.microsoft.com/office/powerpoint/2010/main" val="293370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3200" smtClean="0"/>
              <a:t>Management reforms and </a:t>
            </a:r>
            <a:br>
              <a:rPr lang="es-ES" sz="3200" smtClean="0"/>
            </a:br>
            <a:r>
              <a:rPr lang="es-ES" sz="3200" smtClean="0"/>
              <a:t>Welfare state reforms</a:t>
            </a:r>
          </a:p>
        </p:txBody>
      </p:sp>
      <p:sp>
        <p:nvSpPr>
          <p:cNvPr id="37891" name="Line 4"/>
          <p:cNvSpPr>
            <a:spLocks noChangeShapeType="1"/>
          </p:cNvSpPr>
          <p:nvPr/>
        </p:nvSpPr>
        <p:spPr bwMode="auto">
          <a:xfrm>
            <a:off x="4284663" y="1989138"/>
            <a:ext cx="0" cy="3527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37892" name="Line 5"/>
          <p:cNvSpPr>
            <a:spLocks noChangeShapeType="1"/>
          </p:cNvSpPr>
          <p:nvPr/>
        </p:nvSpPr>
        <p:spPr bwMode="auto">
          <a:xfrm>
            <a:off x="2051050" y="3716338"/>
            <a:ext cx="46085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37893" name="Text Box 6"/>
          <p:cNvSpPr txBox="1">
            <a:spLocks noChangeArrowheads="1"/>
          </p:cNvSpPr>
          <p:nvPr/>
        </p:nvSpPr>
        <p:spPr bwMode="auto">
          <a:xfrm>
            <a:off x="3635375" y="1484313"/>
            <a:ext cx="12969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">
                <a:solidFill>
                  <a:srgbClr val="000000"/>
                </a:solidFill>
              </a:rPr>
              <a:t>   </a:t>
            </a:r>
            <a:r>
              <a:rPr lang="es-ES" b="1">
                <a:solidFill>
                  <a:srgbClr val="000000"/>
                </a:solidFill>
              </a:rPr>
              <a:t>Estat</a:t>
            </a:r>
          </a:p>
        </p:txBody>
      </p:sp>
      <p:sp>
        <p:nvSpPr>
          <p:cNvPr id="37894" name="Text Box 7"/>
          <p:cNvSpPr txBox="1">
            <a:spLocks noChangeArrowheads="1"/>
          </p:cNvSpPr>
          <p:nvPr/>
        </p:nvSpPr>
        <p:spPr bwMode="auto">
          <a:xfrm>
            <a:off x="3779838" y="5661025"/>
            <a:ext cx="1152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" b="1">
                <a:solidFill>
                  <a:srgbClr val="000000"/>
                </a:solidFill>
              </a:rPr>
              <a:t>Mercat</a:t>
            </a:r>
          </a:p>
        </p:txBody>
      </p:sp>
      <p:sp>
        <p:nvSpPr>
          <p:cNvPr id="37895" name="Text Box 8"/>
          <p:cNvSpPr txBox="1">
            <a:spLocks noChangeArrowheads="1"/>
          </p:cNvSpPr>
          <p:nvPr/>
        </p:nvSpPr>
        <p:spPr bwMode="auto">
          <a:xfrm>
            <a:off x="250825" y="3429000"/>
            <a:ext cx="2160588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" b="1">
                <a:solidFill>
                  <a:srgbClr val="000000"/>
                </a:solidFill>
              </a:rPr>
              <a:t>Bureaucracy / TPA </a:t>
            </a:r>
          </a:p>
        </p:txBody>
      </p:sp>
      <p:sp>
        <p:nvSpPr>
          <p:cNvPr id="37896" name="Text Box 9"/>
          <p:cNvSpPr txBox="1">
            <a:spLocks noChangeArrowheads="1"/>
          </p:cNvSpPr>
          <p:nvPr/>
        </p:nvSpPr>
        <p:spPr bwMode="auto">
          <a:xfrm>
            <a:off x="6659563" y="3357563"/>
            <a:ext cx="230505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" b="1">
                <a:solidFill>
                  <a:srgbClr val="000000"/>
                </a:solidFill>
              </a:rPr>
              <a:t>Post-bureaucracy/ NPM</a:t>
            </a:r>
          </a:p>
        </p:txBody>
      </p:sp>
      <p:sp>
        <p:nvSpPr>
          <p:cNvPr id="37897" name="Text Box 10"/>
          <p:cNvSpPr txBox="1">
            <a:spLocks noChangeArrowheads="1"/>
          </p:cNvSpPr>
          <p:nvPr/>
        </p:nvSpPr>
        <p:spPr bwMode="auto">
          <a:xfrm>
            <a:off x="2555875" y="2420938"/>
            <a:ext cx="1296988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">
                <a:solidFill>
                  <a:srgbClr val="000000"/>
                </a:solidFill>
              </a:rPr>
              <a:t>Keynesian Welfare State</a:t>
            </a:r>
          </a:p>
        </p:txBody>
      </p:sp>
      <p:sp>
        <p:nvSpPr>
          <p:cNvPr id="37898" name="Text Box 11"/>
          <p:cNvSpPr txBox="1">
            <a:spLocks noChangeArrowheads="1"/>
          </p:cNvSpPr>
          <p:nvPr/>
        </p:nvSpPr>
        <p:spPr bwMode="auto">
          <a:xfrm>
            <a:off x="4932363" y="4149725"/>
            <a:ext cx="19431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">
                <a:solidFill>
                  <a:srgbClr val="000000"/>
                </a:solidFill>
              </a:rPr>
              <a:t>Pluralist Neoliberal Welfare State</a:t>
            </a:r>
          </a:p>
        </p:txBody>
      </p:sp>
      <p:sp>
        <p:nvSpPr>
          <p:cNvPr id="37899" name="Text Box 12"/>
          <p:cNvSpPr txBox="1">
            <a:spLocks noChangeArrowheads="1"/>
          </p:cNvSpPr>
          <p:nvPr/>
        </p:nvSpPr>
        <p:spPr bwMode="auto">
          <a:xfrm>
            <a:off x="4932363" y="2420938"/>
            <a:ext cx="115252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">
                <a:solidFill>
                  <a:srgbClr val="000000"/>
                </a:solidFill>
              </a:rPr>
              <a:t>Pluralist welfare state</a:t>
            </a:r>
          </a:p>
        </p:txBody>
      </p:sp>
      <p:sp>
        <p:nvSpPr>
          <p:cNvPr id="37900" name="Text Box 13"/>
          <p:cNvSpPr txBox="1">
            <a:spLocks noChangeArrowheads="1"/>
          </p:cNvSpPr>
          <p:nvPr/>
        </p:nvSpPr>
        <p:spPr bwMode="auto">
          <a:xfrm>
            <a:off x="2555875" y="4149725"/>
            <a:ext cx="1223963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">
                <a:solidFill>
                  <a:srgbClr val="000000"/>
                </a:solidFill>
              </a:rPr>
              <a:t>Residual Welfare State</a:t>
            </a:r>
          </a:p>
        </p:txBody>
      </p:sp>
      <p:sp>
        <p:nvSpPr>
          <p:cNvPr id="37901" name="Text Box 14"/>
          <p:cNvSpPr txBox="1">
            <a:spLocks noChangeArrowheads="1"/>
          </p:cNvSpPr>
          <p:nvPr/>
        </p:nvSpPr>
        <p:spPr bwMode="auto">
          <a:xfrm rot="10800000" flipV="1">
            <a:off x="395288" y="4149725"/>
            <a:ext cx="13398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" b="1" i="1">
                <a:solidFill>
                  <a:srgbClr val="000000"/>
                </a:solidFill>
              </a:rPr>
              <a:t>How?</a:t>
            </a:r>
          </a:p>
        </p:txBody>
      </p:sp>
      <p:sp>
        <p:nvSpPr>
          <p:cNvPr id="37902" name="Text Box 15"/>
          <p:cNvSpPr txBox="1">
            <a:spLocks noChangeArrowheads="1"/>
          </p:cNvSpPr>
          <p:nvPr/>
        </p:nvSpPr>
        <p:spPr bwMode="auto">
          <a:xfrm>
            <a:off x="2951163" y="1484313"/>
            <a:ext cx="1044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" b="1" i="1">
                <a:solidFill>
                  <a:srgbClr val="000000"/>
                </a:solidFill>
              </a:rPr>
              <a:t>What ?</a:t>
            </a:r>
          </a:p>
        </p:txBody>
      </p:sp>
    </p:spTree>
    <p:extLst>
      <p:ext uri="{BB962C8B-B14F-4D97-AF65-F5344CB8AC3E}">
        <p14:creationId xmlns:p14="http://schemas.microsoft.com/office/powerpoint/2010/main" val="3423910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3200" smtClean="0"/>
              <a:t>Social division of welfare provision</a:t>
            </a:r>
          </a:p>
        </p:txBody>
      </p:sp>
      <p:sp>
        <p:nvSpPr>
          <p:cNvPr id="38915" name="Line 4"/>
          <p:cNvSpPr>
            <a:spLocks noChangeShapeType="1"/>
          </p:cNvSpPr>
          <p:nvPr/>
        </p:nvSpPr>
        <p:spPr bwMode="auto">
          <a:xfrm>
            <a:off x="4572000" y="2133600"/>
            <a:ext cx="0" cy="3743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38916" name="Line 5"/>
          <p:cNvSpPr>
            <a:spLocks noChangeShapeType="1"/>
          </p:cNvSpPr>
          <p:nvPr/>
        </p:nvSpPr>
        <p:spPr bwMode="auto">
          <a:xfrm>
            <a:off x="2555875" y="3860800"/>
            <a:ext cx="4103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38917" name="Text Box 6"/>
          <p:cNvSpPr txBox="1">
            <a:spLocks noChangeArrowheads="1"/>
          </p:cNvSpPr>
          <p:nvPr/>
        </p:nvSpPr>
        <p:spPr bwMode="auto">
          <a:xfrm>
            <a:off x="3708400" y="1700213"/>
            <a:ext cx="180022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">
                <a:solidFill>
                  <a:srgbClr val="000000"/>
                </a:solidFill>
              </a:rPr>
              <a:t>      </a:t>
            </a:r>
            <a:r>
              <a:rPr lang="es-ES" b="1">
                <a:solidFill>
                  <a:srgbClr val="000000"/>
                </a:solidFill>
              </a:rPr>
              <a:t>Market</a:t>
            </a:r>
          </a:p>
        </p:txBody>
      </p:sp>
      <p:sp>
        <p:nvSpPr>
          <p:cNvPr id="38918" name="Text Box 7"/>
          <p:cNvSpPr txBox="1">
            <a:spLocks noChangeArrowheads="1"/>
          </p:cNvSpPr>
          <p:nvPr/>
        </p:nvSpPr>
        <p:spPr bwMode="auto">
          <a:xfrm>
            <a:off x="4067175" y="5876925"/>
            <a:ext cx="10096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">
                <a:solidFill>
                  <a:srgbClr val="000000"/>
                </a:solidFill>
              </a:rPr>
              <a:t>  </a:t>
            </a:r>
            <a:r>
              <a:rPr lang="es-ES" b="1">
                <a:solidFill>
                  <a:srgbClr val="000000"/>
                </a:solidFill>
              </a:rPr>
              <a:t>State</a:t>
            </a:r>
          </a:p>
        </p:txBody>
      </p:sp>
      <p:sp>
        <p:nvSpPr>
          <p:cNvPr id="38919" name="Text Box 8"/>
          <p:cNvSpPr txBox="1">
            <a:spLocks noChangeArrowheads="1"/>
          </p:cNvSpPr>
          <p:nvPr/>
        </p:nvSpPr>
        <p:spPr bwMode="auto">
          <a:xfrm>
            <a:off x="6877050" y="3500438"/>
            <a:ext cx="1295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" b="1">
                <a:solidFill>
                  <a:srgbClr val="000000"/>
                </a:solidFill>
              </a:rPr>
              <a:t>Family</a:t>
            </a:r>
          </a:p>
        </p:txBody>
      </p:sp>
      <p:sp>
        <p:nvSpPr>
          <p:cNvPr id="38920" name="Text Box 9"/>
          <p:cNvSpPr txBox="1">
            <a:spLocks noChangeArrowheads="1"/>
          </p:cNvSpPr>
          <p:nvPr/>
        </p:nvSpPr>
        <p:spPr bwMode="auto">
          <a:xfrm>
            <a:off x="971550" y="3573463"/>
            <a:ext cx="158432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" b="1">
                <a:solidFill>
                  <a:srgbClr val="000000"/>
                </a:solidFill>
              </a:rPr>
              <a:t>Community</a:t>
            </a:r>
          </a:p>
        </p:txBody>
      </p:sp>
      <p:sp>
        <p:nvSpPr>
          <p:cNvPr id="38921" name="Line 10"/>
          <p:cNvSpPr>
            <a:spLocks noChangeShapeType="1"/>
          </p:cNvSpPr>
          <p:nvPr/>
        </p:nvSpPr>
        <p:spPr bwMode="auto">
          <a:xfrm flipH="1">
            <a:off x="2627313" y="2133600"/>
            <a:ext cx="1728787" cy="1582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38922" name="Line 11"/>
          <p:cNvSpPr>
            <a:spLocks noChangeShapeType="1"/>
          </p:cNvSpPr>
          <p:nvPr/>
        </p:nvSpPr>
        <p:spPr bwMode="auto">
          <a:xfrm>
            <a:off x="2627313" y="4076700"/>
            <a:ext cx="1800225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38923" name="Line 12"/>
          <p:cNvSpPr>
            <a:spLocks noChangeShapeType="1"/>
          </p:cNvSpPr>
          <p:nvPr/>
        </p:nvSpPr>
        <p:spPr bwMode="auto">
          <a:xfrm flipH="1">
            <a:off x="4643438" y="4005263"/>
            <a:ext cx="2016125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38924" name="Line 13"/>
          <p:cNvSpPr>
            <a:spLocks noChangeShapeType="1"/>
          </p:cNvSpPr>
          <p:nvPr/>
        </p:nvSpPr>
        <p:spPr bwMode="auto">
          <a:xfrm>
            <a:off x="4787900" y="2205038"/>
            <a:ext cx="1873250" cy="1582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601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95288" y="188913"/>
            <a:ext cx="8064500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0934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82588" y="188913"/>
            <a:ext cx="8378825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1341438"/>
            <a:ext cx="8272463" cy="524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0229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ítol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/>
          <a:lstStyle/>
          <a:p>
            <a:pPr eaLnBrk="1" hangingPunct="1"/>
            <a:r>
              <a:rPr lang="en-US" sz="2400" b="1" smtClean="0"/>
              <a:t>Session 2: Actors in health care systems</a:t>
            </a:r>
            <a:r>
              <a:rPr lang="en-US" sz="2800" smtClean="0"/>
              <a:t/>
            </a:r>
            <a:br>
              <a:rPr lang="en-US" sz="2800" smtClean="0"/>
            </a:br>
            <a:endParaRPr lang="ca-ES" smtClean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Tx/>
              <a:buAutoNum type="arabicPeriod"/>
              <a:defRPr/>
            </a:pPr>
            <a:r>
              <a:rPr lang="en-US" sz="2400" dirty="0" smtClean="0"/>
              <a:t>Actors and agency relations in health systems.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sz="2400" dirty="0" smtClean="0"/>
              <a:t>Health professions, organizations and power.</a:t>
            </a:r>
          </a:p>
          <a:p>
            <a:pPr marL="0" indent="0" algn="ctr" eaLnBrk="1" hangingPunct="1">
              <a:buFontTx/>
              <a:buNone/>
              <a:defRPr/>
            </a:pPr>
            <a:endParaRPr lang="en-US" sz="1600" b="1" dirty="0" smtClean="0"/>
          </a:p>
          <a:p>
            <a:pPr marL="0" indent="0" algn="ctr" eaLnBrk="1" hangingPunct="1">
              <a:buFontTx/>
              <a:buNone/>
              <a:defRPr/>
            </a:pPr>
            <a:r>
              <a:rPr lang="en-US" sz="1600" b="1" dirty="0" smtClean="0"/>
              <a:t>Essay: </a:t>
            </a:r>
            <a:r>
              <a:rPr lang="en-US" sz="1600" dirty="0" smtClean="0"/>
              <a:t>What are the main factors that help understand 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en-US" sz="1600" dirty="0" smtClean="0"/>
              <a:t>the power of the medical profession?</a:t>
            </a:r>
          </a:p>
          <a:p>
            <a:pPr eaLnBrk="1" hangingPunct="1">
              <a:defRPr/>
            </a:pPr>
            <a:endParaRPr lang="en-US" sz="1200" dirty="0" smtClean="0"/>
          </a:p>
          <a:p>
            <a:pPr marL="0" indent="0" eaLnBrk="1" hangingPunct="1">
              <a:buFontTx/>
              <a:buNone/>
              <a:defRPr/>
            </a:pPr>
            <a:r>
              <a:rPr lang="en-US" sz="1200" b="1" dirty="0" smtClean="0"/>
              <a:t>Required reading</a:t>
            </a:r>
            <a:r>
              <a:rPr lang="en-US" sz="1200" dirty="0" smtClean="0"/>
              <a:t>: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1200" dirty="0" smtClean="0"/>
              <a:t>Blank, R.H.; </a:t>
            </a:r>
            <a:r>
              <a:rPr lang="en-US" sz="1200" dirty="0" err="1" smtClean="0"/>
              <a:t>Burau</a:t>
            </a:r>
            <a:r>
              <a:rPr lang="en-US" sz="1200" dirty="0" smtClean="0"/>
              <a:t>, V. 2007. Comparative health policy. 2nd ed. Ch.5, pp. 131-158. [PDF]</a:t>
            </a:r>
          </a:p>
          <a:p>
            <a:pPr eaLnBrk="1" hangingPunct="1">
              <a:defRPr/>
            </a:pPr>
            <a:endParaRPr lang="en-US" sz="1200" dirty="0" smtClean="0"/>
          </a:p>
          <a:p>
            <a:pPr marL="0" indent="0" eaLnBrk="1" hangingPunct="1">
              <a:buFontTx/>
              <a:buNone/>
              <a:defRPr/>
            </a:pPr>
            <a:r>
              <a:rPr lang="en-US" sz="1200" b="1" dirty="0" smtClean="0"/>
              <a:t>Optional reading: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1200" dirty="0" err="1" smtClean="0"/>
              <a:t>Ferlie</a:t>
            </a:r>
            <a:r>
              <a:rPr lang="en-US" sz="1200" dirty="0" smtClean="0"/>
              <a:t>, E. et al. 1996. (eds.)  The new public management in action. Oxford: Oxford University Press. Ch. 7, pp.165-194.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1200" dirty="0" smtClean="0"/>
              <a:t>Johnson, T.; Larkin, G.; Saks, M. 1995. (eds.) Health professions and the state in Europe. London: </a:t>
            </a:r>
            <a:r>
              <a:rPr lang="en-US" sz="1200" dirty="0" err="1" smtClean="0"/>
              <a:t>Routledge</a:t>
            </a:r>
            <a:r>
              <a:rPr lang="en-US" sz="1200" dirty="0" smtClean="0"/>
              <a:t>.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1200" dirty="0" err="1" smtClean="0"/>
              <a:t>Kickert</a:t>
            </a:r>
            <a:r>
              <a:rPr lang="en-US" sz="1200" dirty="0" smtClean="0"/>
              <a:t> W. and </a:t>
            </a:r>
            <a:r>
              <a:rPr lang="en-US" sz="1200" dirty="0" err="1" smtClean="0"/>
              <a:t>Klijn</a:t>
            </a:r>
            <a:r>
              <a:rPr lang="en-US" sz="1200" dirty="0" smtClean="0"/>
              <a:t>, E. 1997 (eds.) Managing complex networks. London: Sage, pp.14-61.</a:t>
            </a:r>
          </a:p>
          <a:p>
            <a:pPr eaLnBrk="1" hangingPunct="1">
              <a:defRPr/>
            </a:pPr>
            <a:endParaRPr lang="ca-ES" dirty="0" smtClean="0"/>
          </a:p>
        </p:txBody>
      </p:sp>
    </p:spTree>
    <p:extLst>
      <p:ext uri="{BB962C8B-B14F-4D97-AF65-F5344CB8AC3E}">
        <p14:creationId xmlns:p14="http://schemas.microsoft.com/office/powerpoint/2010/main" val="1874705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íto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/>
              <a:t>1. Actors and agency relations in </a:t>
            </a:r>
            <a:br>
              <a:rPr lang="en-US" sz="3200" dirty="0" smtClean="0"/>
            </a:br>
            <a:r>
              <a:rPr lang="en-US" sz="3200" dirty="0" smtClean="0"/>
              <a:t>health systems.</a:t>
            </a:r>
            <a:r>
              <a:rPr lang="en-US" dirty="0" smtClean="0"/>
              <a:t/>
            </a:r>
            <a:br>
              <a:rPr lang="en-US" dirty="0" smtClean="0"/>
            </a:br>
            <a:endParaRPr lang="ca-ES" dirty="0" smtClean="0"/>
          </a:p>
        </p:txBody>
      </p:sp>
      <p:sp>
        <p:nvSpPr>
          <p:cNvPr id="43011" name="Subtíto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631032"/>
          </a:xfrm>
        </p:spPr>
        <p:txBody>
          <a:bodyPr/>
          <a:lstStyle/>
          <a:p>
            <a:pPr algn="l"/>
            <a:r>
              <a:rPr lang="ca-ES" sz="2400" dirty="0" smtClean="0"/>
              <a:t>1.1. </a:t>
            </a:r>
            <a:r>
              <a:rPr lang="ca-ES" sz="2400" dirty="0" err="1" smtClean="0"/>
              <a:t>Why</a:t>
            </a:r>
            <a:r>
              <a:rPr lang="ca-ES" sz="2400" dirty="0" smtClean="0"/>
              <a:t> </a:t>
            </a:r>
            <a:r>
              <a:rPr lang="ca-ES" sz="2400" dirty="0" err="1" smtClean="0"/>
              <a:t>reform</a:t>
            </a:r>
            <a:r>
              <a:rPr lang="ca-ES" sz="2400" dirty="0" smtClean="0"/>
              <a:t> </a:t>
            </a:r>
            <a:r>
              <a:rPr lang="ca-ES" sz="2400" dirty="0" err="1" smtClean="0"/>
              <a:t>health</a:t>
            </a:r>
            <a:r>
              <a:rPr lang="ca-ES" sz="2400" dirty="0" smtClean="0"/>
              <a:t> </a:t>
            </a:r>
            <a:r>
              <a:rPr lang="ca-ES" sz="2400" dirty="0" err="1" smtClean="0"/>
              <a:t>care</a:t>
            </a:r>
            <a:r>
              <a:rPr lang="ca-ES" sz="2400" dirty="0" smtClean="0"/>
              <a:t>?</a:t>
            </a:r>
          </a:p>
          <a:p>
            <a:pPr algn="l"/>
            <a:r>
              <a:rPr lang="ca-ES" sz="2400" dirty="0" smtClean="0"/>
              <a:t>1.2. </a:t>
            </a:r>
            <a:r>
              <a:rPr lang="ca-ES" sz="2400" dirty="0" err="1" smtClean="0"/>
              <a:t>How</a:t>
            </a:r>
            <a:r>
              <a:rPr lang="ca-ES" sz="2400" dirty="0" smtClean="0"/>
              <a:t> to </a:t>
            </a:r>
            <a:r>
              <a:rPr lang="ca-ES" sz="2400" dirty="0" err="1" smtClean="0"/>
              <a:t>reform</a:t>
            </a:r>
            <a:r>
              <a:rPr lang="ca-ES" sz="2400" dirty="0" smtClean="0"/>
              <a:t> </a:t>
            </a:r>
            <a:r>
              <a:rPr lang="ca-ES" sz="2400" dirty="0" err="1" smtClean="0"/>
              <a:t>it</a:t>
            </a:r>
            <a:r>
              <a:rPr lang="ca-ES" sz="2400" dirty="0" smtClean="0"/>
              <a:t>?</a:t>
            </a:r>
          </a:p>
          <a:p>
            <a:pPr algn="l"/>
            <a:r>
              <a:rPr lang="ca-ES" sz="2400" dirty="0" smtClean="0"/>
              <a:t>1.3. Actors in </a:t>
            </a:r>
            <a:r>
              <a:rPr lang="ca-ES" sz="2400" dirty="0" err="1" smtClean="0"/>
              <a:t>health</a:t>
            </a:r>
            <a:r>
              <a:rPr lang="ca-ES" sz="2400" dirty="0" smtClean="0"/>
              <a:t> </a:t>
            </a:r>
            <a:r>
              <a:rPr lang="ca-ES" sz="2400" dirty="0" err="1" smtClean="0"/>
              <a:t>care</a:t>
            </a:r>
            <a:r>
              <a:rPr lang="ca-ES" sz="2400" dirty="0" smtClean="0"/>
              <a:t> </a:t>
            </a:r>
            <a:r>
              <a:rPr lang="ca-ES" sz="2400" dirty="0" err="1" smtClean="0"/>
              <a:t>markets</a:t>
            </a:r>
            <a:endParaRPr lang="ca-ES" sz="2400" dirty="0" smtClean="0"/>
          </a:p>
          <a:p>
            <a:pPr algn="l"/>
            <a:endParaRPr lang="ca-ES" sz="2400" dirty="0" smtClean="0"/>
          </a:p>
        </p:txBody>
      </p:sp>
    </p:spTree>
    <p:extLst>
      <p:ext uri="{BB962C8B-B14F-4D97-AF65-F5344CB8AC3E}">
        <p14:creationId xmlns:p14="http://schemas.microsoft.com/office/powerpoint/2010/main" val="719047910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1342</Words>
  <Application>Microsoft Office PowerPoint</Application>
  <PresentationFormat>Presentació en pantalla (4:3)</PresentationFormat>
  <Paragraphs>180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Títols de les diapositives</vt:lpstr>
      </vt:variant>
      <vt:variant>
        <vt:i4>25</vt:i4>
      </vt:variant>
    </vt:vector>
  </HeadingPairs>
  <TitlesOfParts>
    <vt:vector size="27" baseType="lpstr">
      <vt:lpstr>Diseño predeterminado</vt:lpstr>
      <vt:lpstr>1_Diseño predeterminado</vt:lpstr>
      <vt:lpstr> Master in Health Economics and Policy   Ethics and Health (April 10-June 19, 2012) </vt:lpstr>
      <vt:lpstr>In the previous session...</vt:lpstr>
      <vt:lpstr>In the previous session...</vt:lpstr>
      <vt:lpstr>Management reforms and  Welfare state reforms</vt:lpstr>
      <vt:lpstr>Social division of welfare provision</vt:lpstr>
      <vt:lpstr>Presentació del PowerPoint</vt:lpstr>
      <vt:lpstr>Presentació del PowerPoint</vt:lpstr>
      <vt:lpstr>Session 2: Actors in health care systems </vt:lpstr>
      <vt:lpstr>1. Actors and agency relations in  health systems. </vt:lpstr>
      <vt:lpstr>1.1. Why reform health care? (I)</vt:lpstr>
      <vt:lpstr>1.1. Why reform health care? (II) </vt:lpstr>
      <vt:lpstr>1.2. How to reform it?</vt:lpstr>
      <vt:lpstr>1.3. Actors in health care markets (I) </vt:lpstr>
      <vt:lpstr>1.3. Actors in health care markets (II)</vt:lpstr>
      <vt:lpstr>Exercise</vt:lpstr>
      <vt:lpstr>2. Health professions, organization  and power </vt:lpstr>
      <vt:lpstr>2.1.  Professions (I)</vt:lpstr>
      <vt:lpstr>2.1. Professions (II)</vt:lpstr>
      <vt:lpstr>2.1. Professional bureaucracies (III)</vt:lpstr>
      <vt:lpstr>2.2. Conditions for quasi-markets to succeed </vt:lpstr>
      <vt:lpstr>2.2. Hierarchical contracts (I)</vt:lpstr>
      <vt:lpstr>2.2. Hierarchical contracts (II)</vt:lpstr>
      <vt:lpstr>2.2. Hierarchical contracts (III)</vt:lpstr>
      <vt:lpstr>2.2. Relational markets</vt:lpstr>
      <vt:lpstr>Concluding comments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Master in Health Economics and Policy   Ethics and Health (April 10-June 19, 2012) </dc:title>
  <dc:creator>ub</dc:creator>
  <cp:lastModifiedBy>ub</cp:lastModifiedBy>
  <cp:revision>3</cp:revision>
  <dcterms:created xsi:type="dcterms:W3CDTF">2012-04-25T14:18:10Z</dcterms:created>
  <dcterms:modified xsi:type="dcterms:W3CDTF">2012-04-26T06:59:25Z</dcterms:modified>
</cp:coreProperties>
</file>