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301" r:id="rId26"/>
    <p:sldId id="282" r:id="rId27"/>
    <p:sldId id="283" r:id="rId28"/>
    <p:sldId id="284" r:id="rId29"/>
    <p:sldId id="285" r:id="rId30"/>
    <p:sldId id="286" r:id="rId31"/>
    <p:sldId id="287" r:id="rId32"/>
    <p:sldId id="302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5261F-2CCC-4E7C-914F-471877CA2FC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8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A3238-7E78-4F84-A78B-88E52662C3A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68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3477A-2FAD-4AD1-91BD-93F2C643E46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1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ol i ta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au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a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0C25F-6D72-42C7-91C1-10A47286A03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70C51-8C92-41D5-9400-6A3EE6DB60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32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664B6-CC6C-4E04-A1D3-C2DCB28B55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90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2204D-AFEB-4848-AA92-2906BF97B8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94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CE5C2-884E-4632-9FC6-F7A08B31F5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26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03C9D-65DA-4AB4-BC7C-92C13A9923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78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C8E3D-6ACF-44CB-B656-DB08CF53B7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72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D404D-0474-4DCC-ADAC-8F19EB070A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5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52326-4A8D-40E9-B5DF-D317686CFC9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53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A9CE9-3F36-4F86-BE8B-08D9E182A7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78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6B6C9-6D7A-4CCB-9E83-7CEF5573D3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74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9EECD-7805-4A8A-B244-01502D6A81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06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8BBEB-87EA-4280-9D6E-FD99F0FFC1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76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ol i grà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gràfic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117E53A-F0C8-418B-B43D-D40D6399BA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06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ol i ta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au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C419256-CB9D-4023-986F-898744294D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5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DA6B4-737D-4A37-8F17-877E555B14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4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B4B2-2F5E-49A2-BC11-7097834EB2E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0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5448E-8A3C-484F-A1F4-BDEF6610E08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1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2D4BD-EF29-4A58-92EB-B572EB0BF09D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2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8A351-2C34-40D2-9A4F-4DB68F14AB6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4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57C17-3645-4C18-993E-128B9C3ED0C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D107D-F523-4380-8798-340691EB822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8E8F84-257F-4A59-AEFF-9D56220D0FCB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8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texto del patrón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852F4B-F4A3-49DF-93B7-0F380404CA2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9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quel.gallego@uab.cat" TargetMode="External"/><Relationship Id="rId2" Type="http://schemas.openxmlformats.org/officeDocument/2006/relationships/hyperlink" Target="mailto:marc.lemenestrel@upf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.who.int/__data/assets/pdf_file/0004/128830/e94549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052513"/>
            <a:ext cx="7773987" cy="2016125"/>
          </a:xfrm>
        </p:spPr>
        <p:txBody>
          <a:bodyPr/>
          <a:lstStyle/>
          <a:p>
            <a:pPr eaLnBrk="1" hangingPunct="1"/>
            <a:r>
              <a:rPr lang="en-GB" sz="3200" b="1" smtClean="0"/>
              <a:t/>
            </a:r>
            <a:br>
              <a:rPr lang="en-GB" sz="3200" b="1" smtClean="0"/>
            </a:br>
            <a:r>
              <a:rPr lang="en-GB" sz="2400" b="1" smtClean="0"/>
              <a:t>Master in Health Economics and Policy</a:t>
            </a:r>
            <a:r>
              <a:rPr lang="en-GB" sz="3200" b="1" smtClean="0"/>
              <a:t/>
            </a:r>
            <a:br>
              <a:rPr lang="en-GB" sz="3200" b="1" smtClean="0"/>
            </a:br>
            <a:r>
              <a:rPr lang="en-GB" sz="3200" b="1" smtClean="0"/>
              <a:t/>
            </a:r>
            <a:br>
              <a:rPr lang="en-GB" sz="3200" b="1" smtClean="0"/>
            </a:br>
            <a:r>
              <a:rPr lang="en-GB" sz="2800" b="1" smtClean="0"/>
              <a:t/>
            </a:r>
            <a:br>
              <a:rPr lang="en-GB" sz="2800" b="1" smtClean="0"/>
            </a:br>
            <a:r>
              <a:rPr lang="en-GB" sz="3200" b="1" smtClean="0"/>
              <a:t>Ethics and Health</a:t>
            </a:r>
            <a:r>
              <a:rPr lang="en-GB" sz="2800" b="1" smtClean="0"/>
              <a:t/>
            </a:r>
            <a:br>
              <a:rPr lang="en-GB" sz="2800" b="1" smtClean="0"/>
            </a:br>
            <a:r>
              <a:rPr lang="en-GB" sz="2000" smtClean="0"/>
              <a:t>(April 10-June 19, 2012)</a:t>
            </a:r>
            <a:r>
              <a:rPr lang="es-ES" sz="4000" smtClean="0"/>
              <a:t/>
            </a:r>
            <a:br>
              <a:rPr lang="es-ES" sz="4000" smtClean="0"/>
            </a:br>
            <a:endParaRPr lang="es-ES" sz="40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0438"/>
            <a:ext cx="6400800" cy="2808287"/>
          </a:xfrm>
        </p:spPr>
        <p:txBody>
          <a:bodyPr/>
          <a:lstStyle/>
          <a:p>
            <a:pPr eaLnBrk="1" hangingPunct="1"/>
            <a:r>
              <a:rPr lang="es-ES" sz="2000" dirty="0" smtClean="0"/>
              <a:t>Marc Le </a:t>
            </a:r>
            <a:r>
              <a:rPr lang="es-ES" sz="2000" dirty="0" err="1" smtClean="0"/>
              <a:t>Menestrel</a:t>
            </a:r>
            <a:endParaRPr lang="es-ES" sz="2000" dirty="0" smtClean="0"/>
          </a:p>
          <a:p>
            <a:pPr eaLnBrk="1" hangingPunct="1"/>
            <a:r>
              <a:rPr lang="es-ES" sz="2000" dirty="0" smtClean="0">
                <a:hlinkClick r:id="rId2"/>
              </a:rPr>
              <a:t>marc.lemenestrel@upf.edu</a:t>
            </a:r>
            <a:endParaRPr lang="es-ES" sz="2000" dirty="0" smtClean="0"/>
          </a:p>
          <a:p>
            <a:pPr eaLnBrk="1" hangingPunct="1"/>
            <a:r>
              <a:rPr lang="es-ES" sz="2000" dirty="0" smtClean="0"/>
              <a:t>Raquel Gallego</a:t>
            </a:r>
          </a:p>
          <a:p>
            <a:pPr eaLnBrk="1" hangingPunct="1"/>
            <a:r>
              <a:rPr lang="es-ES" sz="2000" dirty="0" smtClean="0">
                <a:hlinkClick r:id="rId3"/>
              </a:rPr>
              <a:t>raquel.gallego@uab.cat</a:t>
            </a:r>
            <a:endParaRPr lang="es-ES" sz="2000" dirty="0" smtClean="0"/>
          </a:p>
          <a:p>
            <a:pPr eaLnBrk="1" hangingPunct="1"/>
            <a:endParaRPr lang="es-ES" sz="2000" dirty="0" smtClean="0"/>
          </a:p>
          <a:p>
            <a:pPr eaLnBrk="1" hangingPunct="1"/>
            <a:endParaRPr lang="es-ES" sz="2000" dirty="0" smtClean="0"/>
          </a:p>
          <a:p>
            <a:pPr eaLnBrk="1" hangingPunct="1"/>
            <a:endParaRPr lang="es-ES" sz="2000" dirty="0" smtClean="0"/>
          </a:p>
          <a:p>
            <a:pPr eaLnBrk="1" hangingPunct="1"/>
            <a:endParaRPr lang="es-ES" sz="3600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876925"/>
            <a:ext cx="2463800" cy="442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65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8050"/>
            <a:ext cx="7772400" cy="1225550"/>
          </a:xfrm>
        </p:spPr>
        <p:txBody>
          <a:bodyPr/>
          <a:lstStyle/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1.2. </a:t>
            </a:r>
            <a:r>
              <a:rPr lang="es-ES" sz="3200" dirty="0" err="1">
                <a:latin typeface="Arial" pitchFamily="34" charset="0"/>
                <a:cs typeface="Arial" pitchFamily="34" charset="0"/>
              </a:rPr>
              <a:t>Devolution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 and </a:t>
            </a:r>
            <a:r>
              <a:rPr lang="es-ES" sz="3200" dirty="0" err="1">
                <a:latin typeface="Arial" pitchFamily="34" charset="0"/>
                <a:cs typeface="Arial" pitchFamily="34" charset="0"/>
              </a:rPr>
              <a:t>policy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3200" dirty="0" err="1" smtClean="0">
                <a:latin typeface="Arial" pitchFamily="34" charset="0"/>
                <a:cs typeface="Arial" pitchFamily="34" charset="0"/>
              </a:rPr>
              <a:t>divergence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(I)</a:t>
            </a:r>
            <a:r>
              <a:rPr lang="es-ES" sz="3200" dirty="0" smtClean="0"/>
              <a:t>:</a:t>
            </a: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/>
            </a:r>
            <a:br>
              <a:rPr lang="es-ES" sz="3200" dirty="0"/>
            </a:br>
            <a:endParaRPr lang="es-ES" sz="4000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460851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s-ES" sz="2800" b="1" dirty="0" err="1">
                <a:latin typeface="Arial" pitchFamily="34" charset="0"/>
                <a:cs typeface="Arial" pitchFamily="34" charset="0"/>
              </a:rPr>
              <a:t>Second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>
                <a:latin typeface="Arial" pitchFamily="34" charset="0"/>
                <a:cs typeface="Arial" pitchFamily="34" charset="0"/>
              </a:rPr>
              <a:t>stage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 of </a:t>
            </a:r>
            <a:r>
              <a:rPr lang="es-ES" sz="28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>
                <a:latin typeface="Arial" pitchFamily="34" charset="0"/>
                <a:cs typeface="Arial" pitchFamily="34" charset="0"/>
              </a:rPr>
              <a:t>research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latin typeface="Arial" pitchFamily="34" charset="0"/>
                <a:cs typeface="Arial" pitchFamily="34" charset="0"/>
              </a:rPr>
              <a:t>program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s-E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Gallego</a:t>
            </a:r>
            <a:r>
              <a:rPr lang="es-E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R</a:t>
            </a:r>
            <a:r>
              <a:rPr lang="es-E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and </a:t>
            </a:r>
            <a:r>
              <a:rPr lang="es-E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Subirats</a:t>
            </a:r>
            <a:r>
              <a:rPr lang="es-E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J. (coord.) 2011. </a:t>
            </a:r>
            <a:r>
              <a:rPr lang="es-E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Autonomies</a:t>
            </a:r>
            <a:r>
              <a:rPr lang="es-E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desigualtats</a:t>
            </a:r>
            <a:r>
              <a:rPr lang="es-E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s-E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Espanya</a:t>
            </a:r>
            <a:r>
              <a:rPr lang="es-E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E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Percepcions</a:t>
            </a:r>
            <a:r>
              <a:rPr lang="es-E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Evolució</a:t>
            </a:r>
            <a:r>
              <a:rPr lang="es-E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Social i </a:t>
            </a:r>
            <a:r>
              <a:rPr lang="es-E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polítiques</a:t>
            </a:r>
            <a:r>
              <a:rPr lang="es-E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benestar</a:t>
            </a:r>
            <a:r>
              <a:rPr lang="es-E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Barcelona: </a:t>
            </a:r>
            <a:r>
              <a:rPr lang="es-E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Institut</a:t>
            </a:r>
            <a:r>
              <a:rPr lang="es-E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d’Estudis</a:t>
            </a:r>
            <a:r>
              <a:rPr lang="es-E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Autonòmics</a:t>
            </a:r>
            <a:r>
              <a:rPr lang="es-E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Gallego, R. and </a:t>
            </a:r>
            <a:r>
              <a:rPr lang="es-E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Subirats</a:t>
            </a:r>
            <a:r>
              <a:rPr lang="es-E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J. 2011. “Regional </a:t>
            </a:r>
            <a:r>
              <a:rPr lang="es-E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welfare</a:t>
            </a:r>
            <a:r>
              <a:rPr lang="es-E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regimes</a:t>
            </a:r>
            <a:r>
              <a:rPr lang="es-E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multi-level</a:t>
            </a:r>
            <a:r>
              <a:rPr lang="es-E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governance</a:t>
            </a:r>
            <a:r>
              <a:rPr lang="es-E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in Guillén, A.M. and León, M. (eds.) </a:t>
            </a:r>
            <a:r>
              <a:rPr lang="es-E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Spanish</a:t>
            </a:r>
            <a:r>
              <a:rPr lang="es-E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Welfare</a:t>
            </a:r>
            <a:r>
              <a:rPr lang="es-E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State</a:t>
            </a:r>
            <a:r>
              <a:rPr lang="es-E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s-E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European</a:t>
            </a:r>
            <a:r>
              <a:rPr lang="es-E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Context</a:t>
            </a:r>
            <a:r>
              <a:rPr lang="es-E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E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Farnham</a:t>
            </a:r>
            <a:r>
              <a:rPr lang="es-E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Ashgate</a:t>
            </a:r>
            <a:r>
              <a:rPr lang="es-E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9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1.2. </a:t>
            </a:r>
            <a:r>
              <a:rPr lang="es-E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Devolution</a:t>
            </a:r>
            <a:r>
              <a:rPr lang="es-E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E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policy</a:t>
            </a:r>
            <a:r>
              <a:rPr lang="es-E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divergence</a:t>
            </a:r>
            <a:r>
              <a:rPr lang="es-E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(II)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buNone/>
            </a:pPr>
            <a:r>
              <a:rPr lang="es-E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Research</a:t>
            </a:r>
            <a:r>
              <a:rPr lang="es-E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question</a:t>
            </a:r>
            <a:r>
              <a:rPr lang="es-E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s-E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0000"/>
              </a:lnSpc>
            </a:pPr>
            <a:r>
              <a:rPr lang="es-E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Has </a:t>
            </a:r>
            <a:r>
              <a:rPr lang="es-E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devolution</a:t>
            </a:r>
            <a:r>
              <a:rPr lang="es-E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led</a:t>
            </a:r>
            <a:r>
              <a:rPr lang="es-E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E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es-E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increase</a:t>
            </a:r>
            <a:r>
              <a:rPr lang="es-E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s-E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inequality</a:t>
            </a:r>
            <a:r>
              <a:rPr lang="es-E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s-E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Spain</a:t>
            </a:r>
            <a:r>
              <a:rPr lang="es-E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s-E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s-E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Analysis</a:t>
            </a:r>
            <a:r>
              <a:rPr lang="es-E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E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perceptions</a:t>
            </a:r>
            <a:r>
              <a:rPr lang="es-E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(17 </a:t>
            </a:r>
            <a:r>
              <a:rPr lang="es-E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discussion</a:t>
            </a:r>
            <a:r>
              <a:rPr lang="es-E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groups</a:t>
            </a:r>
            <a:r>
              <a:rPr lang="es-E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s-E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Statistical</a:t>
            </a:r>
            <a:r>
              <a:rPr lang="es-E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analysis</a:t>
            </a:r>
            <a:r>
              <a:rPr lang="es-E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social and </a:t>
            </a:r>
            <a:r>
              <a:rPr lang="es-E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structural</a:t>
            </a:r>
            <a:r>
              <a:rPr lang="es-E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indicators</a:t>
            </a:r>
            <a:endParaRPr lang="es-E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s-E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Analysis</a:t>
            </a:r>
            <a:r>
              <a:rPr lang="es-E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E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education</a:t>
            </a:r>
            <a:r>
              <a:rPr lang="es-E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health</a:t>
            </a:r>
            <a:r>
              <a:rPr lang="es-E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social </a:t>
            </a:r>
            <a:r>
              <a:rPr lang="es-E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services</a:t>
            </a:r>
            <a:r>
              <a:rPr lang="es-E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policies</a:t>
            </a:r>
            <a:r>
              <a:rPr lang="es-E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Discoursive</a:t>
            </a:r>
            <a:r>
              <a:rPr lang="es-E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substantive and </a:t>
            </a:r>
            <a:r>
              <a:rPr lang="es-E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operational</a:t>
            </a:r>
            <a:r>
              <a:rPr lang="es-E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dimensions</a:t>
            </a:r>
            <a:r>
              <a:rPr lang="es-E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490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76263"/>
          </a:xfrm>
        </p:spPr>
        <p:txBody>
          <a:bodyPr/>
          <a:lstStyle/>
          <a:p>
            <a:r>
              <a:rPr lang="es-ES" sz="2400"/>
              <a:t>Perceptions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836613"/>
            <a:ext cx="6254750" cy="551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1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9325"/>
            <a:ext cx="9467850" cy="495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>
                <a:solidFill>
                  <a:srgbClr val="000000"/>
                </a:solidFill>
              </a:rPr>
              <a:t>Perceptions about health policy</a:t>
            </a:r>
          </a:p>
        </p:txBody>
      </p:sp>
    </p:spTree>
    <p:extLst>
      <p:ext uri="{BB962C8B-B14F-4D97-AF65-F5344CB8AC3E}">
        <p14:creationId xmlns:p14="http://schemas.microsoft.com/office/powerpoint/2010/main" val="245167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7848600" cy="589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>
                <a:solidFill>
                  <a:srgbClr val="000000"/>
                </a:solidFill>
              </a:rPr>
              <a:t>Health transfers calendar </a:t>
            </a:r>
          </a:p>
        </p:txBody>
      </p:sp>
    </p:spTree>
    <p:extLst>
      <p:ext uri="{BB962C8B-B14F-4D97-AF65-F5344CB8AC3E}">
        <p14:creationId xmlns:p14="http://schemas.microsoft.com/office/powerpoint/2010/main" val="29813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223963"/>
            <a:ext cx="5707062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>
                <a:solidFill>
                  <a:srgbClr val="000000"/>
                </a:solidFill>
              </a:rPr>
              <a:t>Health public expenditure as a percentage of GPD</a:t>
            </a:r>
          </a:p>
        </p:txBody>
      </p:sp>
    </p:spTree>
    <p:extLst>
      <p:ext uri="{BB962C8B-B14F-4D97-AF65-F5344CB8AC3E}">
        <p14:creationId xmlns:p14="http://schemas.microsoft.com/office/powerpoint/2010/main" val="153110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8347075" cy="52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>
                <a:solidFill>
                  <a:srgbClr val="000000"/>
                </a:solidFill>
              </a:rPr>
              <a:t>Health public expenditure as a percentage of GDP</a:t>
            </a:r>
          </a:p>
        </p:txBody>
      </p:sp>
    </p:spTree>
    <p:extLst>
      <p:ext uri="{BB962C8B-B14F-4D97-AF65-F5344CB8AC3E}">
        <p14:creationId xmlns:p14="http://schemas.microsoft.com/office/powerpoint/2010/main" val="25236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157288"/>
            <a:ext cx="6002338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>
                <a:solidFill>
                  <a:srgbClr val="000000"/>
                </a:solidFill>
              </a:rPr>
              <a:t>Health public expenditure per capita</a:t>
            </a:r>
          </a:p>
        </p:txBody>
      </p:sp>
    </p:spTree>
    <p:extLst>
      <p:ext uri="{BB962C8B-B14F-4D97-AF65-F5344CB8AC3E}">
        <p14:creationId xmlns:p14="http://schemas.microsoft.com/office/powerpoint/2010/main" val="400117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96900"/>
            <a:ext cx="8424863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>
                <a:solidFill>
                  <a:srgbClr val="000000"/>
                </a:solidFill>
              </a:rPr>
              <a:t>Health public expenditure per capita</a:t>
            </a:r>
          </a:p>
        </p:txBody>
      </p:sp>
    </p:spTree>
    <p:extLst>
      <p:ext uri="{BB962C8B-B14F-4D97-AF65-F5344CB8AC3E}">
        <p14:creationId xmlns:p14="http://schemas.microsoft.com/office/powerpoint/2010/main" val="7096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92150"/>
            <a:ext cx="9139237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>
                <a:solidFill>
                  <a:srgbClr val="000000"/>
                </a:solidFill>
              </a:rPr>
              <a:t>Catalogue of services provided </a:t>
            </a:r>
          </a:p>
        </p:txBody>
      </p:sp>
    </p:spTree>
    <p:extLst>
      <p:ext uri="{BB962C8B-B14F-4D97-AF65-F5344CB8AC3E}">
        <p14:creationId xmlns:p14="http://schemas.microsoft.com/office/powerpoint/2010/main" val="14960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>
              <a:spcAft>
                <a:spcPts val="0"/>
              </a:spcAft>
              <a:tabLst>
                <a:tab pos="457200" algn="l"/>
                <a:tab pos="914400" algn="l"/>
              </a:tabLst>
            </a:pPr>
            <a:r>
              <a:rPr lang="en-GB" sz="2400" b="1" dirty="0" smtClean="0"/>
              <a:t>Session 3: </a:t>
            </a:r>
            <a:r>
              <a:rPr lang="en-GB" sz="2400" b="1" dirty="0" smtClean="0">
                <a:effectLst/>
                <a:latin typeface="Helvetica"/>
                <a:ea typeface="Cambria"/>
                <a:cs typeface="Cambria"/>
              </a:rPr>
              <a:t>The politics of health care networks.</a:t>
            </a:r>
            <a:endParaRPr lang="es-ES" sz="4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9"/>
            <a:ext cx="8229600" cy="5328320"/>
          </a:xfrm>
        </p:spPr>
        <p:txBody>
          <a:bodyPr/>
          <a:lstStyle/>
          <a:p>
            <a:pPr marL="762000" lvl="1" indent="-304800" eaLnBrk="1" hangingPunct="1">
              <a:lnSpc>
                <a:spcPct val="80000"/>
              </a:lnSpc>
              <a:buFontTx/>
              <a:buAutoNum type="arabicPeriod"/>
            </a:pPr>
            <a:endParaRPr lang="en-GB" sz="2000" dirty="0" smtClean="0"/>
          </a:p>
          <a:p>
            <a:pPr marL="457200" lvl="1" indent="0">
              <a:spcAft>
                <a:spcPts val="0"/>
              </a:spcAft>
              <a:buNone/>
              <a:tabLst>
                <a:tab pos="914400" algn="l"/>
              </a:tabLst>
            </a:pPr>
            <a:r>
              <a:rPr lang="en-GB" sz="2400" dirty="0" smtClean="0">
                <a:effectLst/>
                <a:latin typeface="Helvetica"/>
                <a:ea typeface="Cambria"/>
                <a:cs typeface="Cambria"/>
              </a:rPr>
              <a:t>1. Multi-level governance of health care: issues and evidence.</a:t>
            </a:r>
            <a:endParaRPr lang="ca-ES" sz="2400" dirty="0" smtClean="0">
              <a:effectLst/>
              <a:latin typeface="Cambria"/>
              <a:ea typeface="Cambria"/>
              <a:cs typeface="Cambria"/>
            </a:endParaRPr>
          </a:p>
          <a:p>
            <a:pPr marL="457200" lvl="1" indent="0">
              <a:spcAft>
                <a:spcPts val="0"/>
              </a:spcAft>
              <a:buNone/>
              <a:tabLst>
                <a:tab pos="914400" algn="l"/>
              </a:tabLst>
            </a:pPr>
            <a:r>
              <a:rPr lang="en-GB" sz="2400" dirty="0" smtClean="0">
                <a:effectLst/>
                <a:latin typeface="Helvetica"/>
                <a:ea typeface="Cambria"/>
                <a:cs typeface="Cambria"/>
              </a:rPr>
              <a:t>2. Strategy building: The case of the “Catalan health care model”.</a:t>
            </a:r>
            <a:endParaRPr lang="ca-ES" sz="2400" dirty="0" smtClean="0">
              <a:effectLst/>
              <a:latin typeface="Cambria"/>
              <a:ea typeface="Cambria"/>
              <a:cs typeface="Cambria"/>
            </a:endParaRPr>
          </a:p>
          <a:p>
            <a:pPr marL="762000" lvl="1" indent="-304800" eaLnBrk="1" hangingPunct="1">
              <a:lnSpc>
                <a:spcPct val="80000"/>
              </a:lnSpc>
              <a:buFontTx/>
              <a:buNone/>
            </a:pPr>
            <a:endParaRPr lang="en-GB" sz="2400" dirty="0" smtClean="0"/>
          </a:p>
          <a:p>
            <a:pPr marL="762000" lvl="1" indent="-304800" algn="ctr" eaLnBrk="1" hangingPunct="1">
              <a:lnSpc>
                <a:spcPct val="80000"/>
              </a:lnSpc>
              <a:buFontTx/>
              <a:buNone/>
            </a:pPr>
            <a:r>
              <a:rPr lang="en-GB" sz="1600" b="1" dirty="0" smtClean="0">
                <a:effectLst/>
                <a:latin typeface="Helvetica"/>
                <a:ea typeface="Cambria"/>
                <a:cs typeface="Cambria"/>
              </a:rPr>
              <a:t>Essay: </a:t>
            </a:r>
            <a:r>
              <a:rPr lang="en-GB" sz="1600" dirty="0" smtClean="0">
                <a:effectLst/>
                <a:latin typeface="Helvetica"/>
                <a:ea typeface="Cambria"/>
                <a:cs typeface="Cambria"/>
              </a:rPr>
              <a:t>What sort of issues rise from the devolution of welfare policies?</a:t>
            </a:r>
          </a:p>
          <a:p>
            <a:pPr marL="762000" lvl="1" indent="-304800" algn="ctr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>
                <a:effectLst/>
                <a:latin typeface="Helvetica"/>
                <a:ea typeface="Cambria"/>
                <a:cs typeface="Cambria"/>
              </a:rPr>
              <a:t> How does devolution challenge the concept of welfare state?</a:t>
            </a:r>
            <a:r>
              <a:rPr lang="en-GB" sz="1200" b="1" dirty="0" smtClean="0">
                <a:effectLst/>
                <a:latin typeface="Helvetica"/>
                <a:ea typeface="Cambria"/>
                <a:cs typeface="Cambria"/>
              </a:rPr>
              <a:t>    </a:t>
            </a:r>
          </a:p>
          <a:p>
            <a:pPr indent="0">
              <a:spcAft>
                <a:spcPts val="0"/>
              </a:spcAft>
              <a:buNone/>
            </a:pPr>
            <a:r>
              <a:rPr lang="en-GB" sz="1200" b="1" dirty="0" smtClean="0">
                <a:effectLst/>
                <a:latin typeface="Helvetica"/>
                <a:ea typeface="Cambria"/>
                <a:cs typeface="Cambria"/>
              </a:rPr>
              <a:t>         Required reading</a:t>
            </a:r>
            <a:r>
              <a:rPr lang="en-GB" sz="1200" dirty="0" smtClean="0">
                <a:effectLst/>
                <a:latin typeface="Helvetica"/>
                <a:ea typeface="Cambria"/>
                <a:cs typeface="Cambria"/>
              </a:rPr>
              <a:t>:</a:t>
            </a:r>
            <a:endParaRPr lang="ca-ES" sz="1200" dirty="0" smtClean="0">
              <a:effectLst/>
              <a:latin typeface="Cambria"/>
              <a:ea typeface="Cambria"/>
              <a:cs typeface="Cambria"/>
            </a:endParaRPr>
          </a:p>
          <a:p>
            <a:pPr marL="914400" indent="-228600">
              <a:spcAft>
                <a:spcPts val="0"/>
              </a:spcAft>
              <a:tabLst>
                <a:tab pos="-457200" algn="l"/>
              </a:tabLst>
            </a:pPr>
            <a:r>
              <a:rPr lang="en-US" sz="1200" dirty="0" err="1" smtClean="0">
                <a:effectLst/>
                <a:latin typeface="Helvetica"/>
                <a:ea typeface="Cambria"/>
                <a:cs typeface="Cambria"/>
              </a:rPr>
              <a:t>Gallego</a:t>
            </a:r>
            <a:r>
              <a:rPr lang="en-US" sz="1200" dirty="0" smtClean="0">
                <a:effectLst/>
                <a:latin typeface="Helvetica"/>
                <a:ea typeface="Cambria"/>
                <a:cs typeface="Cambria"/>
              </a:rPr>
              <a:t>, R.; </a:t>
            </a:r>
            <a:r>
              <a:rPr lang="en-US" sz="1200" dirty="0" err="1" smtClean="0">
                <a:effectLst/>
                <a:latin typeface="Helvetica"/>
                <a:ea typeface="Cambria"/>
                <a:cs typeface="Cambria"/>
              </a:rPr>
              <a:t>Gomà</a:t>
            </a:r>
            <a:r>
              <a:rPr lang="en-US" sz="1200" dirty="0" smtClean="0">
                <a:effectLst/>
                <a:latin typeface="Helvetica"/>
                <a:ea typeface="Cambria"/>
                <a:cs typeface="Cambria"/>
              </a:rPr>
              <a:t>, R.; </a:t>
            </a:r>
            <a:r>
              <a:rPr lang="en-US" sz="1200" dirty="0" err="1" smtClean="0">
                <a:effectLst/>
                <a:latin typeface="Helvetica"/>
                <a:ea typeface="Cambria"/>
                <a:cs typeface="Cambria"/>
              </a:rPr>
              <a:t>Subirats</a:t>
            </a:r>
            <a:r>
              <a:rPr lang="en-US" sz="1200" dirty="0" smtClean="0">
                <a:effectLst/>
                <a:latin typeface="Helvetica"/>
                <a:ea typeface="Cambria"/>
                <a:cs typeface="Cambria"/>
              </a:rPr>
              <a:t>, J. 2005 </a:t>
            </a:r>
            <a:r>
              <a:rPr lang="en-GB" sz="1200" dirty="0" smtClean="0">
                <a:effectLst/>
                <a:latin typeface="Helvetica"/>
                <a:ea typeface="Cambria"/>
                <a:cs typeface="Cambria"/>
              </a:rPr>
              <a:t>“Spain: from state welfare to regional welfare”, in McEwen, N.; Moreno, L. (</a:t>
            </a:r>
            <a:r>
              <a:rPr lang="en-GB" sz="1200" dirty="0" err="1" smtClean="0">
                <a:effectLst/>
                <a:latin typeface="Helvetica"/>
                <a:ea typeface="Cambria"/>
                <a:cs typeface="Cambria"/>
              </a:rPr>
              <a:t>eds</a:t>
            </a:r>
            <a:r>
              <a:rPr lang="en-GB" sz="1200" dirty="0" smtClean="0">
                <a:effectLst/>
                <a:latin typeface="Helvetica"/>
                <a:ea typeface="Cambria"/>
                <a:cs typeface="Cambria"/>
              </a:rPr>
              <a:t>) </a:t>
            </a:r>
            <a:r>
              <a:rPr lang="en-GB" sz="1200" i="1" dirty="0" smtClean="0">
                <a:effectLst/>
                <a:latin typeface="Helvetica"/>
                <a:ea typeface="Cambria"/>
                <a:cs typeface="Cambria"/>
              </a:rPr>
              <a:t>The territorial politics of welfare. </a:t>
            </a:r>
            <a:r>
              <a:rPr lang="en-GB" sz="1200" dirty="0" smtClean="0">
                <a:effectLst/>
                <a:latin typeface="Helvetica"/>
                <a:ea typeface="Cambria"/>
                <a:cs typeface="Cambria"/>
              </a:rPr>
              <a:t>London</a:t>
            </a:r>
            <a:r>
              <a:rPr lang="en-GB" sz="1200" i="1" dirty="0" smtClean="0">
                <a:effectLst/>
                <a:latin typeface="Helvetica"/>
                <a:ea typeface="Cambria"/>
                <a:cs typeface="Cambria"/>
              </a:rPr>
              <a:t>: </a:t>
            </a:r>
            <a:r>
              <a:rPr lang="en-GB" sz="1200" dirty="0" err="1" smtClean="0">
                <a:effectLst/>
                <a:latin typeface="Helvetica"/>
                <a:ea typeface="Cambria"/>
                <a:cs typeface="Cambria"/>
              </a:rPr>
              <a:t>Routledge</a:t>
            </a:r>
            <a:r>
              <a:rPr lang="en-GB" sz="1200" dirty="0" smtClean="0">
                <a:effectLst/>
                <a:latin typeface="Helvetica"/>
                <a:ea typeface="Cambria"/>
                <a:cs typeface="Cambria"/>
              </a:rPr>
              <a:t>. [PDF]</a:t>
            </a:r>
            <a:endParaRPr lang="ca-ES" sz="1200" dirty="0" smtClean="0">
              <a:effectLst/>
              <a:latin typeface="Cambria"/>
              <a:ea typeface="Cambria"/>
              <a:cs typeface="Cambria"/>
            </a:endParaRPr>
          </a:p>
          <a:p>
            <a:pPr marL="914400" indent="-228600">
              <a:spcAft>
                <a:spcPts val="0"/>
              </a:spcAft>
              <a:tabLst>
                <a:tab pos="-457200" algn="l"/>
              </a:tabLst>
            </a:pPr>
            <a:r>
              <a:rPr lang="en-US" sz="1200" dirty="0" err="1" smtClean="0">
                <a:effectLst/>
                <a:latin typeface="Helvetica"/>
                <a:ea typeface="Cambria"/>
                <a:cs typeface="Arial"/>
              </a:rPr>
              <a:t>Gallego</a:t>
            </a:r>
            <a:r>
              <a:rPr lang="en-US" sz="1200" dirty="0" smtClean="0">
                <a:effectLst/>
                <a:latin typeface="Helvetica"/>
                <a:ea typeface="Cambria"/>
                <a:cs typeface="Arial"/>
              </a:rPr>
              <a:t>, R. and </a:t>
            </a:r>
            <a:r>
              <a:rPr lang="en-US" sz="1200" dirty="0" err="1" smtClean="0">
                <a:effectLst/>
                <a:latin typeface="Helvetica"/>
                <a:ea typeface="Cambria"/>
                <a:cs typeface="Arial"/>
              </a:rPr>
              <a:t>Subirats</a:t>
            </a:r>
            <a:r>
              <a:rPr lang="en-US" sz="1200" dirty="0" smtClean="0">
                <a:effectLst/>
                <a:latin typeface="Helvetica"/>
                <a:ea typeface="Cambria"/>
                <a:cs typeface="Arial"/>
              </a:rPr>
              <a:t>, J. 2011. “Regional welfare regimes and multilevel governance” in </a:t>
            </a:r>
            <a:r>
              <a:rPr lang="en-US" sz="1200" dirty="0" err="1" smtClean="0">
                <a:effectLst/>
                <a:latin typeface="Helvetica"/>
                <a:ea typeface="Cambria"/>
                <a:cs typeface="Arial"/>
              </a:rPr>
              <a:t>Guillén</a:t>
            </a:r>
            <a:r>
              <a:rPr lang="en-US" sz="1200" dirty="0" smtClean="0">
                <a:effectLst/>
                <a:latin typeface="Helvetica"/>
                <a:ea typeface="Cambria"/>
                <a:cs typeface="Arial"/>
              </a:rPr>
              <a:t>, A.M. and León, M. (eds.) </a:t>
            </a:r>
            <a:r>
              <a:rPr lang="en-US" sz="1200" i="1" dirty="0" smtClean="0">
                <a:effectLst/>
                <a:latin typeface="Helvetica"/>
                <a:ea typeface="Cambria"/>
                <a:cs typeface="Arial"/>
              </a:rPr>
              <a:t>The Spanish welfare state in European context</a:t>
            </a:r>
            <a:r>
              <a:rPr lang="en-US" sz="1200" dirty="0" smtClean="0">
                <a:effectLst/>
                <a:latin typeface="Helvetica"/>
                <a:ea typeface="Cambria"/>
                <a:cs typeface="Arial"/>
              </a:rPr>
              <a:t>, London: </a:t>
            </a:r>
            <a:r>
              <a:rPr lang="en-US" sz="1200" dirty="0" err="1" smtClean="0">
                <a:effectLst/>
                <a:latin typeface="Helvetica"/>
                <a:ea typeface="Cambria"/>
                <a:cs typeface="Arial"/>
              </a:rPr>
              <a:t>Ashgate</a:t>
            </a:r>
            <a:r>
              <a:rPr lang="en-US" sz="1200" dirty="0" smtClean="0">
                <a:effectLst/>
                <a:latin typeface="Helvetica"/>
                <a:ea typeface="Cambria"/>
                <a:cs typeface="Arial"/>
              </a:rPr>
              <a:t>.</a:t>
            </a:r>
            <a:endParaRPr lang="ca-ES" sz="1200" dirty="0" smtClean="0">
              <a:latin typeface="Cambria"/>
              <a:ea typeface="Cambria"/>
              <a:cs typeface="Arial"/>
            </a:endParaRPr>
          </a:p>
          <a:p>
            <a:pPr marL="685800" indent="0">
              <a:spcAft>
                <a:spcPts val="0"/>
              </a:spcAft>
              <a:buNone/>
              <a:tabLst>
                <a:tab pos="-457200" algn="l"/>
              </a:tabLst>
            </a:pPr>
            <a:r>
              <a:rPr lang="en-US" sz="1200" b="1" dirty="0" smtClean="0">
                <a:effectLst/>
                <a:latin typeface="Helvetica"/>
                <a:ea typeface="Cambria"/>
                <a:cs typeface="Cambria"/>
              </a:rPr>
              <a:t>Optional reading</a:t>
            </a:r>
            <a:r>
              <a:rPr lang="en-US" sz="1200" dirty="0" smtClean="0">
                <a:effectLst/>
                <a:latin typeface="Helvetica"/>
                <a:ea typeface="Cambria"/>
                <a:cs typeface="Cambria"/>
              </a:rPr>
              <a:t>:</a:t>
            </a:r>
            <a:endParaRPr lang="ca-ES" sz="1200" dirty="0" smtClean="0">
              <a:effectLst/>
              <a:latin typeface="Cambria"/>
              <a:ea typeface="Cambria"/>
              <a:cs typeface="Cambria"/>
            </a:endParaRPr>
          </a:p>
          <a:p>
            <a:pPr marL="914400" indent="-228600">
              <a:spcAft>
                <a:spcPts val="0"/>
              </a:spcAft>
              <a:tabLst>
                <a:tab pos="-457200" algn="l"/>
              </a:tabLst>
            </a:pPr>
            <a:r>
              <a:rPr lang="en-US" sz="1200" dirty="0" smtClean="0">
                <a:effectLst/>
                <a:latin typeface="Helvetica"/>
                <a:ea typeface="Cambria"/>
                <a:cs typeface="Cambria"/>
              </a:rPr>
              <a:t>World Health Organization. 2010. </a:t>
            </a:r>
            <a:r>
              <a:rPr lang="en-US" sz="1200" i="1" dirty="0" smtClean="0">
                <a:effectLst/>
                <a:latin typeface="Helvetica"/>
                <a:ea typeface="Cambria"/>
                <a:cs typeface="Cambria"/>
              </a:rPr>
              <a:t>Health Systems in transition. Spain</a:t>
            </a:r>
            <a:r>
              <a:rPr lang="en-US" sz="1200" dirty="0" smtClean="0">
                <a:effectLst/>
                <a:latin typeface="Helvetica"/>
                <a:ea typeface="Cambria"/>
                <a:cs typeface="Cambria"/>
              </a:rPr>
              <a:t>. </a:t>
            </a:r>
            <a:r>
              <a:rPr lang="en-GB" sz="1200" dirty="0" smtClean="0">
                <a:effectLst/>
                <a:latin typeface="Helvetica"/>
                <a:ea typeface="Cambria"/>
                <a:cs typeface="Cambria"/>
              </a:rPr>
              <a:t>Vol.12:4. (</a:t>
            </a:r>
            <a:r>
              <a:rPr lang="en-GB" sz="1200" u="sng" dirty="0" smtClean="0">
                <a:solidFill>
                  <a:srgbClr val="0000FF"/>
                </a:solidFill>
                <a:effectLst/>
                <a:latin typeface="Helvetica"/>
                <a:ea typeface="Cambria"/>
                <a:cs typeface="Cambria"/>
                <a:hlinkClick r:id="rId2"/>
              </a:rPr>
              <a:t>http://www.euro.who.int/__data/assets/pdf_file/0004/128830/e94549.pdf</a:t>
            </a:r>
            <a:r>
              <a:rPr lang="en-GB" sz="1200" dirty="0" smtClean="0">
                <a:effectLst/>
                <a:latin typeface="Helvetica"/>
                <a:ea typeface="Cambria"/>
                <a:cs typeface="Cambria"/>
              </a:rPr>
              <a:t>)</a:t>
            </a:r>
            <a:endParaRPr lang="ca-ES" sz="1200" dirty="0" smtClean="0">
              <a:effectLst/>
              <a:latin typeface="Cambria"/>
              <a:ea typeface="Cambria"/>
              <a:cs typeface="Cambria"/>
            </a:endParaRPr>
          </a:p>
          <a:p>
            <a:pPr marL="914400" indent="-228600">
              <a:spcAft>
                <a:spcPts val="0"/>
              </a:spcAft>
              <a:tabLst>
                <a:tab pos="-457200" algn="l"/>
              </a:tabLst>
            </a:pPr>
            <a:r>
              <a:rPr lang="en-US" sz="1200" dirty="0" err="1" smtClean="0">
                <a:effectLst/>
                <a:latin typeface="Helvetica"/>
                <a:ea typeface="Cambria"/>
                <a:cs typeface="Cambria"/>
              </a:rPr>
              <a:t>Gallego</a:t>
            </a:r>
            <a:r>
              <a:rPr lang="en-US" sz="1200" dirty="0" smtClean="0">
                <a:effectLst/>
                <a:latin typeface="Helvetica"/>
                <a:ea typeface="Cambria"/>
                <a:cs typeface="Cambria"/>
              </a:rPr>
              <a:t>, R. 2000  “Introducing purchaser/provider separation in the Catalan Health Administration: A budget analysis”, </a:t>
            </a:r>
            <a:r>
              <a:rPr lang="en-US" sz="1200" i="1" dirty="0" smtClean="0">
                <a:effectLst/>
                <a:latin typeface="Helvetica"/>
                <a:ea typeface="Cambria"/>
                <a:cs typeface="Cambria"/>
              </a:rPr>
              <a:t>Public Administration –An international quarterly</a:t>
            </a:r>
            <a:r>
              <a:rPr lang="en-US" sz="1200" dirty="0" smtClean="0">
                <a:effectLst/>
                <a:latin typeface="Helvetica"/>
                <a:ea typeface="Cambria"/>
                <a:cs typeface="Cambria"/>
              </a:rPr>
              <a:t>, 78(2):420-439. </a:t>
            </a:r>
            <a:endParaRPr lang="ca-ES" sz="1200" dirty="0" smtClean="0">
              <a:effectLst/>
              <a:latin typeface="Cambria"/>
              <a:ea typeface="Cambria"/>
              <a:cs typeface="Cambria"/>
            </a:endParaRPr>
          </a:p>
          <a:p>
            <a:pPr marL="914400" indent="-228600">
              <a:spcAft>
                <a:spcPts val="0"/>
              </a:spcAft>
              <a:tabLst>
                <a:tab pos="-457200" algn="l"/>
              </a:tabLst>
            </a:pPr>
            <a:r>
              <a:rPr lang="en-US" sz="1200" dirty="0" err="1" smtClean="0">
                <a:effectLst/>
                <a:latin typeface="Helvetica"/>
                <a:ea typeface="Cambria"/>
                <a:cs typeface="Cambria"/>
              </a:rPr>
              <a:t>Gallego</a:t>
            </a:r>
            <a:r>
              <a:rPr lang="en-US" sz="1200" dirty="0" smtClean="0">
                <a:effectLst/>
                <a:latin typeface="Helvetica"/>
                <a:ea typeface="Cambria"/>
                <a:cs typeface="Cambria"/>
              </a:rPr>
              <a:t>, R.; </a:t>
            </a:r>
            <a:r>
              <a:rPr lang="en-US" sz="1200" dirty="0" err="1" smtClean="0">
                <a:effectLst/>
                <a:latin typeface="Helvetica"/>
                <a:ea typeface="Cambria"/>
                <a:cs typeface="Cambria"/>
              </a:rPr>
              <a:t>Subirats</a:t>
            </a:r>
            <a:r>
              <a:rPr lang="en-US" sz="1200" dirty="0" smtClean="0">
                <a:effectLst/>
                <a:latin typeface="Helvetica"/>
                <a:ea typeface="Cambria"/>
                <a:cs typeface="Cambria"/>
              </a:rPr>
              <a:t>, J. 2005 </a:t>
            </a:r>
            <a:r>
              <a:rPr lang="en-GB" sz="1200" dirty="0" smtClean="0">
                <a:effectLst/>
                <a:latin typeface="Helvetica"/>
                <a:ea typeface="Cambria"/>
                <a:cs typeface="Cambria"/>
              </a:rPr>
              <a:t>“Spain: from state welfare to regional welfare”, in McEwen, N.; Moreno, L. (</a:t>
            </a:r>
            <a:r>
              <a:rPr lang="en-GB" sz="1200" dirty="0" err="1" smtClean="0">
                <a:effectLst/>
                <a:latin typeface="Helvetica"/>
                <a:ea typeface="Cambria"/>
                <a:cs typeface="Cambria"/>
              </a:rPr>
              <a:t>eds</a:t>
            </a:r>
            <a:r>
              <a:rPr lang="en-GB" sz="1200" dirty="0" smtClean="0">
                <a:effectLst/>
                <a:latin typeface="Helvetica"/>
                <a:ea typeface="Cambria"/>
                <a:cs typeface="Cambria"/>
              </a:rPr>
              <a:t>) </a:t>
            </a:r>
            <a:r>
              <a:rPr lang="en-GB" sz="1200" i="1" dirty="0" smtClean="0">
                <a:effectLst/>
                <a:latin typeface="Helvetica"/>
                <a:ea typeface="Cambria"/>
                <a:cs typeface="Cambria"/>
              </a:rPr>
              <a:t>The territorial politics of welfare. </a:t>
            </a:r>
            <a:r>
              <a:rPr lang="en-GB" sz="1200" dirty="0" smtClean="0">
                <a:effectLst/>
                <a:latin typeface="Helvetica"/>
                <a:ea typeface="Cambria"/>
                <a:cs typeface="Cambria"/>
              </a:rPr>
              <a:t>London</a:t>
            </a:r>
            <a:r>
              <a:rPr lang="en-GB" sz="1200" i="1" dirty="0" smtClean="0">
                <a:effectLst/>
                <a:latin typeface="Helvetica"/>
                <a:ea typeface="Cambria"/>
                <a:cs typeface="Cambria"/>
              </a:rPr>
              <a:t>: </a:t>
            </a:r>
            <a:r>
              <a:rPr lang="en-GB" sz="1200" dirty="0" err="1" smtClean="0">
                <a:effectLst/>
                <a:latin typeface="Helvetica"/>
                <a:ea typeface="Cambria"/>
                <a:cs typeface="Cambria"/>
              </a:rPr>
              <a:t>Routledge</a:t>
            </a:r>
            <a:r>
              <a:rPr lang="en-GB" sz="1200" dirty="0" smtClean="0">
                <a:effectLst/>
                <a:latin typeface="Helvetica"/>
                <a:ea typeface="Cambria"/>
                <a:cs typeface="Cambria"/>
              </a:rPr>
              <a:t>.</a:t>
            </a:r>
            <a:endParaRPr lang="ca-ES" sz="1200" dirty="0">
              <a:effectLst/>
              <a:latin typeface="Cambria"/>
              <a:ea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156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04813"/>
            <a:ext cx="9140825" cy="591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9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8797925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39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92150"/>
            <a:ext cx="5775325" cy="580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>
                <a:solidFill>
                  <a:srgbClr val="000000"/>
                </a:solidFill>
              </a:rPr>
              <a:t>Institutional form of health authority</a:t>
            </a:r>
          </a:p>
        </p:txBody>
      </p:sp>
    </p:spTree>
    <p:extLst>
      <p:ext uri="{BB962C8B-B14F-4D97-AF65-F5344CB8AC3E}">
        <p14:creationId xmlns:p14="http://schemas.microsoft.com/office/powerpoint/2010/main" val="25660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836613"/>
            <a:ext cx="8961437" cy="537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>
                <a:solidFill>
                  <a:srgbClr val="000000"/>
                </a:solidFill>
              </a:rPr>
              <a:t>Type of ownership of health providers</a:t>
            </a:r>
          </a:p>
        </p:txBody>
      </p:sp>
    </p:spTree>
    <p:extLst>
      <p:ext uri="{BB962C8B-B14F-4D97-AF65-F5344CB8AC3E}">
        <p14:creationId xmlns:p14="http://schemas.microsoft.com/office/powerpoint/2010/main" val="34848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846138"/>
            <a:ext cx="6434137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>
                <a:solidFill>
                  <a:srgbClr val="000000"/>
                </a:solidFill>
              </a:rPr>
              <a:t>Health coverage financing</a:t>
            </a:r>
          </a:p>
        </p:txBody>
      </p:sp>
    </p:spTree>
    <p:extLst>
      <p:ext uri="{BB962C8B-B14F-4D97-AF65-F5344CB8AC3E}">
        <p14:creationId xmlns:p14="http://schemas.microsoft.com/office/powerpoint/2010/main" val="21910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648072"/>
          </a:xfrm>
        </p:spPr>
        <p:txBody>
          <a:bodyPr/>
          <a:lstStyle/>
          <a:p>
            <a:r>
              <a:rPr lang="es-E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Degree</a:t>
            </a:r>
            <a:r>
              <a:rPr lang="es-E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E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differentiation</a:t>
            </a:r>
            <a:r>
              <a:rPr lang="es-E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s-E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health</a:t>
            </a:r>
            <a:r>
              <a:rPr lang="es-E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policies</a:t>
            </a:r>
            <a:endParaRPr lang="ca-E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idor de contingu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899142"/>
              </p:ext>
            </p:extLst>
          </p:nvPr>
        </p:nvGraphicFramePr>
        <p:xfrm>
          <a:off x="899593" y="980728"/>
          <a:ext cx="7416824" cy="580543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17660"/>
                <a:gridCol w="1831314"/>
                <a:gridCol w="1983925"/>
                <a:gridCol w="1983925"/>
              </a:tblGrid>
              <a:tr h="7087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 err="1">
                          <a:effectLst/>
                          <a:latin typeface="Arial"/>
                          <a:ea typeface="Times New Roman"/>
                        </a:rPr>
                        <a:t>Degree</a:t>
                      </a:r>
                      <a:r>
                        <a:rPr lang="es-ES" sz="1050" b="1" dirty="0">
                          <a:effectLst/>
                          <a:latin typeface="Arial"/>
                          <a:ea typeface="Times New Roman"/>
                        </a:rPr>
                        <a:t> of </a:t>
                      </a:r>
                      <a:r>
                        <a:rPr lang="es-ES" sz="1050" b="1" dirty="0" err="1">
                          <a:effectLst/>
                          <a:latin typeface="Arial"/>
                          <a:ea typeface="Times New Roman"/>
                        </a:rPr>
                        <a:t>differentiation</a:t>
                      </a:r>
                      <a:r>
                        <a:rPr lang="es-ES" sz="1050" b="1" dirty="0">
                          <a:effectLst/>
                          <a:latin typeface="Arial"/>
                          <a:ea typeface="Times New Roman"/>
                        </a:rPr>
                        <a:t>/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 err="1">
                          <a:effectLst/>
                          <a:latin typeface="Arial"/>
                          <a:ea typeface="Times New Roman"/>
                        </a:rPr>
                        <a:t>Innovation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 err="1" smtClean="0">
                          <a:effectLst/>
                          <a:latin typeface="Arial"/>
                          <a:ea typeface="Times New Roman"/>
                        </a:rPr>
                        <a:t>Discoursive</a:t>
                      </a:r>
                      <a:r>
                        <a:rPr lang="es-ES" sz="1050" b="1" dirty="0">
                          <a:effectLst/>
                          <a:latin typeface="Arial"/>
                          <a:ea typeface="Times New Roman"/>
                        </a:rPr>
                        <a:t>/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 err="1">
                          <a:effectLst/>
                          <a:latin typeface="Arial"/>
                          <a:ea typeface="Times New Roman"/>
                        </a:rPr>
                        <a:t>symbolic</a:t>
                      </a:r>
                      <a:r>
                        <a:rPr lang="es-ES" sz="1050" b="1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s-ES" sz="1050" b="1" dirty="0" err="1">
                          <a:effectLst/>
                          <a:latin typeface="Arial"/>
                          <a:ea typeface="Times New Roman"/>
                        </a:rPr>
                        <a:t>dimension</a:t>
                      </a:r>
                      <a:r>
                        <a:rPr lang="es-ES" sz="1050" b="1" dirty="0">
                          <a:effectLst/>
                          <a:latin typeface="Arial"/>
                          <a:ea typeface="Times New Roman"/>
                        </a:rPr>
                        <a:t>*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  <a:latin typeface="Arial"/>
                          <a:ea typeface="Times New Roman"/>
                        </a:rPr>
                        <a:t>Substantive </a:t>
                      </a:r>
                      <a:r>
                        <a:rPr lang="es-ES" sz="1050" b="1" dirty="0" err="1">
                          <a:effectLst/>
                          <a:latin typeface="Arial"/>
                          <a:ea typeface="Times New Roman"/>
                        </a:rPr>
                        <a:t>dimension</a:t>
                      </a:r>
                      <a:r>
                        <a:rPr lang="es-ES" sz="1050" b="1" dirty="0">
                          <a:effectLst/>
                          <a:latin typeface="Arial"/>
                          <a:ea typeface="Times New Roman"/>
                        </a:rPr>
                        <a:t>**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 err="1" smtClean="0">
                          <a:effectLst/>
                          <a:latin typeface="Arial"/>
                          <a:ea typeface="Times New Roman"/>
                        </a:rPr>
                        <a:t>Operational</a:t>
                      </a:r>
                      <a:r>
                        <a:rPr lang="es-ES" sz="1050" b="1" dirty="0" smtClean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s-ES" sz="1050" b="1" dirty="0" err="1">
                          <a:effectLst/>
                          <a:latin typeface="Arial"/>
                          <a:ea typeface="Times New Roman"/>
                        </a:rPr>
                        <a:t>dimension</a:t>
                      </a:r>
                      <a:r>
                        <a:rPr lang="es-ES" sz="1050" b="1" dirty="0">
                          <a:effectLst/>
                          <a:latin typeface="Arial"/>
                          <a:ea typeface="Times New Roman"/>
                        </a:rPr>
                        <a:t>***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9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/>
                          <a:ea typeface="Times New Roman"/>
                        </a:rPr>
                        <a:t>High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i="1">
                          <a:effectLst/>
                          <a:latin typeface="Arial"/>
                          <a:ea typeface="Times New Roman"/>
                        </a:rPr>
                        <a:t>Catalonia</a:t>
                      </a:r>
                      <a:endParaRPr lang="ca-ES" sz="105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i="1">
                          <a:effectLst/>
                          <a:latin typeface="Arial"/>
                          <a:ea typeface="Times New Roman"/>
                        </a:rPr>
                        <a:t>Navarre</a:t>
                      </a:r>
                      <a:endParaRPr lang="ca-ES" sz="105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i="1">
                          <a:effectLst/>
                          <a:latin typeface="Arial"/>
                          <a:ea typeface="Times New Roman"/>
                        </a:rPr>
                        <a:t>Basque Country </a:t>
                      </a:r>
                      <a:endParaRPr lang="ca-ES" sz="105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i="1">
                          <a:effectLst/>
                          <a:latin typeface="Arial"/>
                          <a:ea typeface="Times New Roman"/>
                        </a:rPr>
                        <a:t>Galicia</a:t>
                      </a:r>
                      <a:endParaRPr lang="ca-ES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i="1" dirty="0">
                          <a:effectLst/>
                          <a:latin typeface="Arial"/>
                          <a:ea typeface="Times New Roman"/>
                        </a:rPr>
                        <a:t>Navarre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i="1" dirty="0">
                          <a:effectLst/>
                          <a:latin typeface="Arial"/>
                          <a:ea typeface="Times New Roman"/>
                        </a:rPr>
                        <a:t>Aragon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i="1" dirty="0">
                          <a:effectLst/>
                          <a:latin typeface="Arial"/>
                          <a:ea typeface="Times New Roman"/>
                        </a:rPr>
                        <a:t>Castile and Leon 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Arial"/>
                          <a:ea typeface="Times New Roman"/>
                        </a:rPr>
                        <a:t>Extremadura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i="1">
                          <a:effectLst/>
                          <a:latin typeface="Arial"/>
                          <a:ea typeface="Times New Roman"/>
                        </a:rPr>
                        <a:t>Catalonia</a:t>
                      </a:r>
                      <a:endParaRPr lang="ca-ES" sz="105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i="1">
                          <a:effectLst/>
                          <a:latin typeface="Arial"/>
                          <a:ea typeface="Times New Roman"/>
                        </a:rPr>
                        <a:t>Valencia</a:t>
                      </a:r>
                      <a:endParaRPr lang="ca-ES" sz="105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i="1">
                          <a:effectLst/>
                          <a:latin typeface="Arial"/>
                          <a:ea typeface="Times New Roman"/>
                        </a:rPr>
                        <a:t>Balearics</a:t>
                      </a:r>
                      <a:endParaRPr lang="ca-ES" sz="105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/>
                          <a:ea typeface="Times New Roman"/>
                        </a:rPr>
                        <a:t>Madrid</a:t>
                      </a:r>
                      <a:endParaRPr lang="ca-ES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6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/>
                          <a:ea typeface="Times New Roman"/>
                        </a:rPr>
                        <a:t>Medium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 i="1" dirty="0">
                          <a:effectLst/>
                          <a:latin typeface="Arial"/>
                          <a:ea typeface="Times New Roman"/>
                        </a:rPr>
                        <a:t>Balearics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 i="1" dirty="0">
                          <a:effectLst/>
                          <a:latin typeface="Arial"/>
                          <a:ea typeface="Times New Roman"/>
                        </a:rPr>
                        <a:t>Valencia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i="1" dirty="0">
                          <a:effectLst/>
                          <a:latin typeface="Arial"/>
                          <a:ea typeface="Times New Roman"/>
                        </a:rPr>
                        <a:t>Aragon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i="1" dirty="0">
                          <a:effectLst/>
                          <a:latin typeface="Arial"/>
                          <a:ea typeface="Times New Roman"/>
                        </a:rPr>
                        <a:t>Castile and Leon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Arial"/>
                          <a:ea typeface="Times New Roman"/>
                        </a:rPr>
                        <a:t>Andalusia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Arial"/>
                          <a:ea typeface="Times New Roman"/>
                        </a:rPr>
                        <a:t>Cantabria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i="1" dirty="0" err="1">
                          <a:effectLst/>
                          <a:latin typeface="Arial"/>
                          <a:ea typeface="Times New Roman"/>
                        </a:rPr>
                        <a:t>Balearics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i="1" dirty="0" err="1">
                          <a:effectLst/>
                          <a:latin typeface="Arial"/>
                          <a:ea typeface="Times New Roman"/>
                        </a:rPr>
                        <a:t>Basque</a:t>
                      </a:r>
                      <a:r>
                        <a:rPr lang="es-ES" sz="1050" i="1" dirty="0">
                          <a:effectLst/>
                          <a:latin typeface="Arial"/>
                          <a:ea typeface="Times New Roman"/>
                        </a:rPr>
                        <a:t> Country 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i="1" dirty="0" err="1">
                          <a:effectLst/>
                          <a:latin typeface="Arial"/>
                          <a:ea typeface="Times New Roman"/>
                        </a:rPr>
                        <a:t>Catalonia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i="1" dirty="0">
                          <a:effectLst/>
                          <a:latin typeface="Arial"/>
                          <a:ea typeface="Times New Roman"/>
                        </a:rPr>
                        <a:t>Galicia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/>
                          <a:ea typeface="Times New Roman"/>
                        </a:rPr>
                        <a:t>Cantabria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/>
                          <a:ea typeface="Times New Roman"/>
                        </a:rPr>
                        <a:t>La Rioja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/>
                          <a:ea typeface="Times New Roman"/>
                        </a:rPr>
                        <a:t>Asturias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 err="1">
                          <a:effectLst/>
                          <a:latin typeface="Arial"/>
                          <a:ea typeface="Times New Roman"/>
                        </a:rPr>
                        <a:t>Canaries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 err="1">
                          <a:effectLst/>
                          <a:latin typeface="Arial"/>
                          <a:ea typeface="Times New Roman"/>
                        </a:rPr>
                        <a:t>Castile</a:t>
                      </a:r>
                      <a:r>
                        <a:rPr lang="es-ES" sz="1050" dirty="0">
                          <a:effectLst/>
                          <a:latin typeface="Arial"/>
                          <a:ea typeface="Times New Roman"/>
                        </a:rPr>
                        <a:t>-La </a:t>
                      </a:r>
                      <a:r>
                        <a:rPr lang="es-ES" sz="1050" dirty="0" smtClean="0">
                          <a:effectLst/>
                          <a:latin typeface="Arial"/>
                          <a:ea typeface="Times New Roman"/>
                        </a:rPr>
                        <a:t>Mancha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 i="1" dirty="0">
                          <a:effectLst/>
                          <a:latin typeface="Arial"/>
                          <a:ea typeface="Times New Roman"/>
                        </a:rPr>
                        <a:t>Galicia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 i="1" dirty="0">
                          <a:effectLst/>
                          <a:latin typeface="Arial"/>
                          <a:ea typeface="Times New Roman"/>
                        </a:rPr>
                        <a:t>Castile and Leon 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 i="1" dirty="0">
                          <a:effectLst/>
                          <a:latin typeface="Arial"/>
                          <a:ea typeface="Times New Roman"/>
                        </a:rPr>
                        <a:t>Basque Country 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 err="1">
                          <a:effectLst/>
                          <a:latin typeface="Arial"/>
                          <a:ea typeface="Times New Roman"/>
                        </a:rPr>
                        <a:t>Canaries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 err="1">
                          <a:effectLst/>
                          <a:latin typeface="Arial"/>
                          <a:ea typeface="Times New Roman"/>
                        </a:rPr>
                        <a:t>Andalusia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/>
                          <a:ea typeface="Times New Roman"/>
                        </a:rPr>
                        <a:t>Asturias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5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/>
                          <a:ea typeface="Times New Roman"/>
                        </a:rPr>
                        <a:t>Low</a:t>
                      </a:r>
                      <a:endParaRPr lang="ca-ES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/>
                          <a:ea typeface="Times New Roman"/>
                        </a:rPr>
                        <a:t>La Rioja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/>
                          <a:ea typeface="Times New Roman"/>
                        </a:rPr>
                        <a:t>Madrid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/>
                          <a:ea typeface="Times New Roman"/>
                        </a:rPr>
                        <a:t>Asturias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 err="1">
                          <a:effectLst/>
                          <a:latin typeface="Arial"/>
                          <a:ea typeface="Times New Roman"/>
                        </a:rPr>
                        <a:t>Canaries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/>
                          <a:ea typeface="Times New Roman"/>
                        </a:rPr>
                        <a:t>Murcia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 err="1">
                          <a:effectLst/>
                          <a:latin typeface="Arial"/>
                          <a:ea typeface="Times New Roman"/>
                        </a:rPr>
                        <a:t>Castile</a:t>
                      </a:r>
                      <a:r>
                        <a:rPr lang="es-ES" sz="1050" dirty="0">
                          <a:effectLst/>
                          <a:latin typeface="Arial"/>
                          <a:ea typeface="Times New Roman"/>
                        </a:rPr>
                        <a:t>-La Mancha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/>
                          <a:ea typeface="Times New Roman"/>
                        </a:rPr>
                        <a:t>Extremadura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/>
                          <a:ea typeface="Times New Roman"/>
                        </a:rPr>
                        <a:t>Madrid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 err="1">
                          <a:effectLst/>
                          <a:latin typeface="Arial"/>
                          <a:ea typeface="Times New Roman"/>
                        </a:rPr>
                        <a:t>Andalusia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/>
                          <a:ea typeface="Times New Roman"/>
                        </a:rPr>
                        <a:t>Valencia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/>
                          <a:ea typeface="Times New Roman"/>
                        </a:rPr>
                        <a:t>Murcia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Arial"/>
                          <a:ea typeface="Times New Roman"/>
                        </a:rPr>
                        <a:t>Navarre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Arial"/>
                          <a:ea typeface="Times New Roman"/>
                        </a:rPr>
                        <a:t>Castile-La Mancha 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Arial"/>
                          <a:ea typeface="Times New Roman"/>
                        </a:rPr>
                        <a:t>La Rioja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/>
                          <a:ea typeface="Times New Roman"/>
                        </a:rPr>
                        <a:t>Murcia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/>
                          <a:ea typeface="Times New Roman"/>
                        </a:rPr>
                        <a:t>Cantabria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/>
                          <a:ea typeface="Times New Roman"/>
                        </a:rPr>
                        <a:t>Extremadura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 err="1">
                          <a:effectLst/>
                          <a:latin typeface="Arial"/>
                          <a:ea typeface="Times New Roman"/>
                        </a:rPr>
                        <a:t>Aragon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a-E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791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864096"/>
          </a:xfrm>
        </p:spPr>
        <p:txBody>
          <a:bodyPr/>
          <a:lstStyle/>
          <a:p>
            <a:r>
              <a:rPr lang="ca-ES" sz="3200" dirty="0" err="1" smtClean="0">
                <a:latin typeface="Arial" pitchFamily="34" charset="0"/>
                <a:cs typeface="Arial" pitchFamily="34" charset="0"/>
              </a:rPr>
              <a:t>Indicators</a:t>
            </a:r>
            <a:endParaRPr lang="ca-E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96855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effectLst/>
                <a:latin typeface="Arial"/>
                <a:ea typeface="Times New Roman"/>
              </a:rPr>
              <a:t>*</a:t>
            </a:r>
            <a:r>
              <a:rPr lang="en-GB" sz="2400" b="1" dirty="0" smtClean="0">
                <a:effectLst/>
                <a:latin typeface="Arial"/>
                <a:ea typeface="Times New Roman"/>
              </a:rPr>
              <a:t>Normative dimension</a:t>
            </a:r>
            <a:r>
              <a:rPr lang="en-GB" sz="2400" dirty="0" smtClean="0">
                <a:effectLst/>
                <a:latin typeface="Arial"/>
                <a:ea typeface="Times New Roman"/>
              </a:rPr>
              <a:t>: pace and scope of legal acknowledgement of new health rights.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a-ES" sz="2400" dirty="0">
              <a:ea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effectLst/>
                <a:latin typeface="Arial"/>
                <a:ea typeface="Times New Roman"/>
              </a:rPr>
              <a:t>**</a:t>
            </a:r>
            <a:r>
              <a:rPr lang="en-GB" sz="2400" b="1" dirty="0" smtClean="0">
                <a:effectLst/>
                <a:latin typeface="Arial"/>
                <a:ea typeface="Times New Roman"/>
              </a:rPr>
              <a:t>Substantive dimension</a:t>
            </a:r>
            <a:r>
              <a:rPr lang="en-GB" sz="2400" dirty="0" smtClean="0">
                <a:effectLst/>
                <a:latin typeface="Arial"/>
                <a:ea typeface="Times New Roman"/>
              </a:rPr>
              <a:t>: per capita public expenditure, per capita primary care resources (centres and personnel), and per capital hospital care resources (beds).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a-ES" sz="2400" dirty="0">
              <a:ea typeface="Times New Roman"/>
            </a:endParaRPr>
          </a:p>
          <a:p>
            <a:r>
              <a:rPr lang="en-GB" sz="2400" dirty="0" smtClean="0">
                <a:effectLst/>
                <a:latin typeface="Arial"/>
                <a:ea typeface="Times New Roman"/>
              </a:rPr>
              <a:t>***</a:t>
            </a:r>
            <a:r>
              <a:rPr lang="en-GB" sz="2400" b="1" dirty="0" smtClean="0">
                <a:effectLst/>
                <a:latin typeface="Arial"/>
                <a:ea typeface="Times New Roman"/>
              </a:rPr>
              <a:t>Operational dimension</a:t>
            </a:r>
            <a:r>
              <a:rPr lang="en-GB" sz="2400" dirty="0" smtClean="0">
                <a:effectLst/>
                <a:latin typeface="Arial"/>
                <a:ea typeface="Times New Roman"/>
              </a:rPr>
              <a:t>: weight of indirect provision within the publicly financed health system. ‘Low’: direct public provision is prevalent. ‘Medium’: indirect public provision is increasing. </a:t>
            </a:r>
            <a:r>
              <a:rPr lang="en-GB" sz="2400" dirty="0" smtClean="0">
                <a:latin typeface="Arial"/>
                <a:ea typeface="Times New Roman"/>
              </a:rPr>
              <a:t>‘</a:t>
            </a:r>
            <a:r>
              <a:rPr lang="en-GB" sz="2400" dirty="0" smtClean="0">
                <a:effectLst/>
                <a:latin typeface="Arial"/>
                <a:ea typeface="Times New Roman"/>
              </a:rPr>
              <a:t>High’ both private and public indirect provision tends to prevail</a:t>
            </a:r>
            <a:r>
              <a:rPr lang="en-GB" sz="2000" dirty="0" smtClean="0">
                <a:effectLst/>
                <a:latin typeface="Arial"/>
                <a:ea typeface="Times New Roman"/>
              </a:rPr>
              <a:t>.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4206269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lvl="1" eaLnBrk="0" hangingPunct="0">
              <a:spcBef>
                <a:spcPct val="2000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GB" sz="3200" dirty="0">
                <a:solidFill>
                  <a:srgbClr val="000000"/>
                </a:solidFill>
                <a:latin typeface="Arial" pitchFamily="34" charset="0"/>
                <a:ea typeface="Cambria"/>
                <a:cs typeface="Arial" pitchFamily="34" charset="0"/>
              </a:rPr>
              <a:t>2. Strategy building: The case of the “Catalan health care model”</a:t>
            </a:r>
            <a:r>
              <a:rPr lang="en-GB" sz="2400" dirty="0">
                <a:solidFill>
                  <a:srgbClr val="000000"/>
                </a:solidFill>
                <a:latin typeface="Helvetica"/>
                <a:ea typeface="Cambria"/>
                <a:cs typeface="Cambria"/>
              </a:rPr>
              <a:t>.</a:t>
            </a:r>
            <a:r>
              <a:rPr lang="ca-ES" sz="2400" dirty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/>
            </a:r>
            <a:br>
              <a:rPr lang="ca-ES" sz="2400" dirty="0">
                <a:solidFill>
                  <a:srgbClr val="000000"/>
                </a:solidFill>
                <a:latin typeface="Cambria"/>
                <a:ea typeface="Cambria"/>
                <a:cs typeface="Cambria"/>
              </a:rPr>
            </a:br>
            <a:endParaRPr lang="ca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a-ES" sz="2400" dirty="0" smtClean="0">
                <a:latin typeface="Arial" pitchFamily="34" charset="0"/>
                <a:cs typeface="Arial" pitchFamily="34" charset="0"/>
              </a:rPr>
              <a:t>2.1. </a:t>
            </a:r>
            <a:r>
              <a:rPr lang="ca-ES" sz="2400" dirty="0" err="1" smtClean="0">
                <a:latin typeface="Arial" pitchFamily="34" charset="0"/>
                <a:cs typeface="Arial" pitchFamily="34" charset="0"/>
              </a:rPr>
              <a:t>Spanish</a:t>
            </a:r>
            <a:r>
              <a:rPr lang="ca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2400" dirty="0" err="1" smtClean="0">
                <a:latin typeface="Arial" pitchFamily="34" charset="0"/>
                <a:cs typeface="Arial" pitchFamily="34" charset="0"/>
              </a:rPr>
              <a:t>health</a:t>
            </a:r>
            <a:r>
              <a:rPr lang="ca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2400" dirty="0" err="1" smtClean="0">
                <a:latin typeface="Arial" pitchFamily="34" charset="0"/>
                <a:cs typeface="Arial" pitchFamily="34" charset="0"/>
              </a:rPr>
              <a:t>care</a:t>
            </a:r>
            <a:r>
              <a:rPr lang="ca-ES" sz="2400" dirty="0" smtClean="0">
                <a:latin typeface="Arial" pitchFamily="34" charset="0"/>
                <a:cs typeface="Arial" pitchFamily="34" charset="0"/>
              </a:rPr>
              <a:t> model</a:t>
            </a:r>
          </a:p>
          <a:p>
            <a:pPr algn="l"/>
            <a:r>
              <a:rPr lang="ca-ES" sz="2400" dirty="0" smtClean="0">
                <a:latin typeface="Arial" pitchFamily="34" charset="0"/>
                <a:cs typeface="Arial" pitchFamily="34" charset="0"/>
              </a:rPr>
              <a:t>2.2. Catalan </a:t>
            </a:r>
            <a:r>
              <a:rPr lang="ca-ES" sz="2400" dirty="0" err="1" smtClean="0">
                <a:latin typeface="Arial" pitchFamily="34" charset="0"/>
                <a:cs typeface="Arial" pitchFamily="34" charset="0"/>
              </a:rPr>
              <a:t>health</a:t>
            </a:r>
            <a:r>
              <a:rPr lang="ca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2400" dirty="0" err="1" smtClean="0">
                <a:latin typeface="Arial" pitchFamily="34" charset="0"/>
                <a:cs typeface="Arial" pitchFamily="34" charset="0"/>
              </a:rPr>
              <a:t>care</a:t>
            </a:r>
            <a:r>
              <a:rPr lang="ca-ES" sz="2400" dirty="0" smtClean="0">
                <a:latin typeface="Arial" pitchFamily="34" charset="0"/>
                <a:cs typeface="Arial" pitchFamily="34" charset="0"/>
              </a:rPr>
              <a:t> model</a:t>
            </a:r>
            <a:endParaRPr lang="ca-E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15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53400" cy="803176"/>
          </a:xfrm>
        </p:spPr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2.1. Spanish health care model</a:t>
            </a:r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00600"/>
          </a:xfrm>
        </p:spPr>
        <p:txBody>
          <a:bodyPr/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Democratization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1978 Constitution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art.43 Right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health protection 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1982 PSOE’s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commitment to a NHS model (INSALUD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Welfare state and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devolution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1986 GHL: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universal coverage, state budget financing, role of primary care, integrated model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AA.CC.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as managers and providers of welfare: Catalonia (1981), Andalusia (1984), Basque Country and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Valencian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Community (1987), Navarre and Galicia (1990),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Cannaries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(1994), the rest (2001)</a:t>
            </a:r>
          </a:p>
        </p:txBody>
      </p:sp>
    </p:spTree>
    <p:extLst>
      <p:ext uri="{BB962C8B-B14F-4D97-AF65-F5344CB8AC3E}">
        <p14:creationId xmlns:p14="http://schemas.microsoft.com/office/powerpoint/2010/main" val="10236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GB" sz="2400" dirty="0">
                <a:latin typeface="Arial" pitchFamily="34" charset="0"/>
                <a:cs typeface="Arial" pitchFamily="34" charset="0"/>
              </a:rPr>
              <a:t>Financing sources of the INSALUD’s budget: State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contributions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SS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contributions, 1986-97.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603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85775" y="1535113"/>
          <a:ext cx="8291513" cy="45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Gráfico" r:id="rId3" imgW="8290705" imgH="4571877" progId="MSGraph.Chart.8">
                  <p:embed followColorScheme="full"/>
                </p:oleObj>
              </mc:Choice>
              <mc:Fallback>
                <p:oleObj name="Gráfico" r:id="rId3" imgW="8290705" imgH="457187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1535113"/>
                        <a:ext cx="8291513" cy="456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821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990656" cy="1152128"/>
          </a:xfrm>
        </p:spPr>
        <p:txBody>
          <a:bodyPr/>
          <a:lstStyle/>
          <a:p>
            <a:pPr marL="457200" lvl="1">
              <a:spcBef>
                <a:spcPct val="2000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GB" sz="3200" dirty="0">
                <a:solidFill>
                  <a:srgbClr val="000000"/>
                </a:solidFill>
                <a:latin typeface="Helvetica"/>
                <a:ea typeface="Cambria"/>
                <a:cs typeface="Cambria"/>
              </a:rPr>
              <a:t>1. Multi-level governance of health care: </a:t>
            </a:r>
            <a:r>
              <a:rPr lang="en-GB" sz="3200" dirty="0" smtClean="0">
                <a:solidFill>
                  <a:srgbClr val="000000"/>
                </a:solidFill>
                <a:latin typeface="Helvetica"/>
                <a:ea typeface="Cambria"/>
                <a:cs typeface="Cambria"/>
              </a:rPr>
              <a:t/>
            </a:r>
            <a:br>
              <a:rPr lang="en-GB" sz="3200" dirty="0" smtClean="0">
                <a:solidFill>
                  <a:srgbClr val="000000"/>
                </a:solidFill>
                <a:latin typeface="Helvetica"/>
                <a:ea typeface="Cambria"/>
                <a:cs typeface="Cambria"/>
              </a:rPr>
            </a:br>
            <a:r>
              <a:rPr lang="en-GB" sz="3200" dirty="0" smtClean="0">
                <a:solidFill>
                  <a:srgbClr val="000000"/>
                </a:solidFill>
                <a:latin typeface="Helvetica"/>
                <a:ea typeface="Cambria"/>
                <a:cs typeface="Cambria"/>
              </a:rPr>
              <a:t>issues </a:t>
            </a:r>
            <a:r>
              <a:rPr lang="en-GB" sz="3200" dirty="0">
                <a:solidFill>
                  <a:srgbClr val="000000"/>
                </a:solidFill>
                <a:latin typeface="Helvetica"/>
                <a:ea typeface="Cambria"/>
                <a:cs typeface="Cambria"/>
              </a:rPr>
              <a:t>and evidence.</a:t>
            </a:r>
            <a:r>
              <a:rPr lang="ca-ES" sz="2400" dirty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/>
            </a:r>
            <a:br>
              <a:rPr lang="ca-ES" sz="2400" dirty="0">
                <a:solidFill>
                  <a:srgbClr val="000000"/>
                </a:solidFill>
                <a:latin typeface="Cambria"/>
                <a:ea typeface="Cambria"/>
                <a:cs typeface="Cambria"/>
              </a:rPr>
            </a:br>
            <a:endParaRPr lang="ca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a-ES" sz="2400" dirty="0" smtClean="0"/>
              <a:t>1.1. </a:t>
            </a:r>
            <a:r>
              <a:rPr lang="ca-ES" sz="2400" dirty="0" err="1" smtClean="0"/>
              <a:t>Devolution</a:t>
            </a:r>
            <a:r>
              <a:rPr lang="ca-ES" sz="2400" dirty="0" smtClean="0"/>
              <a:t> </a:t>
            </a:r>
            <a:r>
              <a:rPr lang="ca-ES" sz="2400" dirty="0" err="1" smtClean="0"/>
              <a:t>and</a:t>
            </a:r>
            <a:r>
              <a:rPr lang="ca-ES" sz="2400" dirty="0" smtClean="0"/>
              <a:t> </a:t>
            </a:r>
            <a:r>
              <a:rPr lang="ca-ES" sz="2400" dirty="0" err="1" smtClean="0"/>
              <a:t>policy</a:t>
            </a:r>
            <a:r>
              <a:rPr lang="ca-ES" sz="2400" dirty="0" smtClean="0"/>
              <a:t> </a:t>
            </a:r>
            <a:r>
              <a:rPr lang="ca-ES" sz="2400" dirty="0" err="1" smtClean="0"/>
              <a:t>divergence</a:t>
            </a:r>
            <a:r>
              <a:rPr lang="ca-ES" sz="2400" dirty="0" smtClean="0"/>
              <a:t> in</a:t>
            </a:r>
          </a:p>
          <a:p>
            <a:pPr algn="l"/>
            <a:r>
              <a:rPr lang="ca-ES" sz="2400" dirty="0" smtClean="0"/>
              <a:t>       Spain: </a:t>
            </a:r>
            <a:r>
              <a:rPr lang="ca-ES" sz="2400" dirty="0" err="1" smtClean="0"/>
              <a:t>First</a:t>
            </a:r>
            <a:r>
              <a:rPr lang="ca-ES" sz="2400" dirty="0" smtClean="0"/>
              <a:t> </a:t>
            </a:r>
            <a:r>
              <a:rPr lang="ca-ES" sz="2400" dirty="0" err="1" smtClean="0"/>
              <a:t>stage</a:t>
            </a:r>
            <a:r>
              <a:rPr lang="ca-ES" sz="2400" dirty="0" smtClean="0"/>
              <a:t> of </a:t>
            </a:r>
            <a:r>
              <a:rPr lang="ca-ES" sz="2400" dirty="0" err="1" smtClean="0"/>
              <a:t>the</a:t>
            </a:r>
            <a:r>
              <a:rPr lang="ca-ES" sz="2400" dirty="0" smtClean="0"/>
              <a:t> </a:t>
            </a:r>
            <a:r>
              <a:rPr lang="ca-ES" sz="2400" dirty="0" err="1" smtClean="0"/>
              <a:t>research</a:t>
            </a:r>
            <a:r>
              <a:rPr lang="ca-ES" sz="2400" dirty="0" smtClean="0"/>
              <a:t>.</a:t>
            </a:r>
          </a:p>
          <a:p>
            <a:pPr lvl="0" algn="l"/>
            <a:r>
              <a:rPr lang="ca-ES" sz="2400" dirty="0" smtClean="0"/>
              <a:t>1.2. </a:t>
            </a:r>
            <a:r>
              <a:rPr lang="ca-ES" sz="2400" dirty="0" err="1">
                <a:solidFill>
                  <a:srgbClr val="000000"/>
                </a:solidFill>
              </a:rPr>
              <a:t>Devolution</a:t>
            </a:r>
            <a:r>
              <a:rPr lang="ca-ES" sz="2400" dirty="0">
                <a:solidFill>
                  <a:srgbClr val="000000"/>
                </a:solidFill>
              </a:rPr>
              <a:t> </a:t>
            </a:r>
            <a:r>
              <a:rPr lang="ca-ES" sz="2400" dirty="0" err="1">
                <a:solidFill>
                  <a:srgbClr val="000000"/>
                </a:solidFill>
              </a:rPr>
              <a:t>and</a:t>
            </a:r>
            <a:r>
              <a:rPr lang="ca-ES" sz="2400" dirty="0">
                <a:solidFill>
                  <a:srgbClr val="000000"/>
                </a:solidFill>
              </a:rPr>
              <a:t> </a:t>
            </a:r>
            <a:r>
              <a:rPr lang="ca-ES" sz="2400" dirty="0" err="1">
                <a:solidFill>
                  <a:srgbClr val="000000"/>
                </a:solidFill>
              </a:rPr>
              <a:t>policy</a:t>
            </a:r>
            <a:r>
              <a:rPr lang="ca-ES" sz="2400" dirty="0">
                <a:solidFill>
                  <a:srgbClr val="000000"/>
                </a:solidFill>
              </a:rPr>
              <a:t> </a:t>
            </a:r>
            <a:r>
              <a:rPr lang="ca-ES" sz="2400" dirty="0" err="1" smtClean="0">
                <a:solidFill>
                  <a:srgbClr val="000000"/>
                </a:solidFill>
              </a:rPr>
              <a:t>divergence</a:t>
            </a:r>
            <a:r>
              <a:rPr lang="ca-ES" sz="2400" dirty="0" smtClean="0">
                <a:solidFill>
                  <a:srgbClr val="000000"/>
                </a:solidFill>
              </a:rPr>
              <a:t> in</a:t>
            </a:r>
          </a:p>
          <a:p>
            <a:pPr lvl="0" algn="l"/>
            <a:r>
              <a:rPr lang="ca-ES" sz="2400" dirty="0">
                <a:solidFill>
                  <a:srgbClr val="000000"/>
                </a:solidFill>
              </a:rPr>
              <a:t> </a:t>
            </a:r>
            <a:r>
              <a:rPr lang="ca-ES" sz="2400" dirty="0" smtClean="0">
                <a:solidFill>
                  <a:srgbClr val="000000"/>
                </a:solidFill>
              </a:rPr>
              <a:t>      Spain: </a:t>
            </a:r>
            <a:r>
              <a:rPr lang="ca-ES" sz="2400" dirty="0" err="1" smtClean="0">
                <a:solidFill>
                  <a:srgbClr val="000000"/>
                </a:solidFill>
              </a:rPr>
              <a:t>Second</a:t>
            </a:r>
            <a:r>
              <a:rPr lang="ca-ES" sz="2400" dirty="0" smtClean="0">
                <a:solidFill>
                  <a:srgbClr val="000000"/>
                </a:solidFill>
              </a:rPr>
              <a:t> </a:t>
            </a:r>
            <a:r>
              <a:rPr lang="ca-ES" sz="2400" dirty="0" err="1">
                <a:solidFill>
                  <a:srgbClr val="000000"/>
                </a:solidFill>
              </a:rPr>
              <a:t>stage</a:t>
            </a:r>
            <a:r>
              <a:rPr lang="ca-ES" sz="2400" dirty="0">
                <a:solidFill>
                  <a:srgbClr val="000000"/>
                </a:solidFill>
              </a:rPr>
              <a:t> of </a:t>
            </a:r>
            <a:r>
              <a:rPr lang="ca-ES" sz="2400" dirty="0" err="1">
                <a:solidFill>
                  <a:srgbClr val="000000"/>
                </a:solidFill>
              </a:rPr>
              <a:t>the</a:t>
            </a:r>
            <a:r>
              <a:rPr lang="ca-ES" sz="2400" dirty="0">
                <a:solidFill>
                  <a:srgbClr val="000000"/>
                </a:solidFill>
              </a:rPr>
              <a:t> </a:t>
            </a:r>
            <a:r>
              <a:rPr lang="ca-ES" sz="2400" dirty="0" err="1">
                <a:solidFill>
                  <a:srgbClr val="000000"/>
                </a:solidFill>
              </a:rPr>
              <a:t>research</a:t>
            </a:r>
            <a:r>
              <a:rPr lang="ca-ES" sz="2400" dirty="0">
                <a:solidFill>
                  <a:srgbClr val="000000"/>
                </a:solidFill>
              </a:rPr>
              <a:t>.</a:t>
            </a:r>
          </a:p>
          <a:p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1220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pPr>
              <a:lnSpc>
                <a:spcPct val="45000"/>
              </a:lnSpc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Structure of public health expenditure in Spain,1982-90 (in percentages).</a:t>
            </a:r>
            <a:r>
              <a:rPr lang="en-US" dirty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hart" idx="1"/>
          </p:nvPr>
        </p:nvSpPr>
        <p:spPr/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205038" y="208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sz="2400">
              <a:solidFill>
                <a:srgbClr val="000000"/>
              </a:solidFill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05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25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Health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reforms in Spain</a:t>
            </a:r>
            <a:r>
              <a:rPr lang="es-ES_tradnl" sz="32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80s</a:t>
            </a:r>
            <a:r>
              <a:rPr lang="es-ES_tradnl" sz="32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90s</a:t>
            </a:r>
            <a:r>
              <a:rPr lang="es-ES_tradnl" sz="3200" dirty="0">
                <a:latin typeface="Arial" pitchFamily="34" charset="0"/>
                <a:cs typeface="Arial" pitchFamily="34" charset="0"/>
              </a:rPr>
              <a:t> (</a:t>
            </a:r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I)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Regional health services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Primary care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Health plans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Hospital ownership and financing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Legal nature of health authority</a:t>
            </a:r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10600" cy="838200"/>
          </a:xfrm>
        </p:spPr>
        <p:txBody>
          <a:bodyPr/>
          <a:lstStyle/>
          <a:p>
            <a:r>
              <a:rPr lang="en-US" sz="3200" dirty="0" smtClean="0"/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Health reforms in Spain</a:t>
            </a:r>
            <a:r>
              <a:rPr lang="es-ES_tradnl" sz="32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80s</a:t>
            </a:r>
            <a:r>
              <a:rPr lang="es-ES_tradnl" sz="32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90s (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II)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7772400" cy="4395192"/>
          </a:xfrm>
        </p:spPr>
        <p:txBody>
          <a:bodyPr/>
          <a:lstStyle/>
          <a:p>
            <a:r>
              <a:rPr lang="es-ES_tradnl" sz="2800" dirty="0">
                <a:latin typeface="Arial" pitchFamily="34" charset="0"/>
                <a:cs typeface="Arial" pitchFamily="34" charset="0"/>
              </a:rPr>
              <a:t>NPM </a:t>
            </a:r>
            <a:r>
              <a:rPr lang="es-ES_tradnl" sz="2800" dirty="0" err="1">
                <a:latin typeface="Arial" pitchFamily="34" charset="0"/>
                <a:cs typeface="Arial" pitchFamily="34" charset="0"/>
              </a:rPr>
              <a:t>tools</a:t>
            </a:r>
            <a:r>
              <a:rPr lang="es-ES_tradnl" sz="2800" dirty="0">
                <a:latin typeface="Arial" pitchFamily="34" charset="0"/>
                <a:cs typeface="Arial" pitchFamily="34" charset="0"/>
              </a:rPr>
              <a:t> in </a:t>
            </a:r>
            <a:r>
              <a:rPr lang="es-ES_tradnl" sz="28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es-ES_tradnl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INSALUD</a:t>
            </a:r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1991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Abril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report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1992-…  Program-Contracts, prospective budgeting, activity measures, viability plans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Evaluation of medical technology – central and some regional governments.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1996, 1997- legal measures to enable diversification of management forms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1998: Public foundations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96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5916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2.2. Catalan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health system: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3200" dirty="0" smtClean="0">
                <a:latin typeface="Arial" pitchFamily="34" charset="0"/>
                <a:cs typeface="Arial" pitchFamily="34" charset="0"/>
              </a:rPr>
            </a:br>
            <a:r>
              <a:rPr lang="en-GB" sz="3200" i="1" dirty="0" smtClean="0">
                <a:latin typeface="Arial" pitchFamily="34" charset="0"/>
                <a:cs typeface="Arial" pitchFamily="34" charset="0"/>
              </a:rPr>
              <a:t>managed </a:t>
            </a:r>
            <a:r>
              <a:rPr lang="en-GB" sz="3200" i="1" dirty="0">
                <a:latin typeface="Arial" pitchFamily="34" charset="0"/>
                <a:cs typeface="Arial" pitchFamily="34" charset="0"/>
              </a:rPr>
              <a:t>competition policy tools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7049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Hospital accreditation system (1981)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Creation of the Hospital Network of Public Utilisation (1985) (18,000 beds from a total of 33,000)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Generalisation of price and activity measures-based contracts between health authority and public (except for Social Security providers</a:t>
            </a:r>
            <a:r>
              <a:rPr lang="es-ES_tradnl" sz="2400" dirty="0">
                <a:latin typeface="Arial" pitchFamily="34" charset="0"/>
                <a:cs typeface="Arial" pitchFamily="34" charset="0"/>
              </a:rPr>
              <a:t>)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semi-public and private hospital providers (1982, 1986,1989…)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Rationalisation of the hospital network by joining up public and private efforts (1986-)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Institutional separation between purchaser and providers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affecting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both hospital and primary care (1990, 1992, 1997, 2001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CHI (SS provider) =&gt; public enterprise (2007)….split?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2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>
              <a:lnSpc>
                <a:spcPts val="21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Investment on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health care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by the Catalan  government,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1982-95 (indexed 100 in 1982).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hart" idx="1"/>
          </p:nvPr>
        </p:nvSpPr>
        <p:spPr/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005013" y="1890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sz="2400">
              <a:solidFill>
                <a:srgbClr val="000000"/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82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3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Percentage of health budget spent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on contracts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400" dirty="0" smtClean="0">
                <a:latin typeface="Arial" pitchFamily="34" charset="0"/>
                <a:cs typeface="Arial" pitchFamily="34" charset="0"/>
              </a:rPr>
            </a:br>
            <a:r>
              <a:rPr lang="en-GB" sz="2400" dirty="0" smtClean="0">
                <a:latin typeface="Arial" pitchFamily="34" charset="0"/>
                <a:cs typeface="Arial" pitchFamily="34" charset="0"/>
              </a:rPr>
              <a:t>with non-CHI providers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1982-95 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hart" idx="1"/>
          </p:nvPr>
        </p:nvSpPr>
        <p:spPr/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138363" y="1957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sz="2400">
              <a:solidFill>
                <a:srgbClr val="000000"/>
              </a:solidFill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229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6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19200"/>
          </a:xfrm>
        </p:spPr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Hospital beds available in Catalonia 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latin typeface="Arial" pitchFamily="34" charset="0"/>
                <a:cs typeface="Arial" pitchFamily="34" charset="0"/>
              </a:rPr>
              <a:t>and the rest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Spain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014" name="Group 102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484054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Ownership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Catalonia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(% of  total number of beds)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Rest of Spain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(% of total number of beds)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PUBLIC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Social Security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Others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PRIVATE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Non-charitable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Charitable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0385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GB" sz="3200" dirty="0">
                <a:latin typeface="Arial" pitchFamily="34" charset="0"/>
                <a:cs typeface="Arial" pitchFamily="34" charset="0"/>
              </a:rPr>
              <a:t>Catalan health care system pre-1990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400" b="1" i="1" dirty="0"/>
              <a:t>Financing                     Purchaser                         Provider</a:t>
            </a:r>
            <a:r>
              <a:rPr lang="en-GB" sz="2400" b="1" dirty="0"/>
              <a:t>s</a:t>
            </a:r>
            <a:r>
              <a:rPr lang="en-GB" sz="2400" b="1" i="1" dirty="0"/>
              <a:t>     </a:t>
            </a:r>
          </a:p>
          <a:p>
            <a:pPr>
              <a:buFontTx/>
              <a:buNone/>
            </a:pPr>
            <a:r>
              <a:rPr lang="en-GB" sz="2400" b="1" i="1" dirty="0"/>
              <a:t>                                    and provider</a:t>
            </a:r>
          </a:p>
          <a:p>
            <a:pPr>
              <a:buFontTx/>
              <a:buNone/>
            </a:pPr>
            <a:r>
              <a:rPr lang="en-GB" sz="2400" b="1" dirty="0"/>
              <a:t>                 Budget                                 Contracts</a:t>
            </a:r>
          </a:p>
          <a:p>
            <a:pPr>
              <a:buFontTx/>
              <a:buNone/>
            </a:pPr>
            <a:r>
              <a:rPr lang="en-GB" sz="2800" dirty="0"/>
              <a:t>DHSS                  Catalan Health                 HNPU </a:t>
            </a:r>
          </a:p>
          <a:p>
            <a:pPr>
              <a:buFontTx/>
              <a:buNone/>
            </a:pPr>
            <a:r>
              <a:rPr lang="en-GB" sz="2800" dirty="0"/>
              <a:t>                                 Institute</a:t>
            </a:r>
            <a:endParaRPr lang="es-ES_tradnl" sz="2800" dirty="0"/>
          </a:p>
          <a:p>
            <a:pPr>
              <a:buFontTx/>
              <a:buNone/>
            </a:pPr>
            <a:r>
              <a:rPr lang="es-ES_tradnl" sz="2000" dirty="0"/>
              <a:t>                                         </a:t>
            </a:r>
            <a:r>
              <a:rPr lang="en-GB" sz="2000" dirty="0"/>
              <a:t>Integrated hierarchy </a:t>
            </a:r>
            <a:endParaRPr lang="es-ES_tradnl" sz="2000" dirty="0"/>
          </a:p>
          <a:p>
            <a:pPr>
              <a:buFontTx/>
              <a:buNone/>
            </a:pPr>
            <a:r>
              <a:rPr lang="es-ES_tradnl" sz="2000" dirty="0"/>
              <a:t>                                      o</a:t>
            </a:r>
            <a:r>
              <a:rPr lang="en-GB" sz="2000" dirty="0"/>
              <a:t>f</a:t>
            </a:r>
            <a:r>
              <a:rPr lang="es-ES_tradnl" sz="2000" dirty="0"/>
              <a:t> </a:t>
            </a:r>
            <a:r>
              <a:rPr lang="en-GB" sz="2000" dirty="0"/>
              <a:t>corporate centre and 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s-ES_tradnl" sz="2000" b="1" dirty="0"/>
              <a:t>                                    </a:t>
            </a:r>
            <a:r>
              <a:rPr lang="en-GB" sz="2000" b="1" dirty="0"/>
              <a:t>Social Security </a:t>
            </a:r>
            <a:r>
              <a:rPr lang="es-ES_tradnl" sz="2000" b="1" dirty="0"/>
              <a:t>hospital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s-ES_tradnl" sz="2000" b="1" dirty="0"/>
              <a:t>                                  and </a:t>
            </a:r>
            <a:r>
              <a:rPr lang="es-ES_tradnl" sz="2000" b="1" dirty="0" err="1"/>
              <a:t>primary</a:t>
            </a:r>
            <a:r>
              <a:rPr lang="es-ES_tradnl" sz="2000" b="1" dirty="0"/>
              <a:t> </a:t>
            </a:r>
            <a:r>
              <a:rPr lang="es-ES_tradnl" sz="2000" b="1" dirty="0" err="1"/>
              <a:t>care</a:t>
            </a:r>
            <a:r>
              <a:rPr lang="es-ES_tradnl" sz="2000" b="1" dirty="0"/>
              <a:t> </a:t>
            </a:r>
            <a:r>
              <a:rPr lang="en-GB" sz="2000" b="1" dirty="0"/>
              <a:t>providers</a:t>
            </a:r>
            <a:endParaRPr lang="en-GB" sz="2000" dirty="0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981200" y="3581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sz="2400">
              <a:solidFill>
                <a:srgbClr val="000000"/>
              </a:solidFill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5486400" y="3657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7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GB" sz="3200" dirty="0">
                <a:latin typeface="Arial" pitchFamily="34" charset="0"/>
                <a:cs typeface="Arial" pitchFamily="34" charset="0"/>
              </a:rPr>
              <a:t>Catalan health care system post-1990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400" b="1" i="1"/>
              <a:t>Financing                      Purchaser                         Provider</a:t>
            </a:r>
            <a:r>
              <a:rPr lang="en-GB" sz="2400" b="1"/>
              <a:t>s</a:t>
            </a:r>
            <a:r>
              <a:rPr lang="en-GB" sz="2400" b="1" i="1"/>
              <a:t>     </a:t>
            </a:r>
          </a:p>
          <a:p>
            <a:pPr>
              <a:buFontTx/>
              <a:buNone/>
            </a:pPr>
            <a:r>
              <a:rPr lang="en-GB" sz="2400" b="1" i="1"/>
              <a:t>                                    </a:t>
            </a:r>
          </a:p>
          <a:p>
            <a:pPr>
              <a:buFontTx/>
              <a:buNone/>
            </a:pPr>
            <a:r>
              <a:rPr lang="en-GB" sz="2400" b="1"/>
              <a:t>                 Budget                                   Contracts</a:t>
            </a:r>
          </a:p>
          <a:p>
            <a:pPr>
              <a:buFontTx/>
              <a:buNone/>
            </a:pPr>
            <a:r>
              <a:rPr lang="en-GB" sz="2800"/>
              <a:t>DHSS                  Catalan Health                 HNPU </a:t>
            </a:r>
          </a:p>
          <a:p>
            <a:pPr>
              <a:buFontTx/>
              <a:buNone/>
            </a:pPr>
            <a:r>
              <a:rPr lang="en-GB" sz="2800"/>
              <a:t>                                 Service                        Catalan</a:t>
            </a:r>
          </a:p>
          <a:p>
            <a:pPr>
              <a:buFontTx/>
              <a:buNone/>
            </a:pPr>
            <a:r>
              <a:rPr lang="en-GB" sz="2800"/>
              <a:t>                                                                     Health </a:t>
            </a:r>
          </a:p>
          <a:p>
            <a:pPr>
              <a:buFontTx/>
              <a:buNone/>
            </a:pPr>
            <a:r>
              <a:rPr lang="en-GB" sz="2800"/>
              <a:t>                                                                     Institute </a:t>
            </a:r>
          </a:p>
          <a:p>
            <a:pPr>
              <a:buFontTx/>
              <a:buNone/>
            </a:pPr>
            <a:r>
              <a:rPr lang="en-GB" sz="2800"/>
              <a:t>   </a:t>
            </a:r>
            <a:r>
              <a:rPr lang="en-GB" sz="2400"/>
              <a:t>                                                                             (SS prov.)</a:t>
            </a:r>
            <a:endParaRPr lang="en-GB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1828800" y="3581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sz="2400">
              <a:solidFill>
                <a:srgbClr val="000000"/>
              </a:solidFill>
            </a:endParaRP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5562600" y="3581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sz="2400">
              <a:solidFill>
                <a:srgbClr val="000000"/>
              </a:solidFill>
            </a:endParaRP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5562600" y="36576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2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864096"/>
          </a:xfrm>
        </p:spPr>
        <p:txBody>
          <a:bodyPr/>
          <a:lstStyle/>
          <a:p>
            <a:r>
              <a:rPr lang="en-GB" sz="3200" dirty="0">
                <a:latin typeface="Arial" pitchFamily="34" charset="0"/>
                <a:cs typeface="Arial" pitchFamily="34" charset="0"/>
              </a:rPr>
              <a:t>Success factors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Priority on the general and specialized regional agenda.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Consensus building process among political (regional and local) and managerial interest coalitions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Involvement of key actors affected in the formulation of the health system model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Political and economic commitment to the survival of all interests/providers involved (positive-sum game)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Relational market instead of quasi-market:  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High quality relations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Stable network  (number and identity of actors)</a:t>
            </a:r>
          </a:p>
          <a:p>
            <a:pPr lvl="1"/>
            <a:r>
              <a:rPr lang="en-GB" sz="2000" dirty="0">
                <a:latin typeface="Arial" pitchFamily="34" charset="0"/>
                <a:cs typeface="Arial" pitchFamily="34" charset="0"/>
              </a:rPr>
              <a:t>Adaptation through bilateral negotiations for mutual interest </a:t>
            </a:r>
          </a:p>
          <a:p>
            <a:pPr lvl="1"/>
            <a:r>
              <a:rPr lang="en-GB" sz="2000" dirty="0">
                <a:latin typeface="Arial" pitchFamily="34" charset="0"/>
                <a:cs typeface="Arial" pitchFamily="34" charset="0"/>
              </a:rPr>
              <a:t>Mutual resource dependence among actors</a:t>
            </a:r>
          </a:p>
        </p:txBody>
      </p:sp>
    </p:spTree>
    <p:extLst>
      <p:ext uri="{BB962C8B-B14F-4D97-AF65-F5344CB8AC3E}">
        <p14:creationId xmlns:p14="http://schemas.microsoft.com/office/powerpoint/2010/main" val="5750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87375"/>
          </a:xfrm>
        </p:spPr>
        <p:txBody>
          <a:bodyPr/>
          <a:lstStyle/>
          <a:p>
            <a:r>
              <a:rPr lang="es-ES" sz="4000" dirty="0"/>
              <a:t/>
            </a:r>
            <a:br>
              <a:rPr lang="es-ES" sz="4000" dirty="0"/>
            </a:br>
            <a:r>
              <a:rPr lang="es-ES" sz="3200" dirty="0" smtClean="0">
                <a:latin typeface="Arial" pitchFamily="34" charset="0"/>
                <a:cs typeface="Arial" pitchFamily="34" charset="0"/>
              </a:rPr>
              <a:t>1.1. </a:t>
            </a:r>
            <a:r>
              <a:rPr lang="es-ES" sz="3200" dirty="0" err="1">
                <a:latin typeface="Arial" pitchFamily="34" charset="0"/>
                <a:cs typeface="Arial" pitchFamily="34" charset="0"/>
              </a:rPr>
              <a:t>Devolution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 and </a:t>
            </a:r>
            <a:r>
              <a:rPr lang="es-ES" sz="3200" dirty="0" err="1">
                <a:latin typeface="Arial" pitchFamily="34" charset="0"/>
                <a:cs typeface="Arial" pitchFamily="34" charset="0"/>
              </a:rPr>
              <a:t>policy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3200" dirty="0" err="1" smtClean="0">
                <a:latin typeface="Arial" pitchFamily="34" charset="0"/>
                <a:cs typeface="Arial" pitchFamily="34" charset="0"/>
              </a:rPr>
              <a:t>divergence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(I)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/>
            </a:r>
            <a:br>
              <a:rPr lang="es-ES" sz="3200" dirty="0">
                <a:latin typeface="Arial" pitchFamily="34" charset="0"/>
                <a:cs typeface="Arial" pitchFamily="34" charset="0"/>
              </a:rPr>
            </a:b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538662"/>
          </a:xfrm>
        </p:spPr>
        <p:txBody>
          <a:bodyPr/>
          <a:lstStyle/>
          <a:p>
            <a:pPr algn="ctr">
              <a:buFontTx/>
              <a:buNone/>
            </a:pPr>
            <a:r>
              <a:rPr lang="es-ES" sz="2800" b="1" dirty="0" err="1">
                <a:latin typeface="Arial" pitchFamily="34" charset="0"/>
                <a:cs typeface="Arial" pitchFamily="34" charset="0"/>
              </a:rPr>
              <a:t>First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>
                <a:latin typeface="Arial" pitchFamily="34" charset="0"/>
                <a:cs typeface="Arial" pitchFamily="34" charset="0"/>
              </a:rPr>
              <a:t>stage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 of </a:t>
            </a:r>
            <a:r>
              <a:rPr lang="es-ES" sz="28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>
                <a:latin typeface="Arial" pitchFamily="34" charset="0"/>
                <a:cs typeface="Arial" pitchFamily="34" charset="0"/>
              </a:rPr>
              <a:t>research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>
                <a:latin typeface="Arial" pitchFamily="34" charset="0"/>
                <a:cs typeface="Arial" pitchFamily="34" charset="0"/>
              </a:rPr>
              <a:t>program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None/>
            </a:pPr>
            <a:endParaRPr lang="es-ES" sz="2400" dirty="0">
              <a:latin typeface="Arial" pitchFamily="34" charset="0"/>
              <a:cs typeface="Arial" pitchFamily="34" charset="0"/>
            </a:endParaRPr>
          </a:p>
          <a:p>
            <a:r>
              <a:rPr lang="es-ES" sz="2400" dirty="0">
                <a:latin typeface="Arial" pitchFamily="34" charset="0"/>
                <a:cs typeface="Arial" pitchFamily="34" charset="0"/>
              </a:rPr>
              <a:t>Gallego, R.;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Gomà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, R.;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Subirats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, J. (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eds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) 2003. 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Estado de Bienestar y Comunidades Autónomas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La descentralización de las Políticas Sociales en España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Madrid: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Tecnos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-UPF.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Gallego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R.;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Subirats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J. 2005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“Spain: from state welfare to regional welfare”, a McEwen, N.; Moreno, L. (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eds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) 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The territorial politics of welfare.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London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Routledge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.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Failures?</a:t>
            </a:r>
            <a:r>
              <a:rPr lang="es-ES_tradnl" sz="3200" dirty="0">
                <a:latin typeface="Arial" pitchFamily="34" charset="0"/>
                <a:cs typeface="Arial" pitchFamily="34" charset="0"/>
              </a:rPr>
              <a:t> (I)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Policy displacements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Functional collusion between purchaser and providers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Purchaser interventionism in providers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Purchaser’s commitment to providers’ economic survival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Allocation of the purchaser role to a provider in the health region of Barcelona City.</a:t>
            </a:r>
          </a:p>
        </p:txBody>
      </p:sp>
    </p:spTree>
    <p:extLst>
      <p:ext uri="{BB962C8B-B14F-4D97-AF65-F5344CB8AC3E}">
        <p14:creationId xmlns:p14="http://schemas.microsoft.com/office/powerpoint/2010/main" val="40904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Failures?</a:t>
            </a:r>
            <a:r>
              <a:rPr lang="es-ES_tradnl" sz="3200" dirty="0">
                <a:latin typeface="Arial" pitchFamily="34" charset="0"/>
                <a:cs typeface="Arial" pitchFamily="34" charset="0"/>
              </a:rPr>
              <a:t> (II)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sz="2800" dirty="0">
                <a:latin typeface="Arial" pitchFamily="34" charset="0"/>
                <a:cs typeface="Arial" pitchFamily="34" charset="0"/>
              </a:rPr>
              <a:t>Implementation deficit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CHS behaves as a financer rather than as a purchaser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CHS performs functions of planning, financing, regulation and arbiter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CHS corporate center concentrates these functions to the detriment of health regions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Incentive structure of the contractual system:</a:t>
            </a:r>
          </a:p>
          <a:p>
            <a:pPr lvl="2"/>
            <a:r>
              <a:rPr lang="en-US" sz="2000" dirty="0">
                <a:latin typeface="Arial" pitchFamily="34" charset="0"/>
                <a:cs typeface="Arial" pitchFamily="34" charset="0"/>
              </a:rPr>
              <a:t>Under-funding </a:t>
            </a:r>
          </a:p>
          <a:p>
            <a:pPr lvl="2"/>
            <a:r>
              <a:rPr lang="en-US" sz="2000" dirty="0">
                <a:latin typeface="Arial" pitchFamily="34" charset="0"/>
                <a:cs typeface="Arial" pitchFamily="34" charset="0"/>
              </a:rPr>
              <a:t>Program-contracts</a:t>
            </a:r>
          </a:p>
          <a:p>
            <a:pPr lvl="2"/>
            <a:r>
              <a:rPr lang="en-GB" sz="2000" dirty="0">
                <a:latin typeface="Arial" pitchFamily="34" charset="0"/>
                <a:cs typeface="Arial" pitchFamily="34" charset="0"/>
              </a:rPr>
              <a:t>Financing sources external to main price and activity-based system.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3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Failures? (III</a:t>
            </a:r>
            <a:r>
              <a:rPr lang="es-ES_tradnl" sz="3200" dirty="0">
                <a:latin typeface="Arial" pitchFamily="34" charset="0"/>
                <a:cs typeface="Arial" pitchFamily="34" charset="0"/>
              </a:rPr>
              <a:t>)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Unintended consequences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Increasing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publicness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of all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providers: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Dependence on public financing sources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Health authority’s commitment to providers economic survival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Low level of providers’ autonomy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Low level of health authority’s autonomy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Conclusions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What can be learned from implementation gaps?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To what extent is NPM a solution to health systems’ problems?</a:t>
            </a:r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Is this all about management or about politics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…and isn’t politics about ethics?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8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75184"/>
          </a:xfrm>
        </p:spPr>
        <p:txBody>
          <a:bodyPr/>
          <a:lstStyle/>
          <a:p>
            <a:r>
              <a:rPr lang="es-E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1.1. </a:t>
            </a:r>
            <a:r>
              <a:rPr lang="es-E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Devolution</a:t>
            </a:r>
            <a:r>
              <a:rPr lang="es-E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E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policy</a:t>
            </a:r>
            <a:r>
              <a:rPr lang="es-E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divergence</a:t>
            </a:r>
            <a:r>
              <a:rPr lang="es-E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(II)</a:t>
            </a:r>
            <a:endParaRPr lang="es-ES" sz="32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2400" cy="4824536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" sz="2400" b="1" dirty="0" err="1">
                <a:latin typeface="Arial" pitchFamily="34" charset="0"/>
                <a:cs typeface="Arial" pitchFamily="34" charset="0"/>
              </a:rPr>
              <a:t>Analytic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>
                <a:latin typeface="Arial" pitchFamily="34" charset="0"/>
                <a:cs typeface="Arial" pitchFamily="34" charset="0"/>
              </a:rPr>
              <a:t>interest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‘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Welfare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state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’ vs ‘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welfare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regime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’</a:t>
            </a:r>
          </a:p>
          <a:p>
            <a:pPr>
              <a:lnSpc>
                <a:spcPct val="90000"/>
              </a:lnSpc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‘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State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government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’ vs ‘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multilevel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government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’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sz="2400" b="1" dirty="0" err="1">
                <a:latin typeface="Arial" pitchFamily="34" charset="0"/>
                <a:cs typeface="Arial" pitchFamily="34" charset="0"/>
              </a:rPr>
              <a:t>Empirical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>
                <a:latin typeface="Arial" pitchFamily="34" charset="0"/>
                <a:cs typeface="Arial" pitchFamily="34" charset="0"/>
              </a:rPr>
              <a:t>interest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s-ES" sz="2400" dirty="0" err="1">
                <a:latin typeface="Arial" pitchFamily="34" charset="0"/>
                <a:cs typeface="Arial" pitchFamily="34" charset="0"/>
              </a:rPr>
              <a:t>Simultaneous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processes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devolution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wefare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state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building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Research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questions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Has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self-government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led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AA.CC.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to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take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different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welfare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policy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options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? </a:t>
            </a:r>
          </a:p>
          <a:p>
            <a:pPr>
              <a:lnSpc>
                <a:spcPct val="90000"/>
              </a:lnSpc>
            </a:pPr>
            <a:r>
              <a:rPr lang="es-ES" sz="2400" dirty="0" err="1">
                <a:latin typeface="Arial" pitchFamily="34" charset="0"/>
                <a:cs typeface="Arial" pitchFamily="34" charset="0"/>
              </a:rPr>
              <a:t>If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so, in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what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sense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do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their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options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differ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922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38238"/>
          </a:xfrm>
        </p:spPr>
        <p:txBody>
          <a:bodyPr/>
          <a:lstStyle/>
          <a:p>
            <a:r>
              <a:rPr lang="es-E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1.1. </a:t>
            </a:r>
            <a:r>
              <a:rPr lang="es-E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Devolution</a:t>
            </a:r>
            <a:r>
              <a:rPr lang="es-E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E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policy</a:t>
            </a:r>
            <a:r>
              <a:rPr lang="es-E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divergence</a:t>
            </a:r>
            <a:r>
              <a:rPr lang="es-E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s-E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III)</a:t>
            </a:r>
            <a:endParaRPr lang="es-ES" sz="32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06600"/>
            <a:ext cx="7772400" cy="4089400"/>
          </a:xfrm>
        </p:spPr>
        <p:txBody>
          <a:bodyPr/>
          <a:lstStyle/>
          <a:p>
            <a:pPr marL="0" indent="0">
              <a:buNone/>
            </a:pP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Dimensions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comparison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Substantive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dimension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what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to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do?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what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needs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to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cover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what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intensity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extension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?</a:t>
            </a:r>
          </a:p>
          <a:p>
            <a:pPr lvl="1"/>
            <a:r>
              <a:rPr lang="es-ES" sz="2400" dirty="0" err="1">
                <a:latin typeface="Arial" pitchFamily="34" charset="0"/>
                <a:cs typeface="Arial" pitchFamily="34" charset="0"/>
              </a:rPr>
              <a:t>Public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vs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private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model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ES" sz="2400" dirty="0" err="1">
                <a:latin typeface="Arial" pitchFamily="34" charset="0"/>
                <a:cs typeface="Arial" pitchFamily="34" charset="0"/>
              </a:rPr>
              <a:t>Homogeneous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vs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differential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Operational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dimension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how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to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do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it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?</a:t>
            </a:r>
          </a:p>
          <a:p>
            <a:pPr lvl="1"/>
            <a:r>
              <a:rPr lang="es-ES" sz="2400" dirty="0">
                <a:latin typeface="Arial" pitchFamily="34" charset="0"/>
                <a:cs typeface="Arial" pitchFamily="34" charset="0"/>
              </a:rPr>
              <a:t>Management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tools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s-ES" sz="2400" dirty="0" err="1">
                <a:latin typeface="Arial" pitchFamily="34" charset="0"/>
                <a:cs typeface="Arial" pitchFamily="34" charset="0"/>
              </a:rPr>
              <a:t>Actors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networks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lvl="1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5132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31168"/>
          </a:xfrm>
        </p:spPr>
        <p:txBody>
          <a:bodyPr/>
          <a:lstStyle/>
          <a:p>
            <a:r>
              <a:rPr lang="es-ES" sz="3200" dirty="0">
                <a:latin typeface="Arial" pitchFamily="34" charset="0"/>
                <a:cs typeface="Arial" pitchFamily="34" charset="0"/>
              </a:rPr>
              <a:t>AA.CC. and </a:t>
            </a:r>
            <a:r>
              <a:rPr lang="es-ES" sz="3200" dirty="0" err="1">
                <a:latin typeface="Arial" pitchFamily="34" charset="0"/>
                <a:cs typeface="Arial" pitchFamily="34" charset="0"/>
              </a:rPr>
              <a:t>policy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3200" dirty="0" err="1">
                <a:latin typeface="Arial" pitchFamily="34" charset="0"/>
                <a:cs typeface="Arial" pitchFamily="34" charset="0"/>
              </a:rPr>
              <a:t>domains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7772400" cy="439519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2400" b="1" dirty="0" err="1">
                <a:latin typeface="Arial" pitchFamily="34" charset="0"/>
                <a:cs typeface="Arial" pitchFamily="34" charset="0"/>
              </a:rPr>
              <a:t>Health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b="1" dirty="0" err="1">
                <a:latin typeface="Arial" pitchFamily="34" charset="0"/>
                <a:cs typeface="Arial" pitchFamily="34" charset="0"/>
              </a:rPr>
              <a:t>Education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s-ES" sz="2400" dirty="0" err="1">
                <a:latin typeface="Arial" pitchFamily="34" charset="0"/>
                <a:cs typeface="Arial" pitchFamily="34" charset="0"/>
              </a:rPr>
              <a:t>Catalonia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Andalusia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Basque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Country,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Valencian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Community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in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80s </a:t>
            </a:r>
          </a:p>
          <a:p>
            <a:pPr lvl="1">
              <a:lnSpc>
                <a:spcPct val="80000"/>
              </a:lnSpc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Galicia,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Navarre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Cannaries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first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half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of 90s</a:t>
            </a:r>
          </a:p>
          <a:p>
            <a:pPr>
              <a:lnSpc>
                <a:spcPct val="80000"/>
              </a:lnSpc>
            </a:pPr>
            <a:r>
              <a:rPr lang="es-ES" sz="2400" b="1" dirty="0" err="1">
                <a:latin typeface="Arial" pitchFamily="34" charset="0"/>
                <a:cs typeface="Arial" pitchFamily="34" charset="0"/>
              </a:rPr>
              <a:t>Housing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 and social </a:t>
            </a:r>
            <a:r>
              <a:rPr lang="es-ES" sz="2400" b="1" dirty="0" err="1">
                <a:latin typeface="Arial" pitchFamily="34" charset="0"/>
                <a:cs typeface="Arial" pitchFamily="34" charset="0"/>
              </a:rPr>
              <a:t>services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s-ES" sz="2400" dirty="0" err="1">
                <a:latin typeface="Arial" pitchFamily="34" charset="0"/>
                <a:cs typeface="Arial" pitchFamily="34" charset="0"/>
              </a:rPr>
              <a:t>All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AA.CC. in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80s. </a:t>
            </a:r>
          </a:p>
          <a:p>
            <a:pPr>
              <a:lnSpc>
                <a:spcPct val="80000"/>
              </a:lnSpc>
            </a:pPr>
            <a:r>
              <a:rPr lang="es-ES" sz="2400" b="1" dirty="0" err="1">
                <a:latin typeface="Arial" pitchFamily="34" charset="0"/>
                <a:cs typeface="Arial" pitchFamily="34" charset="0"/>
              </a:rPr>
              <a:t>Employment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s-ES" sz="2400" dirty="0" err="1">
                <a:latin typeface="Arial" pitchFamily="34" charset="0"/>
                <a:cs typeface="Arial" pitchFamily="34" charset="0"/>
              </a:rPr>
              <a:t>Catalonia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in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90s,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followed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by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rest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in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different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moments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s-ES" sz="2400" b="1" dirty="0" err="1">
                <a:latin typeface="Arial" pitchFamily="34" charset="0"/>
                <a:cs typeface="Arial" pitchFamily="34" charset="0"/>
              </a:rPr>
              <a:t>Minimum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>
                <a:latin typeface="Arial" pitchFamily="34" charset="0"/>
                <a:cs typeface="Arial" pitchFamily="34" charset="0"/>
              </a:rPr>
              <a:t>Income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s-ES" sz="2400" dirty="0" err="1">
                <a:latin typeface="Arial" pitchFamily="34" charset="0"/>
                <a:cs typeface="Arial" pitchFamily="34" charset="0"/>
              </a:rPr>
              <a:t>Policy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difusion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among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AA.CC.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over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90s,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specificities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15515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6175375" cy="66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8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743575" cy="659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8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1692</Words>
  <Application>Microsoft Office PowerPoint</Application>
  <PresentationFormat>Presentació en pantalla (4:3)</PresentationFormat>
  <Paragraphs>277</Paragraphs>
  <Slides>43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43</vt:i4>
      </vt:variant>
    </vt:vector>
  </HeadingPairs>
  <TitlesOfParts>
    <vt:vector size="46" baseType="lpstr">
      <vt:lpstr>Diseño predeterminado</vt:lpstr>
      <vt:lpstr>3_Diseño predeterminado</vt:lpstr>
      <vt:lpstr>Gráfico</vt:lpstr>
      <vt:lpstr> Master in Health Economics and Policy   Ethics and Health (April 10-June 19, 2012) </vt:lpstr>
      <vt:lpstr>Session 3: The politics of health care networks.</vt:lpstr>
      <vt:lpstr>1. Multi-level governance of health care:  issues and evidence. </vt:lpstr>
      <vt:lpstr> 1.1. Devolution and policy divergence (I) </vt:lpstr>
      <vt:lpstr>1.1. Devolution and policy divergence (II)</vt:lpstr>
      <vt:lpstr>1.1. Devolution and policy divergence (III)</vt:lpstr>
      <vt:lpstr>AA.CC. and policy domains</vt:lpstr>
      <vt:lpstr>Presentació del PowerPoint</vt:lpstr>
      <vt:lpstr>Presentació del PowerPoint</vt:lpstr>
      <vt:lpstr>1.2. Devolution and policy divergence (I):  </vt:lpstr>
      <vt:lpstr>1.2. Devolution and policy divergence (II)</vt:lpstr>
      <vt:lpstr>Perceptions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Degree of differentiation in health policies</vt:lpstr>
      <vt:lpstr>Indicators</vt:lpstr>
      <vt:lpstr>2. Strategy building: The case of the “Catalan health care model”. </vt:lpstr>
      <vt:lpstr>2.1. Spanish health care model </vt:lpstr>
      <vt:lpstr>Financing sources of the INSALUD’s budget: State contributions and SS contributions, 1986-97.</vt:lpstr>
      <vt:lpstr>Structure of public health expenditure in Spain,1982-90 (in percentages). </vt:lpstr>
      <vt:lpstr>Health reforms in Spain, 80s-90s (I)</vt:lpstr>
      <vt:lpstr> Health reforms in Spain, 80s-90s (II)</vt:lpstr>
      <vt:lpstr>2.2. Catalan health system:  managed competition policy tools </vt:lpstr>
      <vt:lpstr>Investment on health care by the Catalan  government, 1982-95 (indexed 100 in 1982). </vt:lpstr>
      <vt:lpstr>Percentage of health budget spent on contracts  with non-CHI providers, 1982-95 </vt:lpstr>
      <vt:lpstr>Hospital beds available in Catalonia  and the rest of Spain</vt:lpstr>
      <vt:lpstr>Catalan health care system pre-1990</vt:lpstr>
      <vt:lpstr>Catalan health care system post-1990</vt:lpstr>
      <vt:lpstr>Success factors</vt:lpstr>
      <vt:lpstr>Failures? (I)</vt:lpstr>
      <vt:lpstr>Failures? (II)</vt:lpstr>
      <vt:lpstr>Failures? (III)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in Health Economics and Policy   Ethics and Health (April 10-June 19, 2012)</dc:title>
  <dc:creator>ub</dc:creator>
  <cp:lastModifiedBy>ub</cp:lastModifiedBy>
  <cp:revision>2</cp:revision>
  <dcterms:created xsi:type="dcterms:W3CDTF">2012-04-26T08:58:44Z</dcterms:created>
  <dcterms:modified xsi:type="dcterms:W3CDTF">2012-04-26T09:27:41Z</dcterms:modified>
</cp:coreProperties>
</file>