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709" r:id="rId4"/>
  </p:sldMasterIdLst>
  <p:sldIdLst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82" r:id="rId15"/>
    <p:sldId id="274" r:id="rId16"/>
    <p:sldId id="281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6397-3EC8-4EEF-9500-7E510217D65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80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12221-9955-4946-B114-AD874C1AB90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86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955CB-1F82-42FB-862E-7D1A2A94463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6751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6CE45-329E-4E6A-9DCA-84605B1B799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577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49AC-24C7-4D4B-B7A1-859CFD19358E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6107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D2CD-4A4F-413E-B624-9330B6A23EB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56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FAA6-1FFE-4E33-BB76-DF693E2F4193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9236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5D933-9D00-4C36-AD2D-91C114F50916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06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3D22-94D7-48EA-AF63-067BC713213F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13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0BC06-82B3-4F6D-80B6-2EAFF07CD2DC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442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2228E-D213-451D-9FF3-466FEB76C6C4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02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99A8-416F-4AAA-AF38-B174A1F855D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194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71E1F-06BF-402D-A90D-3A4A48B13760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264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0DAD-BA63-4E1F-A37E-B7CCB803F20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883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45F3D-40E9-4B39-97F5-C1677666AEA7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3227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ol i tau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au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a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586C-2A33-4045-9B80-E001E198CEBD}" type="slidenum">
              <a:rPr lang="es-E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6305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F1D95-68C1-49AC-A947-5D5FFF4AF78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84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5C1E3-EB96-43F7-A330-F4333CFDCD7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9047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799E-E55E-4A8A-BDF4-AA49CCE876C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6800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31903-E53D-4019-8F85-530000D17F4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18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53310-3595-4F54-84AF-6F8A05E819C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4349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E37CD-94ED-4992-AAE9-3B8477AD80C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87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AC7D3-C612-493B-898F-7EB48A54926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8986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0FA21-C623-4D63-8589-1202FE186F0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162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81190-1B03-4A19-AB47-1AC85B7926C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133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6697C-E172-4948-A5ED-2E3FBE64703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851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54CFC-FD8B-467D-97A9-3AB792D753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1938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24ABC-B74C-437B-8D31-1D9FD83E4D5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135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F1D95-68C1-49AC-A947-5D5FFF4AF78E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69002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5C1E3-EB96-43F7-A330-F4333CFDCD74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2154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799E-E55E-4A8A-BDF4-AA49CCE876C6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657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31903-E53D-4019-8F85-530000D17F4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3087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53310-3595-4F54-84AF-6F8A05E819C7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6921B-F0F3-4ABE-95BD-21A68D4A68A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4078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E37CD-94ED-4992-AAE9-3B8477AD80C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666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0FA21-C623-4D63-8589-1202FE186F0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0983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81190-1B03-4A19-AB47-1AC85B7926CC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6675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6697C-E172-4948-A5ED-2E3FBE64703D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2014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54CFC-FD8B-467D-97A9-3AB792D753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3959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24ABC-B74C-437B-8D31-1D9FD83E4D5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67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6906E-2B46-43BF-ADFC-6E524FB816D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28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C2626-D043-43C8-B6AC-D4DBF4EDC4D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29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A5A4D-8B66-4EC3-BBF4-4105D103C3EB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9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E45C0-EBEF-4188-B7EF-E3F57BEC1D38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12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E8732-0073-4895-BE7D-A726CA4A058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96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DE7B8D-8E98-47D5-9A04-4313BBDE7B2D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1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93AF31-7D9C-47BE-8F5F-DC51FD8F285F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43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98C98D-06AB-4E96-94B4-13DF007C230C}" type="slidenum">
              <a:rPr 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77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98C98D-06AB-4E96-94B4-13DF007C230C}" type="slidenum">
              <a:rPr 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61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quel.gallego@uab.cat" TargetMode="External"/><Relationship Id="rId2" Type="http://schemas.openxmlformats.org/officeDocument/2006/relationships/hyperlink" Target="mailto:marc.lemenestrel@upf.edu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52513"/>
            <a:ext cx="7773987" cy="2016125"/>
          </a:xfrm>
        </p:spPr>
        <p:txBody>
          <a:bodyPr/>
          <a:lstStyle/>
          <a:p>
            <a:pPr eaLnBrk="1" hangingPunct="1"/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2400" b="1" smtClean="0"/>
              <a:t>Master in Health Economics and Policy</a:t>
            </a:r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3200" b="1" smtClean="0"/>
              <a:t/>
            </a:r>
            <a:br>
              <a:rPr lang="en-GB" sz="3200" b="1" smtClean="0"/>
            </a:br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3200" b="1" smtClean="0"/>
              <a:t>Ethics and Health</a:t>
            </a:r>
            <a:r>
              <a:rPr lang="en-GB" sz="2800" b="1" smtClean="0"/>
              <a:t/>
            </a:r>
            <a:br>
              <a:rPr lang="en-GB" sz="2800" b="1" smtClean="0"/>
            </a:br>
            <a:r>
              <a:rPr lang="en-GB" sz="2000" smtClean="0"/>
              <a:t>(April 10-June 19, 2012)</a:t>
            </a:r>
            <a:r>
              <a:rPr lang="es-ES" sz="4000" smtClean="0"/>
              <a:t/>
            </a:r>
            <a:br>
              <a:rPr lang="es-ES" sz="4000" smtClean="0"/>
            </a:br>
            <a:endParaRPr lang="es-E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808287"/>
          </a:xfrm>
        </p:spPr>
        <p:txBody>
          <a:bodyPr/>
          <a:lstStyle/>
          <a:p>
            <a:pPr eaLnBrk="1" hangingPunct="1"/>
            <a:r>
              <a:rPr lang="es-ES" sz="2000" dirty="0" smtClean="0"/>
              <a:t>Marc Le </a:t>
            </a:r>
            <a:r>
              <a:rPr lang="es-ES" sz="2000" smtClean="0"/>
              <a:t>Menestrel</a:t>
            </a:r>
            <a:endParaRPr lang="es-ES" sz="2000" dirty="0" smtClean="0"/>
          </a:p>
          <a:p>
            <a:pPr eaLnBrk="1" hangingPunct="1"/>
            <a:r>
              <a:rPr lang="es-ES" sz="2000" dirty="0" smtClean="0">
                <a:hlinkClick r:id="rId2"/>
              </a:rPr>
              <a:t>marc.lemenestrel@upf.edu</a:t>
            </a:r>
            <a:endParaRPr lang="es-ES" sz="2000" dirty="0" smtClean="0"/>
          </a:p>
          <a:p>
            <a:pPr eaLnBrk="1" hangingPunct="1"/>
            <a:r>
              <a:rPr lang="es-ES" sz="2000" dirty="0" smtClean="0"/>
              <a:t>Raquel Gallego</a:t>
            </a:r>
          </a:p>
          <a:p>
            <a:pPr eaLnBrk="1" hangingPunct="1"/>
            <a:r>
              <a:rPr lang="es-ES" sz="2000" dirty="0" smtClean="0">
                <a:hlinkClick r:id="rId3"/>
              </a:rPr>
              <a:t>raquel.gallego@uab.cat</a:t>
            </a:r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2000" dirty="0" smtClean="0"/>
          </a:p>
          <a:p>
            <a:pPr eaLnBrk="1" hangingPunct="1"/>
            <a:endParaRPr lang="es-ES" sz="3600" dirty="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876925"/>
            <a:ext cx="2463800" cy="4429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304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The</a:t>
            </a:r>
            <a:r>
              <a:rPr lang="es-ES" sz="3200" dirty="0" smtClean="0"/>
              <a:t> role of </a:t>
            </a:r>
            <a:r>
              <a:rPr lang="es-ES" sz="3200" dirty="0" err="1" smtClean="0"/>
              <a:t>analysis</a:t>
            </a:r>
            <a:endParaRPr lang="es-ES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smtClean="0"/>
              <a:t>“</a:t>
            </a:r>
            <a:r>
              <a:rPr lang="es-ES" sz="2800" dirty="0" err="1" smtClean="0"/>
              <a:t>Expert</a:t>
            </a:r>
            <a:r>
              <a:rPr lang="es-ES" sz="2800" dirty="0" smtClean="0"/>
              <a:t>” </a:t>
            </a:r>
            <a:r>
              <a:rPr lang="es-ES" sz="2800" dirty="0" err="1" smtClean="0"/>
              <a:t>definition</a:t>
            </a:r>
            <a:r>
              <a:rPr lang="es-ES" sz="2800" dirty="0" smtClean="0"/>
              <a:t> </a:t>
            </a:r>
            <a:r>
              <a:rPr lang="es-ES" sz="2800" dirty="0"/>
              <a:t>vs “</a:t>
            </a:r>
            <a:r>
              <a:rPr lang="es-ES" sz="2800" dirty="0" err="1" smtClean="0"/>
              <a:t>democratic</a:t>
            </a:r>
            <a:r>
              <a:rPr lang="es-ES" sz="2800" dirty="0" smtClean="0"/>
              <a:t>” </a:t>
            </a:r>
            <a:r>
              <a:rPr lang="es-ES" sz="2800" dirty="0" err="1" smtClean="0"/>
              <a:t>definition</a:t>
            </a:r>
            <a:r>
              <a:rPr lang="es-ES" sz="2800" dirty="0" smtClean="0"/>
              <a:t> of </a:t>
            </a:r>
            <a:r>
              <a:rPr lang="es-ES" sz="2800" dirty="0" err="1" smtClean="0"/>
              <a:t>problems</a:t>
            </a:r>
            <a:endParaRPr lang="es-ES" sz="2800" dirty="0"/>
          </a:p>
          <a:p>
            <a:r>
              <a:rPr lang="es-ES" sz="2800" dirty="0" err="1" smtClean="0"/>
              <a:t>Limitations</a:t>
            </a:r>
            <a:r>
              <a:rPr lang="es-ES" sz="2800" dirty="0" smtClean="0"/>
              <a:t> of “</a:t>
            </a:r>
            <a:r>
              <a:rPr lang="es-ES" sz="2800" dirty="0" err="1" smtClean="0"/>
              <a:t>scientific</a:t>
            </a:r>
            <a:r>
              <a:rPr lang="es-ES" sz="2800" dirty="0" smtClean="0"/>
              <a:t>/</a:t>
            </a:r>
            <a:r>
              <a:rPr lang="es-ES" sz="2800" dirty="0" err="1" smtClean="0"/>
              <a:t>expert</a:t>
            </a:r>
            <a:r>
              <a:rPr lang="es-ES" sz="2800" dirty="0" smtClean="0"/>
              <a:t>” </a:t>
            </a:r>
            <a:r>
              <a:rPr lang="es-ES" sz="2800" dirty="0" err="1" smtClean="0"/>
              <a:t>analysis</a:t>
            </a:r>
            <a:endParaRPr lang="es-ES" sz="2800" dirty="0"/>
          </a:p>
          <a:p>
            <a:r>
              <a:rPr lang="es-ES" sz="2800" dirty="0" err="1" smtClean="0"/>
              <a:t>Ideological</a:t>
            </a:r>
            <a:r>
              <a:rPr lang="es-ES" sz="2800" dirty="0" smtClean="0"/>
              <a:t> </a:t>
            </a:r>
            <a:r>
              <a:rPr lang="es-ES" sz="2800" dirty="0" err="1" smtClean="0"/>
              <a:t>analysis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1883156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 dirty="0" err="1"/>
              <a:t>Advocacy</a:t>
            </a:r>
            <a:r>
              <a:rPr lang="es-ES" sz="3200" dirty="0"/>
              <a:t> </a:t>
            </a:r>
            <a:r>
              <a:rPr lang="es-ES" sz="3200" dirty="0" err="1"/>
              <a:t>coalition</a:t>
            </a:r>
            <a:r>
              <a:rPr lang="es-ES" sz="3200" dirty="0"/>
              <a:t> </a:t>
            </a:r>
            <a:r>
              <a:rPr lang="es-ES" sz="3200" dirty="0" err="1"/>
              <a:t>theory</a:t>
            </a:r>
            <a:r>
              <a:rPr lang="es-ES" sz="3200" dirty="0"/>
              <a:t> </a:t>
            </a: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4213" y="1412875"/>
            <a:ext cx="7775575" cy="460851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xmlns="" val="192095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/>
              <a:t>Actors</a:t>
            </a:r>
            <a:r>
              <a:rPr lang="es-ES" sz="3200" dirty="0"/>
              <a:t> </a:t>
            </a:r>
            <a:r>
              <a:rPr lang="es-ES" sz="3200" dirty="0" smtClean="0"/>
              <a:t>and </a:t>
            </a:r>
            <a:r>
              <a:rPr lang="es-ES" sz="3200" dirty="0" err="1" smtClean="0"/>
              <a:t>power</a:t>
            </a:r>
            <a:r>
              <a:rPr lang="es-ES" sz="3200" dirty="0" smtClean="0"/>
              <a:t> </a:t>
            </a:r>
            <a:r>
              <a:rPr lang="es-ES" sz="3200" dirty="0"/>
              <a:t>(I)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 b="1" dirty="0" err="1" smtClean="0"/>
              <a:t>Politics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collective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activity</a:t>
            </a:r>
            <a:r>
              <a:rPr lang="es-ES_tradnl" sz="2800" dirty="0"/>
              <a:t> </a:t>
            </a:r>
            <a:r>
              <a:rPr lang="es-ES_tradnl" sz="2800" dirty="0" err="1" smtClean="0"/>
              <a:t>that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pursues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regulation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management</a:t>
            </a:r>
            <a:r>
              <a:rPr lang="es-ES_tradnl" sz="2800" dirty="0" smtClean="0"/>
              <a:t> of social </a:t>
            </a:r>
            <a:r>
              <a:rPr lang="es-ES_tradnl" sz="2800" dirty="0" err="1" smtClean="0"/>
              <a:t>conflict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through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binding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decisions</a:t>
            </a:r>
            <a:r>
              <a:rPr lang="es-ES_tradnl" sz="2800" dirty="0" smtClean="0"/>
              <a:t> </a:t>
            </a:r>
            <a:r>
              <a:rPr lang="es-ES_tradnl" sz="2800" dirty="0"/>
              <a:t>(</a:t>
            </a:r>
            <a:r>
              <a:rPr lang="es-ES_tradnl" sz="2800" dirty="0" err="1"/>
              <a:t>component</a:t>
            </a:r>
            <a:r>
              <a:rPr lang="es-ES_tradnl" sz="2800" dirty="0"/>
              <a:t> </a:t>
            </a:r>
            <a:r>
              <a:rPr lang="es-ES_tradnl" sz="2800" dirty="0" smtClean="0"/>
              <a:t>of </a:t>
            </a:r>
            <a:r>
              <a:rPr lang="es-ES_tradnl" sz="2800" dirty="0" err="1" smtClean="0"/>
              <a:t>compulsion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imposition</a:t>
            </a:r>
            <a:r>
              <a:rPr lang="es-ES_tradnl" sz="2800" dirty="0" smtClean="0"/>
              <a:t> =&gt; </a:t>
            </a:r>
            <a:r>
              <a:rPr lang="es-ES_tradnl" sz="2800" dirty="0"/>
              <a:t>idea </a:t>
            </a:r>
            <a:r>
              <a:rPr lang="es-ES_tradnl" sz="2800" dirty="0" smtClean="0"/>
              <a:t>of </a:t>
            </a:r>
            <a:r>
              <a:rPr lang="es-ES_tradnl" sz="2800" dirty="0" err="1" smtClean="0"/>
              <a:t>power</a:t>
            </a:r>
            <a:r>
              <a:rPr lang="es-ES_tradnl" sz="2800" dirty="0"/>
              <a:t>) </a:t>
            </a:r>
            <a:endParaRPr lang="es-ES_tradnl" sz="2800" b="1" dirty="0"/>
          </a:p>
          <a:p>
            <a:r>
              <a:rPr lang="es-ES_tradnl" sz="2800" b="1" dirty="0" err="1" smtClean="0"/>
              <a:t>Power</a:t>
            </a:r>
            <a:r>
              <a:rPr lang="es-ES_tradnl" sz="2800" dirty="0"/>
              <a:t>: </a:t>
            </a:r>
            <a:r>
              <a:rPr lang="es-ES_tradnl" sz="2800" dirty="0" err="1" smtClean="0"/>
              <a:t>capacity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intervene</a:t>
            </a:r>
            <a:r>
              <a:rPr lang="es-ES_tradnl" sz="2800" dirty="0" smtClean="0"/>
              <a:t> in </a:t>
            </a:r>
            <a:r>
              <a:rPr lang="es-ES_tradnl" sz="2800" dirty="0" err="1" smtClean="0"/>
              <a:t>this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activity</a:t>
            </a:r>
            <a:endParaRPr lang="es-ES_tradnl" sz="2800" dirty="0"/>
          </a:p>
          <a:p>
            <a:r>
              <a:rPr lang="es-ES_tradnl" sz="2800" b="1" dirty="0" err="1" smtClean="0"/>
              <a:t>Question</a:t>
            </a:r>
            <a:r>
              <a:rPr lang="es-ES_tradnl" sz="2800" b="1" dirty="0" smtClean="0"/>
              <a:t>: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gets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when</a:t>
            </a:r>
            <a:r>
              <a:rPr lang="es-ES_tradnl" sz="2800" dirty="0" smtClean="0"/>
              <a:t>,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why</a:t>
            </a:r>
            <a:r>
              <a:rPr lang="es-ES_tradnl" sz="2800" dirty="0" smtClean="0"/>
              <a:t>?</a:t>
            </a:r>
          </a:p>
          <a:p>
            <a:pPr lvl="1"/>
            <a:r>
              <a:rPr lang="es-ES_tradnl" dirty="0" err="1" smtClean="0"/>
              <a:t>Pluralist</a:t>
            </a:r>
            <a:r>
              <a:rPr lang="es-ES_tradnl" dirty="0" smtClean="0"/>
              <a:t> </a:t>
            </a:r>
            <a:r>
              <a:rPr lang="es-ES_tradnl" dirty="0" err="1" smtClean="0"/>
              <a:t>approach</a:t>
            </a:r>
            <a:endParaRPr lang="es-ES_tradnl" dirty="0" smtClean="0"/>
          </a:p>
          <a:p>
            <a:pPr lvl="1"/>
            <a:r>
              <a:rPr lang="es-ES_tradnl" dirty="0" err="1" smtClean="0"/>
              <a:t>Elitist</a:t>
            </a:r>
            <a:r>
              <a:rPr lang="es-ES_tradnl" dirty="0" smtClean="0"/>
              <a:t> </a:t>
            </a:r>
            <a:r>
              <a:rPr lang="es-ES_tradnl" dirty="0" err="1" smtClean="0"/>
              <a:t>approach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2066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Actors</a:t>
            </a:r>
            <a:r>
              <a:rPr lang="es-ES" sz="3200" dirty="0" smtClean="0"/>
              <a:t> and </a:t>
            </a:r>
            <a:r>
              <a:rPr lang="es-ES" sz="3200" dirty="0" err="1" smtClean="0"/>
              <a:t>power</a:t>
            </a:r>
            <a:r>
              <a:rPr lang="es-ES" sz="3200" dirty="0" smtClean="0"/>
              <a:t> (II</a:t>
            </a:r>
            <a:r>
              <a:rPr lang="es-ES" sz="3200" dirty="0"/>
              <a:t>)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sz="2800" dirty="0" err="1"/>
              <a:t>T</a:t>
            </a:r>
            <a:r>
              <a:rPr lang="es-ES_tradnl" sz="2800" dirty="0" err="1" smtClean="0"/>
              <a:t>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capacity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successfully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negotiate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depends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use of </a:t>
            </a:r>
            <a:r>
              <a:rPr lang="es-ES_tradnl" sz="2800" dirty="0" err="1" smtClean="0"/>
              <a:t>your</a:t>
            </a:r>
            <a:r>
              <a:rPr lang="es-ES_tradnl" sz="2800" dirty="0" smtClean="0"/>
              <a:t> </a:t>
            </a:r>
            <a:r>
              <a:rPr lang="es-ES_tradnl" sz="2800" b="1" dirty="0" err="1" smtClean="0"/>
              <a:t>resources</a:t>
            </a:r>
            <a:r>
              <a:rPr lang="es-ES_tradnl" sz="2800" dirty="0" smtClean="0"/>
              <a:t>: </a:t>
            </a:r>
            <a:endParaRPr lang="es-ES_tradnl" sz="2800" dirty="0"/>
          </a:p>
          <a:p>
            <a:pPr lvl="1">
              <a:lnSpc>
                <a:spcPct val="80000"/>
              </a:lnSpc>
            </a:pPr>
            <a:r>
              <a:rPr lang="es-ES_tradnl" sz="2400" dirty="0" err="1" smtClean="0"/>
              <a:t>Expert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knowledge</a:t>
            </a:r>
            <a:r>
              <a:rPr lang="es-ES_tradnl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s-ES_tradnl" sz="2400" dirty="0" err="1" smtClean="0"/>
              <a:t>Information</a:t>
            </a:r>
            <a:endParaRPr lang="es-ES_tradnl" sz="2400" dirty="0"/>
          </a:p>
          <a:p>
            <a:pPr lvl="1">
              <a:lnSpc>
                <a:spcPct val="80000"/>
              </a:lnSpc>
            </a:pPr>
            <a:r>
              <a:rPr lang="es-ES_tradnl" sz="2400" dirty="0" err="1" smtClean="0"/>
              <a:t>Legitimate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autority</a:t>
            </a:r>
            <a:r>
              <a:rPr lang="es-ES_tradnl" sz="2400" dirty="0" smtClean="0"/>
              <a:t> (legal, </a:t>
            </a:r>
            <a:r>
              <a:rPr lang="es-ES_tradnl" sz="2400" dirty="0" err="1" smtClean="0"/>
              <a:t>expertise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knowledge</a:t>
            </a:r>
            <a:r>
              <a:rPr lang="es-ES_tradnl" sz="2400" dirty="0" smtClean="0"/>
              <a:t>)</a:t>
            </a:r>
            <a:endParaRPr lang="es-ES_tradnl" sz="2400" dirty="0"/>
          </a:p>
          <a:p>
            <a:pPr lvl="1">
              <a:lnSpc>
                <a:spcPct val="80000"/>
              </a:lnSpc>
            </a:pPr>
            <a:r>
              <a:rPr lang="es-ES_tradnl" sz="2400" dirty="0" smtClean="0"/>
              <a:t>(Un)</a:t>
            </a:r>
            <a:r>
              <a:rPr lang="es-ES_tradnl" sz="2400" dirty="0" err="1" smtClean="0"/>
              <a:t>conditional</a:t>
            </a:r>
            <a:r>
              <a:rPr lang="es-ES_tradnl" sz="2400" dirty="0" smtClean="0"/>
              <a:t> incentives  </a:t>
            </a:r>
            <a:endParaRPr lang="es-ES_tradnl" sz="2400" dirty="0"/>
          </a:p>
          <a:p>
            <a:pPr lvl="1">
              <a:lnSpc>
                <a:spcPct val="80000"/>
              </a:lnSpc>
            </a:pPr>
            <a:r>
              <a:rPr lang="es-ES_tradnl" sz="2400" dirty="0" err="1" smtClean="0"/>
              <a:t>Reputation</a:t>
            </a:r>
            <a:endParaRPr lang="es-ES_tradnl" sz="2400" dirty="0"/>
          </a:p>
          <a:p>
            <a:pPr>
              <a:lnSpc>
                <a:spcPct val="80000"/>
              </a:lnSpc>
            </a:pPr>
            <a:r>
              <a:rPr lang="es-ES" sz="2800" dirty="0" err="1" smtClean="0"/>
              <a:t>Context</a:t>
            </a:r>
            <a:r>
              <a:rPr lang="es-ES" sz="2800" dirty="0"/>
              <a:t>, </a:t>
            </a:r>
            <a:r>
              <a:rPr lang="es-ES" sz="2800" dirty="0" err="1" smtClean="0"/>
              <a:t>preferences</a:t>
            </a:r>
            <a:r>
              <a:rPr lang="es-ES" sz="2800" dirty="0"/>
              <a:t>, </a:t>
            </a:r>
            <a:r>
              <a:rPr lang="es-ES" sz="2800" dirty="0" err="1" smtClean="0"/>
              <a:t>resources</a:t>
            </a:r>
            <a:r>
              <a:rPr lang="es-ES" sz="2800" dirty="0" smtClean="0"/>
              <a:t> and </a:t>
            </a:r>
            <a:r>
              <a:rPr lang="es-ES" sz="2800" dirty="0" err="1" smtClean="0"/>
              <a:t>stances</a:t>
            </a:r>
            <a:r>
              <a:rPr lang="es-ES" sz="2800" dirty="0" smtClean="0"/>
              <a:t> of </a:t>
            </a:r>
            <a:r>
              <a:rPr lang="es-ES" sz="2800" dirty="0" err="1" smtClean="0"/>
              <a:t>alies</a:t>
            </a:r>
            <a:r>
              <a:rPr lang="es-ES" sz="2800" dirty="0" smtClean="0"/>
              <a:t> and </a:t>
            </a:r>
            <a:r>
              <a:rPr lang="es-ES" sz="2800" dirty="0" err="1" smtClean="0"/>
              <a:t>opponents</a:t>
            </a:r>
            <a:r>
              <a:rPr lang="es-ES" sz="2800" dirty="0" smtClean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122725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Actors</a:t>
            </a:r>
            <a:r>
              <a:rPr lang="es-ES" sz="3200" dirty="0" smtClean="0"/>
              <a:t> and </a:t>
            </a:r>
            <a:r>
              <a:rPr lang="es-ES" sz="3200" dirty="0" err="1" smtClean="0"/>
              <a:t>power</a:t>
            </a:r>
            <a:r>
              <a:rPr lang="es-ES" sz="3200" dirty="0" smtClean="0"/>
              <a:t> (III)</a:t>
            </a:r>
            <a:endParaRPr lang="es-ES" sz="32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 b="1" dirty="0" err="1" smtClean="0"/>
              <a:t>Power</a:t>
            </a:r>
            <a:r>
              <a:rPr lang="es-ES_tradnl" sz="2800" dirty="0" smtClean="0"/>
              <a:t>: “</a:t>
            </a:r>
            <a:r>
              <a:rPr lang="es-ES_tradnl" sz="2800" dirty="0" err="1" smtClean="0"/>
              <a:t>getting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want</a:t>
            </a:r>
            <a:r>
              <a:rPr lang="es-ES_tradnl" sz="2800" dirty="0" smtClean="0"/>
              <a:t>” </a:t>
            </a:r>
            <a:r>
              <a:rPr lang="es-ES_tradnl" sz="2800" dirty="0"/>
              <a:t>vs </a:t>
            </a:r>
            <a:r>
              <a:rPr lang="es-ES_tradnl" sz="2800" dirty="0" smtClean="0"/>
              <a:t>“</a:t>
            </a:r>
            <a:r>
              <a:rPr lang="es-ES_tradnl" sz="2800" dirty="0" err="1" smtClean="0"/>
              <a:t>getting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even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against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others</a:t>
            </a:r>
            <a:r>
              <a:rPr lang="es-ES_tradnl" sz="2800" dirty="0" smtClean="0"/>
              <a:t>’ </a:t>
            </a:r>
            <a:r>
              <a:rPr lang="es-ES_tradnl" sz="2800" dirty="0" err="1" smtClean="0"/>
              <a:t>preferences</a:t>
            </a:r>
            <a:r>
              <a:rPr lang="es-ES_tradnl" sz="2800" dirty="0" smtClean="0"/>
              <a:t>”</a:t>
            </a:r>
            <a:endParaRPr lang="es-ES_tradnl" sz="2800" dirty="0"/>
          </a:p>
          <a:p>
            <a:r>
              <a:rPr lang="es-ES_tradnl" sz="2800" b="1" dirty="0" err="1" smtClean="0"/>
              <a:t>Luck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probability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getting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without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trying</a:t>
            </a:r>
            <a:endParaRPr lang="es-ES_tradnl" sz="2800" dirty="0"/>
          </a:p>
          <a:p>
            <a:r>
              <a:rPr lang="es-ES_tradnl" sz="2800" b="1" dirty="0" err="1" smtClean="0"/>
              <a:t>Success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probability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getting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if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try.</a:t>
            </a:r>
            <a:endParaRPr lang="es-ES_tradnl" sz="2800" dirty="0"/>
          </a:p>
          <a:p>
            <a:r>
              <a:rPr lang="es-ES_tradnl" sz="2800" dirty="0" err="1" smtClean="0"/>
              <a:t>Luck</a:t>
            </a:r>
            <a:r>
              <a:rPr lang="es-ES_tradnl" sz="2800" dirty="0" smtClean="0"/>
              <a:t>+ </a:t>
            </a:r>
            <a:r>
              <a:rPr lang="es-ES_tradnl" sz="2800" dirty="0" err="1" smtClean="0"/>
              <a:t>Being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decisive</a:t>
            </a:r>
            <a:r>
              <a:rPr lang="es-ES_tradnl" sz="2800" dirty="0" smtClean="0"/>
              <a:t> = </a:t>
            </a:r>
            <a:r>
              <a:rPr lang="es-ES_tradnl" sz="2800" dirty="0" err="1" smtClean="0"/>
              <a:t>Success</a:t>
            </a:r>
            <a:endParaRPr lang="es-ES_tradnl" sz="2800" dirty="0"/>
          </a:p>
          <a:p>
            <a:r>
              <a:rPr lang="es-ES_tradnl" sz="2800" dirty="0" err="1" smtClean="0"/>
              <a:t>Luck</a:t>
            </a:r>
            <a:r>
              <a:rPr lang="es-ES_tradnl" sz="2800" dirty="0" smtClean="0"/>
              <a:t>= </a:t>
            </a:r>
            <a:r>
              <a:rPr lang="es-ES_tradnl" sz="2800" dirty="0" err="1" smtClean="0"/>
              <a:t>Success</a:t>
            </a:r>
            <a:r>
              <a:rPr lang="es-ES_tradnl" sz="2800" dirty="0" smtClean="0"/>
              <a:t> – </a:t>
            </a:r>
            <a:r>
              <a:rPr lang="es-ES_tradnl" sz="2800" dirty="0" err="1" smtClean="0"/>
              <a:t>Being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decisive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874182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Actors</a:t>
            </a:r>
            <a:r>
              <a:rPr lang="es-ES" sz="3200" dirty="0" smtClean="0"/>
              <a:t> and </a:t>
            </a:r>
            <a:r>
              <a:rPr lang="es-ES" sz="3200" dirty="0" err="1" smtClean="0"/>
              <a:t>power</a:t>
            </a:r>
            <a:r>
              <a:rPr lang="es-ES" sz="3200" dirty="0" smtClean="0"/>
              <a:t> </a:t>
            </a:r>
            <a:r>
              <a:rPr lang="es-ES" sz="3200" dirty="0"/>
              <a:t>(</a:t>
            </a:r>
            <a:r>
              <a:rPr lang="es-ES" sz="3200" dirty="0" smtClean="0"/>
              <a:t>IV)</a:t>
            </a:r>
            <a:endParaRPr lang="es-ES" sz="32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dirty="0"/>
              <a:t>                                          </a:t>
            </a:r>
            <a:r>
              <a:rPr lang="es-ES" sz="2400" b="1" dirty="0" err="1" smtClean="0"/>
              <a:t>Luck</a:t>
            </a:r>
            <a:endParaRPr lang="es-ES" sz="2400" b="1" dirty="0"/>
          </a:p>
          <a:p>
            <a:pPr>
              <a:buFontTx/>
              <a:buNone/>
            </a:pPr>
            <a:r>
              <a:rPr lang="es-ES" sz="2400" dirty="0"/>
              <a:t>                                     </a:t>
            </a:r>
            <a:r>
              <a:rPr lang="es-ES" sz="2400" dirty="0" err="1" smtClean="0"/>
              <a:t>Fortunate</a:t>
            </a:r>
            <a:r>
              <a:rPr lang="es-ES" sz="2400" dirty="0" smtClean="0"/>
              <a:t>                </a:t>
            </a:r>
            <a:r>
              <a:rPr lang="es-ES" sz="2400" dirty="0" err="1" smtClean="0"/>
              <a:t>Unfortunate</a:t>
            </a:r>
            <a:endParaRPr lang="es-ES" sz="2400" dirty="0"/>
          </a:p>
          <a:p>
            <a:pPr>
              <a:buFontTx/>
              <a:buNone/>
            </a:pPr>
            <a:r>
              <a:rPr lang="es-ES" sz="2400" b="1" dirty="0" err="1" smtClean="0"/>
              <a:t>Success</a:t>
            </a:r>
            <a:endParaRPr lang="es-ES" sz="2400" b="1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r>
              <a:rPr lang="es-ES" sz="2400" dirty="0" err="1" smtClean="0"/>
              <a:t>Successful</a:t>
            </a:r>
            <a:r>
              <a:rPr lang="es-ES" sz="2400" dirty="0" smtClean="0"/>
              <a:t>                         </a:t>
            </a:r>
            <a:r>
              <a:rPr lang="es-ES" sz="2400" dirty="0"/>
              <a:t>1                                  2</a:t>
            </a:r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r>
              <a:rPr lang="es-ES" sz="2400" dirty="0" err="1" smtClean="0"/>
              <a:t>Unsuccessful</a:t>
            </a:r>
            <a:r>
              <a:rPr lang="es-ES" sz="2400" dirty="0" smtClean="0"/>
              <a:t>                     </a:t>
            </a:r>
            <a:r>
              <a:rPr lang="es-ES" sz="2400" dirty="0"/>
              <a:t>3                                   4   </a:t>
            </a:r>
          </a:p>
          <a:p>
            <a:pPr>
              <a:buFontTx/>
              <a:buNone/>
            </a:pPr>
            <a:endParaRPr lang="es-ES" sz="2400" dirty="0"/>
          </a:p>
          <a:p>
            <a:pPr>
              <a:buFontTx/>
              <a:buNone/>
            </a:pPr>
            <a:endParaRPr lang="es-ES" sz="2400" dirty="0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539750" y="4365625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5651500" y="2276475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700338" y="2349500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468313" y="31416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539750" y="5661025"/>
            <a:ext cx="7920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284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Actors</a:t>
            </a:r>
            <a:r>
              <a:rPr lang="es-ES" sz="3200" dirty="0" smtClean="0"/>
              <a:t> and </a:t>
            </a:r>
            <a:r>
              <a:rPr lang="es-ES" sz="3200" dirty="0" err="1" smtClean="0"/>
              <a:t>power</a:t>
            </a:r>
            <a:r>
              <a:rPr lang="es-ES" sz="3200" dirty="0"/>
              <a:t> </a:t>
            </a:r>
            <a:r>
              <a:rPr lang="es-ES" sz="3200" dirty="0" smtClean="0"/>
              <a:t>(V)</a:t>
            </a:r>
            <a:endParaRPr lang="es-ES" sz="3200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 dirty="0" err="1" smtClean="0"/>
              <a:t>Some</a:t>
            </a:r>
            <a:r>
              <a:rPr lang="es-ES_tradnl" sz="2800" dirty="0" smtClean="0"/>
              <a:t> are </a:t>
            </a:r>
            <a:r>
              <a:rPr lang="es-ES_tradnl" sz="2800" i="1" dirty="0" err="1" smtClean="0"/>
              <a:t>systemically</a:t>
            </a:r>
            <a:r>
              <a:rPr lang="es-ES_tradnl" sz="2800" i="1" dirty="0" smtClean="0"/>
              <a:t> </a:t>
            </a:r>
            <a:r>
              <a:rPr lang="es-ES_tradnl" sz="2800" i="1" dirty="0" err="1" smtClean="0"/>
              <a:t>lucky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they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get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what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want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without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trying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because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society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structured</a:t>
            </a:r>
            <a:r>
              <a:rPr lang="es-ES_tradnl" sz="2800" dirty="0" smtClean="0"/>
              <a:t>.</a:t>
            </a:r>
            <a:endParaRPr lang="es-ES_tradnl" sz="2800" dirty="0"/>
          </a:p>
          <a:p>
            <a:r>
              <a:rPr lang="es-ES_tradnl" sz="2800" dirty="0" err="1" smtClean="0"/>
              <a:t>While</a:t>
            </a:r>
            <a:r>
              <a:rPr lang="es-ES_tradnl" sz="2800" dirty="0" smtClean="0"/>
              <a:t> </a:t>
            </a:r>
            <a:r>
              <a:rPr lang="es-ES_tradnl" sz="2800" b="1" dirty="0" err="1" smtClean="0"/>
              <a:t>power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based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use of </a:t>
            </a:r>
            <a:r>
              <a:rPr lang="es-ES_tradnl" sz="2800" dirty="0" err="1" smtClean="0"/>
              <a:t>specific</a:t>
            </a:r>
            <a:r>
              <a:rPr lang="es-ES_tradnl" sz="2800" dirty="0" smtClean="0"/>
              <a:t> social </a:t>
            </a:r>
            <a:r>
              <a:rPr lang="es-ES_tradnl" sz="2800" dirty="0" err="1" smtClean="0"/>
              <a:t>resources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negotiation</a:t>
            </a:r>
            <a:r>
              <a:rPr lang="es-ES_tradnl" sz="2800" dirty="0" smtClean="0"/>
              <a:t>, </a:t>
            </a:r>
            <a:r>
              <a:rPr lang="es-ES_tradnl" sz="2800" b="1" dirty="0" err="1" smtClean="0"/>
              <a:t>luck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is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based</a:t>
            </a:r>
            <a:r>
              <a:rPr lang="es-ES_tradnl" sz="2800" dirty="0" smtClean="0"/>
              <a:t> in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social position of </a:t>
            </a:r>
            <a:r>
              <a:rPr lang="es-ES_tradnl" sz="2800" dirty="0" err="1" smtClean="0"/>
              <a:t>individuals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or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groups</a:t>
            </a:r>
            <a:r>
              <a:rPr lang="es-ES_tradnl" sz="2800" dirty="0" smtClean="0"/>
              <a:t>.</a:t>
            </a:r>
            <a:endParaRPr lang="es-ES_tradnl" sz="2800" dirty="0"/>
          </a:p>
          <a:p>
            <a:r>
              <a:rPr lang="es-ES_tradnl" sz="2800" dirty="0" err="1"/>
              <a:t>Exemple</a:t>
            </a:r>
            <a:r>
              <a:rPr lang="es-ES_tradnl" sz="2800" dirty="0"/>
              <a:t>: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capital’s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systemic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luck</a:t>
            </a:r>
            <a:r>
              <a:rPr lang="es-ES_tradnl" sz="2800" dirty="0" smtClean="0"/>
              <a:t> </a:t>
            </a:r>
            <a:r>
              <a:rPr lang="es-ES_tradnl" sz="2800" dirty="0"/>
              <a:t>(</a:t>
            </a:r>
            <a:r>
              <a:rPr lang="es-ES_tradnl" sz="2800" dirty="0" err="1"/>
              <a:t>Przeworski</a:t>
            </a:r>
            <a:r>
              <a:rPr lang="es-ES_tradnl" sz="2800" dirty="0"/>
              <a:t> -</a:t>
            </a:r>
            <a:r>
              <a:rPr lang="es-ES_tradnl" sz="2800" dirty="0" smtClean="0"/>
              <a:t>’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valley</a:t>
            </a:r>
            <a:r>
              <a:rPr lang="es-ES_tradnl" sz="2800" dirty="0" smtClean="0"/>
              <a:t> of </a:t>
            </a:r>
            <a:r>
              <a:rPr lang="es-ES_tradnl" sz="2800" dirty="0" err="1" smtClean="0"/>
              <a:t>transition</a:t>
            </a:r>
            <a:r>
              <a:rPr lang="es-ES_tradnl" sz="2800" dirty="0" smtClean="0"/>
              <a:t>’).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17727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Aft>
                <a:spcPts val="0"/>
              </a:spcAft>
              <a:tabLst>
                <a:tab pos="457200" algn="l"/>
                <a:tab pos="914400" algn="l"/>
              </a:tabLst>
            </a:pPr>
            <a:r>
              <a:rPr lang="en-GB" sz="3200" dirty="0" smtClean="0">
                <a:latin typeface="Helvetica"/>
                <a:ea typeface="Cambria"/>
                <a:cs typeface="Cambria"/>
              </a:rPr>
              <a:t/>
            </a:r>
            <a:br>
              <a:rPr lang="en-GB" sz="3200" dirty="0" smtClean="0">
                <a:latin typeface="Helvetica"/>
                <a:ea typeface="Cambria"/>
                <a:cs typeface="Cambria"/>
              </a:rPr>
            </a:br>
            <a:r>
              <a:rPr lang="en-GB" sz="2400" b="1" dirty="0" smtClean="0">
                <a:latin typeface="Helvetica"/>
                <a:ea typeface="Cambria"/>
                <a:cs typeface="Cambria"/>
              </a:rPr>
              <a:t>Session 4: Policy </a:t>
            </a:r>
            <a:r>
              <a:rPr lang="en-GB" sz="2400" b="1" dirty="0">
                <a:latin typeface="Helvetica"/>
                <a:ea typeface="Cambria"/>
                <a:cs typeface="Cambria"/>
              </a:rPr>
              <a:t>making: </a:t>
            </a:r>
            <a:r>
              <a:rPr lang="en-GB" sz="2400" b="1" dirty="0" smtClean="0">
                <a:latin typeface="Helvetica"/>
                <a:ea typeface="Cambria"/>
                <a:cs typeface="Cambria"/>
              </a:rPr>
              <a:t/>
            </a:r>
            <a:br>
              <a:rPr lang="en-GB" sz="2400" b="1" dirty="0" smtClean="0">
                <a:latin typeface="Helvetica"/>
                <a:ea typeface="Cambria"/>
                <a:cs typeface="Cambria"/>
              </a:rPr>
            </a:br>
            <a:r>
              <a:rPr lang="en-GB" sz="2400" b="1" dirty="0" smtClean="0">
                <a:latin typeface="Helvetica"/>
                <a:ea typeface="Cambria"/>
                <a:cs typeface="Cambria"/>
              </a:rPr>
              <a:t>Problem </a:t>
            </a:r>
            <a:r>
              <a:rPr lang="en-GB" sz="2400" b="1" dirty="0">
                <a:latin typeface="Helvetica"/>
                <a:ea typeface="Cambria"/>
                <a:cs typeface="Cambria"/>
              </a:rPr>
              <a:t>definition and power.</a:t>
            </a:r>
            <a:r>
              <a:rPr lang="ca-ES" sz="6000" dirty="0">
                <a:latin typeface="Cambria"/>
                <a:ea typeface="Cambria"/>
                <a:cs typeface="Cambria"/>
              </a:rPr>
              <a:t/>
            </a:r>
            <a:br>
              <a:rPr lang="ca-ES" sz="6000" dirty="0">
                <a:latin typeface="Cambria"/>
                <a:ea typeface="Cambria"/>
                <a:cs typeface="Cambria"/>
              </a:rPr>
            </a:br>
            <a:endParaRPr lang="ca-ES" dirty="0"/>
          </a:p>
        </p:txBody>
      </p:sp>
      <p:sp>
        <p:nvSpPr>
          <p:cNvPr id="4" name="Contenidor de contingut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spcAft>
                <a:spcPts val="0"/>
              </a:spcAft>
              <a:buAutoNum type="arabicPeriod"/>
              <a:tabLst>
                <a:tab pos="914400" algn="l"/>
              </a:tabLst>
            </a:pPr>
            <a:r>
              <a:rPr lang="en-GB" sz="2400" dirty="0" smtClean="0">
                <a:latin typeface="Helvetica" pitchFamily="34" charset="0"/>
                <a:ea typeface="Cambria"/>
                <a:cs typeface="Helvetica" pitchFamily="34" charset="0"/>
              </a:rPr>
              <a:t>What </a:t>
            </a:r>
            <a:r>
              <a:rPr lang="en-GB" sz="2400" dirty="0">
                <a:latin typeface="Helvetica" pitchFamily="34" charset="0"/>
                <a:ea typeface="Cambria"/>
                <a:cs typeface="Helvetica" pitchFamily="34" charset="0"/>
              </a:rPr>
              <a:t>is a problem? What sort of ideas become problems?  </a:t>
            </a:r>
            <a:endParaRPr lang="ca-ES" sz="2400" dirty="0" smtClean="0">
              <a:latin typeface="Helvetica" pitchFamily="34" charset="0"/>
              <a:ea typeface="Cambria"/>
              <a:cs typeface="Helvetica" pitchFamily="34" charset="0"/>
            </a:endParaRPr>
          </a:p>
          <a:p>
            <a:pPr marL="914400" lvl="1" indent="-457200">
              <a:spcAft>
                <a:spcPts val="0"/>
              </a:spcAft>
              <a:buAutoNum type="arabicPeriod"/>
              <a:tabLst>
                <a:tab pos="914400" algn="l"/>
              </a:tabLst>
            </a:pPr>
            <a:r>
              <a:rPr lang="ca-ES" sz="2400" dirty="0">
                <a:latin typeface="Helvetica" pitchFamily="34" charset="0"/>
                <a:ea typeface="Cambria"/>
                <a:cs typeface="Helvetica" pitchFamily="34" charset="0"/>
              </a:rPr>
              <a:t>W</a:t>
            </a:r>
            <a:r>
              <a:rPr lang="en-GB" sz="2400" dirty="0" smtClean="0">
                <a:latin typeface="Helvetica" pitchFamily="34" charset="0"/>
                <a:ea typeface="Cambria"/>
                <a:cs typeface="Helvetica" pitchFamily="34" charset="0"/>
              </a:rPr>
              <a:t>hat </a:t>
            </a:r>
            <a:r>
              <a:rPr lang="en-GB" sz="2400" dirty="0">
                <a:latin typeface="Helvetica" pitchFamily="34" charset="0"/>
                <a:ea typeface="Cambria"/>
                <a:cs typeface="Helvetica" pitchFamily="34" charset="0"/>
              </a:rPr>
              <a:t>is power? Who is powerful</a:t>
            </a:r>
            <a:r>
              <a:rPr lang="en-GB" sz="2400" dirty="0" smtClean="0">
                <a:latin typeface="Helvetica" pitchFamily="34" charset="0"/>
                <a:ea typeface="Cambria"/>
                <a:cs typeface="Helvetica" pitchFamily="34" charset="0"/>
              </a:rPr>
              <a:t>?</a:t>
            </a:r>
          </a:p>
          <a:p>
            <a:pPr indent="0">
              <a:spcAft>
                <a:spcPts val="0"/>
              </a:spcAft>
              <a:buNone/>
            </a:pPr>
            <a:r>
              <a:rPr lang="en-GB" sz="1600" b="1" dirty="0" smtClean="0">
                <a:latin typeface="Helvetica" pitchFamily="34" charset="0"/>
                <a:ea typeface="Cambria"/>
                <a:cs typeface="Helvetica" pitchFamily="34" charset="0"/>
              </a:rPr>
              <a:t>         </a:t>
            </a:r>
          </a:p>
          <a:p>
            <a:pPr indent="0">
              <a:spcAft>
                <a:spcPts val="0"/>
              </a:spcAft>
              <a:buNone/>
            </a:pPr>
            <a:r>
              <a:rPr lang="en-GB" sz="1600" b="1" dirty="0">
                <a:latin typeface="Helvetica" pitchFamily="34" charset="0"/>
                <a:ea typeface="Cambria"/>
                <a:cs typeface="Helvetica" pitchFamily="34" charset="0"/>
              </a:rPr>
              <a:t> </a:t>
            </a:r>
            <a:r>
              <a:rPr lang="en-GB" sz="1600" b="1" dirty="0" smtClean="0">
                <a:latin typeface="Helvetica" pitchFamily="34" charset="0"/>
                <a:ea typeface="Cambria"/>
                <a:cs typeface="Helvetica" pitchFamily="34" charset="0"/>
              </a:rPr>
              <a:t>          Essay</a:t>
            </a:r>
            <a:r>
              <a:rPr lang="en-GB" sz="1600" dirty="0">
                <a:latin typeface="Helvetica" pitchFamily="34" charset="0"/>
                <a:ea typeface="Cambria"/>
                <a:cs typeface="Helvetica" pitchFamily="34" charset="0"/>
              </a:rPr>
              <a:t>: What is a problem from a policy analysis perspective? </a:t>
            </a:r>
            <a:endParaRPr lang="en-GB" sz="1600" dirty="0" smtClean="0">
              <a:latin typeface="Helvetica" pitchFamily="34" charset="0"/>
              <a:ea typeface="Cambria"/>
              <a:cs typeface="Helvetica" pitchFamily="34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GB" sz="1600" dirty="0">
                <a:latin typeface="Helvetica" pitchFamily="34" charset="0"/>
                <a:ea typeface="Cambria"/>
                <a:cs typeface="Helvetica" pitchFamily="34" charset="0"/>
              </a:rPr>
              <a:t> </a:t>
            </a:r>
            <a:r>
              <a:rPr lang="en-GB" sz="1600" dirty="0" smtClean="0">
                <a:latin typeface="Helvetica" pitchFamily="34" charset="0"/>
                <a:ea typeface="Cambria"/>
                <a:cs typeface="Helvetica" pitchFamily="34" charset="0"/>
              </a:rPr>
              <a:t>                      Give </a:t>
            </a:r>
            <a:r>
              <a:rPr lang="en-GB" sz="1600" dirty="0">
                <a:latin typeface="Helvetica" pitchFamily="34" charset="0"/>
                <a:ea typeface="Cambria"/>
                <a:cs typeface="Helvetica" pitchFamily="34" charset="0"/>
              </a:rPr>
              <a:t>an example.</a:t>
            </a:r>
            <a:endParaRPr lang="ca-ES" sz="1600" dirty="0">
              <a:latin typeface="Helvetica" pitchFamily="34" charset="0"/>
              <a:ea typeface="Cambria"/>
              <a:cs typeface="Helvetica" pitchFamily="34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en-GB" sz="1600" b="1" dirty="0" smtClean="0">
                <a:latin typeface="Helvetica"/>
                <a:ea typeface="Cambria"/>
                <a:cs typeface="Cambria"/>
              </a:rPr>
              <a:t>      </a:t>
            </a:r>
          </a:p>
          <a:p>
            <a:pPr indent="0">
              <a:spcAft>
                <a:spcPts val="0"/>
              </a:spcAft>
              <a:buNone/>
            </a:pPr>
            <a:endParaRPr lang="en-GB" sz="1600" b="1" dirty="0">
              <a:latin typeface="Helvetica"/>
              <a:ea typeface="Cambria"/>
              <a:cs typeface="Cambria"/>
            </a:endParaRPr>
          </a:p>
          <a:p>
            <a:pPr indent="0">
              <a:spcAft>
                <a:spcPts val="0"/>
              </a:spcAft>
              <a:buNone/>
            </a:pPr>
            <a:r>
              <a:rPr lang="en-GB" sz="1600" b="1" dirty="0" smtClean="0">
                <a:latin typeface="Helvetica"/>
                <a:ea typeface="Cambria"/>
                <a:cs typeface="Cambria"/>
              </a:rPr>
              <a:t>      </a:t>
            </a:r>
            <a:r>
              <a:rPr lang="en-GB" sz="1200" b="1" dirty="0" smtClean="0">
                <a:latin typeface="Helvetica"/>
                <a:ea typeface="Cambria"/>
                <a:cs typeface="Cambria"/>
              </a:rPr>
              <a:t>Required </a:t>
            </a:r>
            <a:r>
              <a:rPr lang="en-GB" sz="1200" b="1" dirty="0">
                <a:latin typeface="Helvetica"/>
                <a:ea typeface="Cambria"/>
                <a:cs typeface="Cambria"/>
              </a:rPr>
              <a:t>reading</a:t>
            </a:r>
            <a:r>
              <a:rPr lang="en-GB" sz="1200" dirty="0">
                <a:latin typeface="Helvetica"/>
                <a:ea typeface="Cambria"/>
                <a:cs typeface="Cambria"/>
              </a:rPr>
              <a:t>: 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914400" indent="-228600">
              <a:spcAft>
                <a:spcPts val="0"/>
              </a:spcAft>
            </a:pPr>
            <a:r>
              <a:rPr lang="en-GB" sz="1200" dirty="0" err="1">
                <a:latin typeface="Helvetica"/>
                <a:ea typeface="Cambria"/>
                <a:cs typeface="Cambria"/>
              </a:rPr>
              <a:t>Dery</a:t>
            </a:r>
            <a:r>
              <a:rPr lang="en-GB" sz="1200" dirty="0">
                <a:latin typeface="Helvetica"/>
                <a:ea typeface="Cambria"/>
                <a:cs typeface="Cambria"/>
              </a:rPr>
              <a:t>, D. 1984.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Problem Definition in Policy Analysis</a:t>
            </a:r>
            <a:r>
              <a:rPr lang="en-GB" sz="1200" dirty="0">
                <a:latin typeface="Helvetica"/>
                <a:ea typeface="Cambria"/>
                <a:cs typeface="Cambria"/>
              </a:rPr>
              <a:t>, University Press of Kansas, Ch.2-3, pp.14-36. [PDF</a:t>
            </a:r>
            <a:r>
              <a:rPr lang="en-GB" sz="1200" dirty="0" smtClean="0">
                <a:latin typeface="Helvetica"/>
                <a:ea typeface="Cambria"/>
                <a:cs typeface="Cambria"/>
              </a:rPr>
              <a:t>]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683895" indent="0">
              <a:spcAft>
                <a:spcPts val="0"/>
              </a:spcAft>
              <a:buNone/>
            </a:pPr>
            <a:r>
              <a:rPr lang="en-GB" sz="1200" b="1" dirty="0">
                <a:latin typeface="Helvetica"/>
                <a:ea typeface="Cambria"/>
                <a:cs typeface="Cambria"/>
              </a:rPr>
              <a:t>Optional reading</a:t>
            </a:r>
            <a:r>
              <a:rPr lang="en-GB" sz="1200" dirty="0">
                <a:latin typeface="Helvetica"/>
                <a:ea typeface="Cambria"/>
                <a:cs typeface="Cambria"/>
              </a:rPr>
              <a:t>: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798830" indent="-114935">
              <a:spcAft>
                <a:spcPts val="0"/>
              </a:spcAft>
            </a:pPr>
            <a:r>
              <a:rPr lang="en-GB" sz="1200" dirty="0" smtClean="0">
                <a:latin typeface="Helvetica"/>
                <a:ea typeface="Cambria"/>
                <a:cs typeface="Cambria"/>
              </a:rPr>
              <a:t> </a:t>
            </a:r>
            <a:r>
              <a:rPr lang="en-GB" sz="1200" dirty="0" err="1" smtClean="0">
                <a:latin typeface="Helvetica"/>
                <a:ea typeface="Cambria"/>
                <a:cs typeface="Cambria"/>
              </a:rPr>
              <a:t>Dowing</a:t>
            </a:r>
            <a:r>
              <a:rPr lang="en-GB" sz="1200" dirty="0">
                <a:latin typeface="Helvetica"/>
                <a:ea typeface="Cambria"/>
                <a:cs typeface="Cambria"/>
              </a:rPr>
              <a:t>, K 1996.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Power.</a:t>
            </a:r>
            <a:r>
              <a:rPr lang="en-GB" sz="1200" dirty="0">
                <a:latin typeface="Helvetica"/>
                <a:ea typeface="Cambria"/>
                <a:cs typeface="Cambria"/>
              </a:rPr>
              <a:t> Buckingham: Open University Press 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798830" indent="-114935">
              <a:spcAft>
                <a:spcPts val="0"/>
              </a:spcAft>
            </a:pPr>
            <a:r>
              <a:rPr lang="en-GB" sz="1200" dirty="0" smtClean="0">
                <a:latin typeface="Helvetica"/>
                <a:ea typeface="Cambria"/>
                <a:cs typeface="Cambria"/>
              </a:rPr>
              <a:t> </a:t>
            </a:r>
            <a:r>
              <a:rPr lang="en-GB" sz="1200" dirty="0" err="1" smtClean="0">
                <a:latin typeface="Helvetica"/>
                <a:ea typeface="Cambria"/>
                <a:cs typeface="Cambria"/>
              </a:rPr>
              <a:t>Loseke</a:t>
            </a:r>
            <a:r>
              <a:rPr lang="en-GB" sz="1200" dirty="0">
                <a:latin typeface="Helvetica"/>
                <a:ea typeface="Cambria"/>
                <a:cs typeface="Cambria"/>
              </a:rPr>
              <a:t>, D.R. 2003. </a:t>
            </a:r>
            <a:r>
              <a:rPr lang="en-GB" sz="1200" i="1" dirty="0">
                <a:latin typeface="Helvetica"/>
                <a:ea typeface="Cambria"/>
                <a:cs typeface="Cambria"/>
              </a:rPr>
              <a:t>Thinking about social problems</a:t>
            </a:r>
            <a:r>
              <a:rPr lang="en-GB" sz="1200" dirty="0">
                <a:latin typeface="Helvetica"/>
                <a:ea typeface="Cambria"/>
                <a:cs typeface="Cambria"/>
              </a:rPr>
              <a:t>. London: Aldine Transaction. </a:t>
            </a:r>
            <a:endParaRPr lang="ca-ES" sz="1200" dirty="0">
              <a:latin typeface="Cambria"/>
              <a:ea typeface="Cambria"/>
              <a:cs typeface="Cambria"/>
            </a:endParaRPr>
          </a:p>
          <a:p>
            <a:pPr marL="457200" lvl="1" indent="0">
              <a:spcAft>
                <a:spcPts val="0"/>
              </a:spcAft>
              <a:buNone/>
              <a:tabLst>
                <a:tab pos="914400" algn="l"/>
              </a:tabLst>
            </a:pPr>
            <a:endParaRPr lang="ca-ES" sz="1200" dirty="0">
              <a:effectLst/>
              <a:latin typeface="Helvetica" pitchFamily="34" charset="0"/>
              <a:ea typeface="Cambria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01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cycle</a:t>
            </a:r>
            <a:endParaRPr lang="es-E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dirty="0"/>
              <a:t>                </a:t>
            </a:r>
            <a:r>
              <a:rPr lang="es-ES" sz="1600" dirty="0" err="1" smtClean="0"/>
              <a:t>Problem</a:t>
            </a:r>
            <a:r>
              <a:rPr lang="es-ES" sz="1600" dirty="0" smtClean="0"/>
              <a:t>            Agenda-             </a:t>
            </a:r>
            <a:r>
              <a:rPr lang="es-ES" sz="1600" dirty="0" err="1" smtClean="0"/>
              <a:t>Decision</a:t>
            </a:r>
            <a:r>
              <a:rPr lang="es-ES" sz="1600" dirty="0" smtClean="0"/>
              <a:t>-         </a:t>
            </a:r>
            <a:r>
              <a:rPr lang="es-ES" sz="1600" dirty="0" err="1" smtClean="0"/>
              <a:t>Implementation</a:t>
            </a:r>
            <a:r>
              <a:rPr lang="es-ES" sz="1600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1600" dirty="0"/>
              <a:t> </a:t>
            </a:r>
            <a:r>
              <a:rPr lang="es-ES" sz="1600" dirty="0" smtClean="0"/>
              <a:t>                               </a:t>
            </a:r>
            <a:r>
              <a:rPr lang="es-ES" sz="1600" dirty="0" err="1" smtClean="0"/>
              <a:t>Definition</a:t>
            </a:r>
            <a:r>
              <a:rPr lang="es-ES" sz="1600" dirty="0" smtClean="0"/>
              <a:t>           </a:t>
            </a:r>
            <a:r>
              <a:rPr lang="es-ES" sz="1600" dirty="0" err="1" smtClean="0"/>
              <a:t>Setting</a:t>
            </a:r>
            <a:r>
              <a:rPr lang="es-ES" sz="1600" dirty="0" smtClean="0"/>
              <a:t>             </a:t>
            </a:r>
            <a:r>
              <a:rPr lang="es-ES" sz="1600" dirty="0" err="1" smtClean="0"/>
              <a:t>Making</a:t>
            </a:r>
            <a:endParaRPr lang="es-ES" sz="1600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35150" y="2492375"/>
            <a:ext cx="6337300" cy="31686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a-ES" sz="1200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63938" y="3573463"/>
            <a:ext cx="1296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Interaction</a:t>
            </a:r>
            <a:r>
              <a:rPr lang="es-ES" sz="1600" dirty="0" smtClean="0">
                <a:solidFill>
                  <a:srgbClr val="000000"/>
                </a:solidFill>
              </a:rPr>
              <a:t> </a:t>
            </a:r>
            <a:endParaRPr lang="es-ES" sz="16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models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051050" y="2781300"/>
            <a:ext cx="1072730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Epistèmic</a:t>
            </a:r>
            <a:endParaRPr lang="es-ES" sz="16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Conflicts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076825" y="4076700"/>
            <a:ext cx="1380506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</a:rPr>
              <a:t>Fundamental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choice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351588" y="4624388"/>
            <a:ext cx="1382110" cy="584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</a:rPr>
              <a:t>Management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scenarios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132138" y="3357563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4716463" y="4149725"/>
            <a:ext cx="3603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011863" y="4652963"/>
            <a:ext cx="3603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7451725" y="5229225"/>
            <a:ext cx="64928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a-ES">
              <a:solidFill>
                <a:srgbClr val="000000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92138" y="2824163"/>
            <a:ext cx="11176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Simbolic</a:t>
            </a:r>
            <a:r>
              <a:rPr lang="es-ES" sz="1600" dirty="0" smtClean="0">
                <a:solidFill>
                  <a:srgbClr val="000000"/>
                </a:solidFill>
              </a:rPr>
              <a:t> 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592138" y="3544888"/>
            <a:ext cx="11512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</a:rPr>
              <a:t>Style</a:t>
            </a:r>
            <a:endParaRPr lang="es-ES" sz="16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39750" y="4365625"/>
            <a:ext cx="1263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SubstantiveDimension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39750" y="5013325"/>
            <a:ext cx="1263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 err="1" smtClean="0">
                <a:solidFill>
                  <a:srgbClr val="000000"/>
                </a:solidFill>
              </a:rPr>
              <a:t>Operational</a:t>
            </a:r>
            <a:r>
              <a:rPr lang="es-ES" sz="1600" dirty="0" smtClean="0">
                <a:solidFill>
                  <a:srgbClr val="000000"/>
                </a:solidFill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</a:rPr>
              <a:t>Dimension</a:t>
            </a:r>
            <a:endParaRPr lang="es-ES" sz="1600" dirty="0">
              <a:solidFill>
                <a:srgbClr val="000000"/>
              </a:solidFill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47675" y="6235700"/>
            <a:ext cx="40043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1400" dirty="0" err="1" smtClean="0">
                <a:solidFill>
                  <a:srgbClr val="000000"/>
                </a:solidFill>
              </a:rPr>
              <a:t>Source</a:t>
            </a:r>
            <a:r>
              <a:rPr lang="es-ES" sz="1400" dirty="0" smtClean="0">
                <a:solidFill>
                  <a:srgbClr val="000000"/>
                </a:solidFill>
              </a:rPr>
              <a:t>: </a:t>
            </a:r>
            <a:r>
              <a:rPr lang="es-ES" sz="1400" dirty="0" err="1" smtClean="0">
                <a:solidFill>
                  <a:srgbClr val="000000"/>
                </a:solidFill>
              </a:rPr>
              <a:t>Adapted</a:t>
            </a:r>
            <a:r>
              <a:rPr lang="es-ES" sz="1400" dirty="0" smtClean="0">
                <a:solidFill>
                  <a:srgbClr val="000000"/>
                </a:solidFill>
              </a:rPr>
              <a:t> </a:t>
            </a:r>
            <a:r>
              <a:rPr lang="es-ES" sz="1400" dirty="0" err="1" smtClean="0">
                <a:solidFill>
                  <a:srgbClr val="000000"/>
                </a:solidFill>
              </a:rPr>
              <a:t>from</a:t>
            </a:r>
            <a:r>
              <a:rPr lang="es-ES" sz="1400" dirty="0" smtClean="0">
                <a:solidFill>
                  <a:srgbClr val="000000"/>
                </a:solidFill>
              </a:rPr>
              <a:t> </a:t>
            </a:r>
            <a:r>
              <a:rPr lang="es-ES" sz="1400" dirty="0" err="1">
                <a:solidFill>
                  <a:srgbClr val="000000"/>
                </a:solidFill>
              </a:rPr>
              <a:t>Gomà</a:t>
            </a:r>
            <a:r>
              <a:rPr lang="es-ES" sz="1400" dirty="0">
                <a:solidFill>
                  <a:srgbClr val="000000"/>
                </a:solidFill>
              </a:rPr>
              <a:t> </a:t>
            </a:r>
            <a:r>
              <a:rPr lang="es-ES" sz="1400" dirty="0" smtClean="0">
                <a:solidFill>
                  <a:srgbClr val="000000"/>
                </a:solidFill>
              </a:rPr>
              <a:t>and </a:t>
            </a:r>
            <a:r>
              <a:rPr lang="es-ES" sz="1400" dirty="0" err="1">
                <a:solidFill>
                  <a:srgbClr val="000000"/>
                </a:solidFill>
              </a:rPr>
              <a:t>Subirats</a:t>
            </a:r>
            <a:r>
              <a:rPr lang="es-ES" sz="1400" dirty="0">
                <a:solidFill>
                  <a:srgbClr val="000000"/>
                </a:solidFill>
              </a:rPr>
              <a:t>, 1998</a:t>
            </a:r>
          </a:p>
        </p:txBody>
      </p:sp>
    </p:spTree>
    <p:extLst>
      <p:ext uri="{BB962C8B-B14F-4D97-AF65-F5344CB8AC3E}">
        <p14:creationId xmlns:p14="http://schemas.microsoft.com/office/powerpoint/2010/main" xmlns="" val="37280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 (I</a:t>
            </a:r>
            <a:r>
              <a:rPr lang="es-ES" sz="3200" dirty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400" dirty="0" smtClean="0"/>
              <a:t>“</a:t>
            </a:r>
            <a:r>
              <a:rPr lang="es-ES" sz="2400" dirty="0" err="1" smtClean="0"/>
              <a:t>Where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build</a:t>
            </a:r>
            <a:r>
              <a:rPr lang="es-ES" sz="2400" dirty="0" smtClean="0"/>
              <a:t> a </a:t>
            </a:r>
            <a:r>
              <a:rPr lang="es-ES" sz="2400" dirty="0" err="1" smtClean="0"/>
              <a:t>highway</a:t>
            </a:r>
            <a:r>
              <a:rPr lang="es-ES" sz="2400" dirty="0" smtClean="0"/>
              <a:t>?”</a:t>
            </a:r>
            <a:endParaRPr lang="es-ES" sz="2400" dirty="0"/>
          </a:p>
          <a:p>
            <a:pPr lvl="1">
              <a:buFontTx/>
              <a:buNone/>
            </a:pPr>
            <a:r>
              <a:rPr lang="es-ES" sz="2400" dirty="0"/>
              <a:t>		</a:t>
            </a:r>
          </a:p>
          <a:p>
            <a:pPr lvl="1">
              <a:buFontTx/>
              <a:buNone/>
            </a:pPr>
            <a:r>
              <a:rPr lang="es-ES" sz="2400" dirty="0"/>
              <a:t>	</a:t>
            </a:r>
            <a:r>
              <a:rPr lang="es-ES" sz="2400" dirty="0" smtClean="0">
                <a:sym typeface="Wingdings" pitchFamily="2" charset="2"/>
              </a:rPr>
              <a:t></a:t>
            </a:r>
            <a:r>
              <a:rPr lang="es-ES" sz="2400" dirty="0" err="1" smtClean="0">
                <a:sym typeface="Wingdings" pitchFamily="2" charset="2"/>
              </a:rPr>
              <a:t>Better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to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ask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how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to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design</a:t>
            </a:r>
            <a:r>
              <a:rPr lang="es-ES" sz="2400" dirty="0" smtClean="0">
                <a:sym typeface="Wingdings" pitchFamily="2" charset="2"/>
              </a:rPr>
              <a:t> a </a:t>
            </a:r>
            <a:r>
              <a:rPr lang="es-ES" sz="2400" dirty="0" err="1" smtClean="0">
                <a:sym typeface="Wingdings" pitchFamily="2" charset="2"/>
              </a:rPr>
              <a:t>consultation</a:t>
            </a:r>
            <a:r>
              <a:rPr lang="es-ES" sz="2400" dirty="0" smtClean="0">
                <a:sym typeface="Wingdings" pitchFamily="2" charset="2"/>
              </a:rPr>
              <a:t> and </a:t>
            </a:r>
            <a:r>
              <a:rPr lang="es-ES" sz="2400" dirty="0" err="1" smtClean="0">
                <a:sym typeface="Wingdings" pitchFamily="2" charset="2"/>
              </a:rPr>
              <a:t>negotiation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procedure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to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help</a:t>
            </a:r>
            <a:r>
              <a:rPr lang="es-ES" sz="2400" dirty="0" smtClean="0">
                <a:sym typeface="Wingdings" pitchFamily="2" charset="2"/>
              </a:rPr>
              <a:t> decide </a:t>
            </a:r>
            <a:r>
              <a:rPr lang="es-ES" sz="2400" dirty="0" err="1" smtClean="0">
                <a:sym typeface="Wingdings" pitchFamily="2" charset="2"/>
              </a:rPr>
              <a:t>where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to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build</a:t>
            </a:r>
            <a:r>
              <a:rPr lang="es-ES" sz="2400" dirty="0" smtClean="0">
                <a:sym typeface="Wingdings" pitchFamily="2" charset="2"/>
              </a:rPr>
              <a:t> </a:t>
            </a:r>
            <a:r>
              <a:rPr lang="es-ES" sz="2400" dirty="0" err="1" smtClean="0">
                <a:sym typeface="Wingdings" pitchFamily="2" charset="2"/>
              </a:rPr>
              <a:t>it</a:t>
            </a:r>
            <a:r>
              <a:rPr lang="es-ES" sz="2400" dirty="0" smtClean="0"/>
              <a:t>.</a:t>
            </a:r>
            <a:endParaRPr lang="es-ES" sz="2400" dirty="0"/>
          </a:p>
          <a:p>
            <a:pPr lvl="1">
              <a:buFontTx/>
              <a:buNone/>
            </a:pPr>
            <a:r>
              <a:rPr lang="es-ES" sz="2400" dirty="0">
                <a:sym typeface="Wingdings" pitchFamily="2" charset="2"/>
              </a:rPr>
              <a:t>   </a:t>
            </a:r>
          </a:p>
          <a:p>
            <a:pPr lvl="1">
              <a:buFontTx/>
              <a:buNone/>
            </a:pPr>
            <a:r>
              <a:rPr lang="es-ES" sz="2400" dirty="0"/>
              <a:t>	</a:t>
            </a:r>
            <a:r>
              <a:rPr lang="es-ES" sz="2400" dirty="0" smtClean="0"/>
              <a:t>(Do </a:t>
            </a:r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need</a:t>
            </a:r>
            <a:r>
              <a:rPr lang="es-ES" sz="2400" dirty="0" smtClean="0"/>
              <a:t> a </a:t>
            </a:r>
            <a:r>
              <a:rPr lang="es-ES" sz="2400" dirty="0" err="1" smtClean="0"/>
              <a:t>highway</a:t>
            </a:r>
            <a:r>
              <a:rPr lang="es-ES" sz="2400" dirty="0" smtClean="0"/>
              <a:t>?...)</a:t>
            </a:r>
            <a:endParaRPr lang="es-ES" sz="2400" dirty="0"/>
          </a:p>
          <a:p>
            <a:pPr lvl="1">
              <a:buFontTx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2986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(II</a:t>
            </a:r>
            <a:r>
              <a:rPr lang="es-ES" sz="3200" dirty="0"/>
              <a:t>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2800" b="1" dirty="0" err="1" smtClean="0"/>
              <a:t>Problem</a:t>
            </a:r>
            <a:r>
              <a:rPr lang="es-ES" sz="2800" b="1" dirty="0" smtClean="0"/>
              <a:t>:</a:t>
            </a:r>
            <a:r>
              <a:rPr lang="es-ES" sz="2800" dirty="0" smtClean="0"/>
              <a:t> </a:t>
            </a:r>
            <a:r>
              <a:rPr lang="es-ES" sz="2800" dirty="0" err="1" smtClean="0"/>
              <a:t>Substantial</a:t>
            </a:r>
            <a:r>
              <a:rPr lang="es-ES" sz="2800" dirty="0" smtClean="0"/>
              <a:t> </a:t>
            </a:r>
            <a:r>
              <a:rPr lang="es-ES" sz="2800" dirty="0" err="1" smtClean="0"/>
              <a:t>discrepancy</a:t>
            </a:r>
            <a:r>
              <a:rPr lang="es-ES" sz="2800" dirty="0" smtClean="0"/>
              <a:t> </a:t>
            </a:r>
            <a:r>
              <a:rPr lang="es-ES" sz="2800" dirty="0" err="1" smtClean="0"/>
              <a:t>between</a:t>
            </a:r>
            <a:r>
              <a:rPr lang="es-ES" sz="2800" dirty="0" smtClean="0"/>
              <a:t> </a:t>
            </a:r>
            <a:r>
              <a:rPr lang="es-ES" sz="2800" i="1" dirty="0" err="1" smtClean="0"/>
              <a:t>what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it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is</a:t>
            </a:r>
            <a:r>
              <a:rPr lang="es-ES" sz="2800" dirty="0" smtClean="0"/>
              <a:t> and </a:t>
            </a:r>
            <a:r>
              <a:rPr lang="es-ES" sz="2800" i="1" dirty="0" err="1" smtClean="0"/>
              <a:t>what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it</a:t>
            </a:r>
            <a:r>
              <a:rPr lang="es-ES" sz="2800" i="1" dirty="0" smtClean="0"/>
              <a:t> </a:t>
            </a:r>
            <a:r>
              <a:rPr lang="es-ES" sz="2800" i="1" dirty="0" err="1" smtClean="0"/>
              <a:t>should</a:t>
            </a:r>
            <a:r>
              <a:rPr lang="es-ES" sz="2800" i="1" dirty="0" smtClean="0"/>
              <a:t> be</a:t>
            </a:r>
            <a:r>
              <a:rPr lang="es-ES" sz="2800" dirty="0" smtClean="0"/>
              <a:t>:</a:t>
            </a:r>
            <a:endParaRPr lang="es-ES" sz="2800" i="1" dirty="0"/>
          </a:p>
          <a:p>
            <a:pPr lvl="1"/>
            <a:r>
              <a:rPr lang="es-ES" sz="2400" dirty="0" smtClean="0"/>
              <a:t>(+) </a:t>
            </a:r>
            <a:r>
              <a:rPr lang="es-ES" sz="2400" dirty="0" err="1" smtClean="0"/>
              <a:t>does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identify</a:t>
            </a:r>
            <a:r>
              <a:rPr lang="es-ES" sz="2400" dirty="0" smtClean="0"/>
              <a:t> </a:t>
            </a:r>
            <a:r>
              <a:rPr lang="es-ES" sz="2400" dirty="0" err="1" smtClean="0"/>
              <a:t>problem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insatisfactory</a:t>
            </a:r>
            <a:r>
              <a:rPr lang="es-ES" sz="2400" dirty="0" smtClean="0"/>
              <a:t> </a:t>
            </a:r>
            <a:r>
              <a:rPr lang="es-ES" sz="2400" dirty="0" err="1" smtClean="0"/>
              <a:t>situation</a:t>
            </a:r>
            <a:endParaRPr lang="es-ES" sz="2400" dirty="0"/>
          </a:p>
          <a:p>
            <a:pPr lvl="1"/>
            <a:r>
              <a:rPr lang="es-ES" sz="2400" dirty="0"/>
              <a:t>(+) </a:t>
            </a:r>
            <a:r>
              <a:rPr lang="es-ES" sz="2400" dirty="0" err="1" smtClean="0"/>
              <a:t>there’s</a:t>
            </a:r>
            <a:r>
              <a:rPr lang="es-ES" sz="2400" dirty="0" smtClean="0"/>
              <a:t> no </a:t>
            </a:r>
            <a:r>
              <a:rPr lang="es-ES" sz="2400" dirty="0" err="1" smtClean="0"/>
              <a:t>problem</a:t>
            </a:r>
            <a:r>
              <a:rPr lang="es-ES" sz="2400" dirty="0" smtClean="0"/>
              <a:t> </a:t>
            </a:r>
            <a:r>
              <a:rPr lang="es-ES" sz="2400" dirty="0" err="1" smtClean="0"/>
              <a:t>where</a:t>
            </a:r>
            <a:r>
              <a:rPr lang="es-ES" sz="2400" dirty="0" smtClean="0"/>
              <a:t> </a:t>
            </a:r>
            <a:r>
              <a:rPr lang="es-ES" sz="2400" dirty="0" err="1" smtClean="0"/>
              <a:t>there’s</a:t>
            </a:r>
            <a:r>
              <a:rPr lang="es-ES" sz="2400" dirty="0" smtClean="0"/>
              <a:t> no </a:t>
            </a:r>
            <a:r>
              <a:rPr lang="es-ES" sz="2400" dirty="0" err="1" smtClean="0"/>
              <a:t>insatisfaction</a:t>
            </a:r>
            <a:endParaRPr lang="es-ES" sz="2400" dirty="0" smtClean="0"/>
          </a:p>
          <a:p>
            <a:pPr lvl="1"/>
            <a:r>
              <a:rPr lang="es-ES" sz="2400" dirty="0" smtClean="0"/>
              <a:t>(+) </a:t>
            </a:r>
            <a:r>
              <a:rPr lang="es-ES" sz="2400" dirty="0" err="1" smtClean="0"/>
              <a:t>there’s</a:t>
            </a:r>
            <a:r>
              <a:rPr lang="es-ES" sz="2400" dirty="0" smtClean="0"/>
              <a:t> no </a:t>
            </a:r>
            <a:r>
              <a:rPr lang="es-ES" sz="2400" dirty="0" err="1" smtClean="0"/>
              <a:t>insatisfaction</a:t>
            </a:r>
            <a:r>
              <a:rPr lang="es-ES" sz="2400" dirty="0" smtClean="0"/>
              <a:t> </a:t>
            </a:r>
            <a:r>
              <a:rPr lang="es-ES" sz="2400" dirty="0" err="1" smtClean="0"/>
              <a:t>where</a:t>
            </a:r>
            <a:r>
              <a:rPr lang="es-ES" sz="2400" dirty="0" smtClean="0"/>
              <a:t> </a:t>
            </a:r>
            <a:r>
              <a:rPr lang="es-ES" sz="2400" dirty="0" err="1" smtClean="0"/>
              <a:t>there’s</a:t>
            </a:r>
            <a:r>
              <a:rPr lang="es-ES" sz="2400" dirty="0" smtClean="0"/>
              <a:t> no </a:t>
            </a:r>
            <a:r>
              <a:rPr lang="es-ES" sz="2400" dirty="0" err="1" smtClean="0"/>
              <a:t>aspiration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improvement</a:t>
            </a:r>
            <a:endParaRPr lang="es-ES" sz="2400" dirty="0"/>
          </a:p>
          <a:p>
            <a:pPr lvl="1"/>
            <a:r>
              <a:rPr lang="es-ES" sz="2400" dirty="0"/>
              <a:t>(-) </a:t>
            </a:r>
            <a:r>
              <a:rPr lang="es-ES" sz="2400" dirty="0" err="1" smtClean="0"/>
              <a:t>desired</a:t>
            </a:r>
            <a:r>
              <a:rPr lang="es-ES" sz="2400" dirty="0" smtClean="0"/>
              <a:t> </a:t>
            </a:r>
            <a:r>
              <a:rPr lang="es-ES" sz="2400" dirty="0" err="1" smtClean="0"/>
              <a:t>state</a:t>
            </a:r>
            <a:r>
              <a:rPr lang="es-ES" sz="2400" dirty="0" smtClean="0"/>
              <a:t> </a:t>
            </a:r>
            <a:r>
              <a:rPr lang="es-ES" sz="2400" dirty="0" err="1" smtClean="0"/>
              <a:t>may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be </a:t>
            </a:r>
            <a:r>
              <a:rPr lang="es-ES" sz="2400" dirty="0" err="1" smtClean="0"/>
              <a:t>attainable</a:t>
            </a:r>
            <a:endParaRPr lang="es-ES" sz="2400" dirty="0" smtClean="0"/>
          </a:p>
          <a:p>
            <a:pPr lvl="1"/>
            <a:r>
              <a:rPr lang="es-ES" sz="2400" dirty="0" smtClean="0"/>
              <a:t>(-)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 err="1" smtClean="0"/>
              <a:t>desired</a:t>
            </a:r>
            <a:r>
              <a:rPr lang="es-ES" sz="2400" dirty="0" smtClean="0"/>
              <a:t> </a:t>
            </a:r>
            <a:r>
              <a:rPr lang="es-ES" sz="2400" dirty="0" err="1" smtClean="0"/>
              <a:t>state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taken</a:t>
            </a:r>
            <a:r>
              <a:rPr lang="es-ES" sz="2400" dirty="0" smtClean="0"/>
              <a:t> as </a:t>
            </a:r>
            <a:r>
              <a:rPr lang="es-ES" sz="2400" dirty="0" err="1" smtClean="0"/>
              <a:t>constant</a:t>
            </a:r>
            <a:r>
              <a:rPr lang="es-ES" sz="2400" dirty="0" smtClean="0"/>
              <a:t>, </a:t>
            </a:r>
            <a:r>
              <a:rPr lang="es-ES" sz="2400" dirty="0" err="1" smtClean="0"/>
              <a:t>only</a:t>
            </a:r>
            <a:r>
              <a:rPr lang="es-ES" sz="2400" dirty="0" smtClean="0"/>
              <a:t> </a:t>
            </a:r>
            <a:r>
              <a:rPr lang="es-ES" sz="2400" dirty="0" err="1" smtClean="0"/>
              <a:t>present</a:t>
            </a:r>
            <a:r>
              <a:rPr lang="es-ES" sz="2400" dirty="0" smtClean="0"/>
              <a:t> </a:t>
            </a:r>
            <a:r>
              <a:rPr lang="es-ES" sz="2400" dirty="0" err="1" smtClean="0"/>
              <a:t>conditions</a:t>
            </a:r>
            <a:r>
              <a:rPr lang="es-ES" sz="2400" dirty="0" smtClean="0"/>
              <a:t> </a:t>
            </a:r>
            <a:r>
              <a:rPr lang="es-ES" sz="2400" dirty="0" err="1" smtClean="0"/>
              <a:t>may</a:t>
            </a:r>
            <a:r>
              <a:rPr lang="es-ES" sz="2400" dirty="0" smtClean="0"/>
              <a:t> be </a:t>
            </a:r>
            <a:r>
              <a:rPr lang="es-ES" sz="2400" dirty="0" err="1" smtClean="0"/>
              <a:t>manipulated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97555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 (III</a:t>
            </a:r>
            <a:r>
              <a:rPr lang="es-ES" sz="3200" dirty="0"/>
              <a:t>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err="1" smtClean="0"/>
              <a:t>Different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solutions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assume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different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problems</a:t>
            </a:r>
            <a:r>
              <a:rPr lang="es-ES" sz="2800" b="1" dirty="0"/>
              <a:t>: </a:t>
            </a:r>
          </a:p>
          <a:p>
            <a:pPr lvl="1"/>
            <a:r>
              <a:rPr lang="es-ES" dirty="0" err="1" smtClean="0"/>
              <a:t>It’s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choose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objective</a:t>
            </a:r>
            <a:endParaRPr lang="es-ES" dirty="0"/>
          </a:p>
          <a:p>
            <a:pPr lvl="1"/>
            <a:r>
              <a:rPr lang="es-ES" dirty="0" err="1" smtClean="0"/>
              <a:t>Choosing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wrong</a:t>
            </a:r>
            <a:r>
              <a:rPr lang="es-ES" dirty="0" smtClean="0"/>
              <a:t> </a:t>
            </a:r>
            <a:r>
              <a:rPr lang="es-ES" dirty="0" err="1" smtClean="0"/>
              <a:t>objective</a:t>
            </a:r>
            <a:r>
              <a:rPr lang="es-ES" dirty="0" smtClean="0"/>
              <a:t> </a:t>
            </a:r>
            <a:r>
              <a:rPr lang="es-ES" dirty="0" err="1" smtClean="0"/>
              <a:t>involves</a:t>
            </a:r>
            <a:r>
              <a:rPr lang="es-ES" dirty="0" smtClean="0"/>
              <a:t> </a:t>
            </a:r>
            <a:r>
              <a:rPr lang="es-ES" dirty="0" err="1" smtClean="0"/>
              <a:t>solving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wrong</a:t>
            </a:r>
            <a:r>
              <a:rPr lang="es-ES" dirty="0" smtClean="0"/>
              <a:t> </a:t>
            </a:r>
            <a:r>
              <a:rPr lang="es-ES" dirty="0" err="1" smtClean="0"/>
              <a:t>problem</a:t>
            </a:r>
            <a:endParaRPr lang="es-ES" dirty="0"/>
          </a:p>
          <a:p>
            <a:pPr lvl="1"/>
            <a:r>
              <a:rPr lang="es-ES" dirty="0" err="1" smtClean="0"/>
              <a:t>Chooing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objectives</a:t>
            </a:r>
            <a:r>
              <a:rPr lang="es-ES" dirty="0" smtClean="0"/>
              <a:t> </a:t>
            </a:r>
            <a:r>
              <a:rPr lang="es-ES" dirty="0" err="1" smtClean="0"/>
              <a:t>involves</a:t>
            </a:r>
            <a:r>
              <a:rPr lang="es-ES" dirty="0" smtClean="0"/>
              <a:t> </a:t>
            </a:r>
            <a:r>
              <a:rPr lang="es-ES" dirty="0" err="1" smtClean="0"/>
              <a:t>choosing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problems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8979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 </a:t>
            </a:r>
            <a:r>
              <a:rPr lang="es-ES" sz="3200" dirty="0"/>
              <a:t>(IV)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err="1" smtClean="0"/>
              <a:t>Analytical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construct</a:t>
            </a:r>
            <a:endParaRPr lang="es-ES" sz="2800" b="1" dirty="0"/>
          </a:p>
          <a:p>
            <a:pPr lvl="1"/>
            <a:r>
              <a:rPr lang="es-ES" dirty="0" err="1" smtClean="0"/>
              <a:t>Problem</a:t>
            </a:r>
            <a:r>
              <a:rPr lang="es-ES" dirty="0" smtClean="0"/>
              <a:t> </a:t>
            </a:r>
            <a:r>
              <a:rPr lang="es-ES" dirty="0"/>
              <a:t>vs </a:t>
            </a:r>
            <a:r>
              <a:rPr lang="es-ES" dirty="0" err="1" smtClean="0"/>
              <a:t>objective</a:t>
            </a:r>
            <a:r>
              <a:rPr lang="es-ES" dirty="0" smtClean="0"/>
              <a:t> </a:t>
            </a:r>
            <a:r>
              <a:rPr lang="es-ES" dirty="0" err="1" smtClean="0"/>
              <a:t>situation</a:t>
            </a:r>
            <a:endParaRPr lang="es-ES" dirty="0"/>
          </a:p>
          <a:p>
            <a:pPr lvl="1"/>
            <a:r>
              <a:rPr lang="es-ES" dirty="0" err="1" smtClean="0"/>
              <a:t>Who</a:t>
            </a:r>
            <a:r>
              <a:rPr lang="es-ES" dirty="0" smtClean="0"/>
              <a:t> defines a </a:t>
            </a:r>
            <a:r>
              <a:rPr lang="es-ES" dirty="0" err="1" smtClean="0"/>
              <a:t>situation</a:t>
            </a:r>
            <a:r>
              <a:rPr lang="es-ES" dirty="0" smtClean="0"/>
              <a:t> as a </a:t>
            </a:r>
            <a:r>
              <a:rPr lang="es-ES" dirty="0" err="1" smtClean="0"/>
              <a:t>problem</a:t>
            </a:r>
            <a:r>
              <a:rPr lang="es-ES" dirty="0" smtClean="0"/>
              <a:t>?</a:t>
            </a:r>
          </a:p>
          <a:p>
            <a:pPr lvl="1"/>
            <a:r>
              <a:rPr lang="es-ES" dirty="0" err="1" smtClean="0"/>
              <a:t>Whose</a:t>
            </a:r>
            <a:r>
              <a:rPr lang="es-ES" dirty="0" smtClean="0"/>
              <a:t> </a:t>
            </a:r>
            <a:r>
              <a:rPr lang="es-ES" dirty="0" err="1" smtClean="0"/>
              <a:t>problem</a:t>
            </a:r>
            <a:r>
              <a:rPr lang="es-ES" dirty="0" smtClean="0"/>
              <a:t> </a:t>
            </a:r>
            <a:r>
              <a:rPr lang="es-ES" dirty="0" err="1" smtClean="0"/>
              <a:t>definition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prevail</a:t>
            </a:r>
            <a:r>
              <a:rPr lang="es-ES" dirty="0" smtClean="0"/>
              <a:t>?</a:t>
            </a:r>
            <a:endParaRPr lang="es-ES" dirty="0"/>
          </a:p>
          <a:p>
            <a:r>
              <a:rPr lang="es-ES" sz="2800" b="1" dirty="0" err="1" smtClean="0"/>
              <a:t>Qualified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relativism</a:t>
            </a:r>
            <a:r>
              <a:rPr lang="es-ES" sz="2800" b="1" dirty="0" smtClean="0"/>
              <a:t>:</a:t>
            </a:r>
            <a:endParaRPr lang="es-ES" sz="2800" b="1" dirty="0"/>
          </a:p>
          <a:p>
            <a:pPr lvl="1"/>
            <a:r>
              <a:rPr lang="es-ES" dirty="0" smtClean="0"/>
              <a:t>Instrumental </a:t>
            </a:r>
            <a:r>
              <a:rPr lang="es-ES" dirty="0" err="1" smtClean="0"/>
              <a:t>solution</a:t>
            </a:r>
            <a:endParaRPr lang="es-ES" dirty="0" smtClean="0"/>
          </a:p>
          <a:p>
            <a:pPr lvl="1"/>
            <a:r>
              <a:rPr lang="es-ES" dirty="0" err="1" smtClean="0"/>
              <a:t>Interventionist</a:t>
            </a:r>
            <a:r>
              <a:rPr lang="es-ES" dirty="0" smtClean="0"/>
              <a:t> </a:t>
            </a:r>
            <a:r>
              <a:rPr lang="es-ES" dirty="0" err="1" smtClean="0"/>
              <a:t>perspective</a:t>
            </a:r>
            <a:endParaRPr lang="es-ES" dirty="0"/>
          </a:p>
          <a:p>
            <a:pPr lvl="1"/>
            <a:r>
              <a:rPr lang="es-ES" dirty="0" err="1" smtClean="0"/>
              <a:t>Improvement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4706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 (V</a:t>
            </a:r>
            <a:r>
              <a:rPr lang="es-ES" sz="3200" dirty="0"/>
              <a:t>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s-ES" sz="2800" b="1" dirty="0" err="1" smtClean="0"/>
              <a:t>Problem</a:t>
            </a:r>
            <a:r>
              <a:rPr lang="es-ES" sz="2800" b="1" dirty="0" smtClean="0"/>
              <a:t> </a:t>
            </a:r>
            <a:r>
              <a:rPr lang="es-ES" sz="2800" b="1" dirty="0"/>
              <a:t>=</a:t>
            </a:r>
            <a:r>
              <a:rPr lang="es-ES" sz="2800" b="1" dirty="0" err="1" smtClean="0"/>
              <a:t>situation</a:t>
            </a:r>
            <a:r>
              <a:rPr lang="es-ES" sz="2800" b="1" dirty="0" smtClean="0"/>
              <a:t>=causes</a:t>
            </a:r>
            <a:endParaRPr lang="es-ES" sz="2800" b="1" dirty="0"/>
          </a:p>
          <a:p>
            <a:pPr lvl="1"/>
            <a:r>
              <a:rPr lang="es-ES" dirty="0" err="1" smtClean="0"/>
              <a:t>Causality</a:t>
            </a:r>
            <a:r>
              <a:rPr lang="es-ES" dirty="0" smtClean="0"/>
              <a:t> </a:t>
            </a:r>
            <a:r>
              <a:rPr lang="es-ES" dirty="0" err="1" smtClean="0"/>
              <a:t>chain</a:t>
            </a:r>
            <a:r>
              <a:rPr lang="es-ES" dirty="0" smtClean="0"/>
              <a:t>?</a:t>
            </a:r>
            <a:endParaRPr lang="es-ES" dirty="0"/>
          </a:p>
          <a:p>
            <a:r>
              <a:rPr lang="es-ES" sz="2800" b="1" dirty="0" err="1" smtClean="0"/>
              <a:t>Defining</a:t>
            </a:r>
            <a:r>
              <a:rPr lang="es-ES" sz="2800" b="1" dirty="0" smtClean="0"/>
              <a:t> a </a:t>
            </a:r>
            <a:r>
              <a:rPr lang="es-ES" sz="2800" b="1" dirty="0" err="1" smtClean="0"/>
              <a:t>problem</a:t>
            </a:r>
            <a:r>
              <a:rPr lang="es-ES" sz="2800" b="1" dirty="0" smtClean="0"/>
              <a:t>:</a:t>
            </a:r>
            <a:endParaRPr lang="es-ES" sz="2800" b="1" dirty="0"/>
          </a:p>
          <a:p>
            <a:pPr lvl="1"/>
            <a:r>
              <a:rPr lang="es-ES" dirty="0" err="1" smtClean="0"/>
              <a:t>Identifying</a:t>
            </a:r>
            <a:r>
              <a:rPr lang="es-ES" dirty="0" smtClean="0"/>
              <a:t> a </a:t>
            </a:r>
            <a:r>
              <a:rPr lang="es-ES" dirty="0" err="1" smtClean="0"/>
              <a:t>discrepancy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can be </a:t>
            </a:r>
            <a:r>
              <a:rPr lang="es-ES" dirty="0" err="1" smtClean="0"/>
              <a:t>overcome</a:t>
            </a:r>
            <a:r>
              <a:rPr lang="es-ES" dirty="0" smtClean="0"/>
              <a:t> (</a:t>
            </a:r>
            <a:r>
              <a:rPr lang="es-ES" dirty="0" err="1" smtClean="0"/>
              <a:t>between</a:t>
            </a:r>
            <a:r>
              <a:rPr lang="es-ES" dirty="0" smtClean="0"/>
              <a:t>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it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dirty="0" smtClean="0"/>
              <a:t>and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it</a:t>
            </a:r>
            <a:r>
              <a:rPr lang="es-ES" i="1" dirty="0" smtClean="0"/>
              <a:t> </a:t>
            </a:r>
            <a:r>
              <a:rPr lang="es-ES" i="1" dirty="0" err="1" smtClean="0"/>
              <a:t>should</a:t>
            </a:r>
            <a:r>
              <a:rPr lang="es-ES" i="1" dirty="0" smtClean="0"/>
              <a:t> be</a:t>
            </a:r>
            <a:r>
              <a:rPr lang="es-ES" dirty="0" smtClean="0"/>
              <a:t>) </a:t>
            </a:r>
            <a:endParaRPr lang="es-ES" dirty="0"/>
          </a:p>
          <a:p>
            <a:pPr lvl="1"/>
            <a:r>
              <a:rPr lang="es-ES" dirty="0" err="1" smtClean="0"/>
              <a:t>Identifying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map</a:t>
            </a:r>
            <a:r>
              <a:rPr lang="es-ES" dirty="0" smtClean="0"/>
              <a:t>/</a:t>
            </a:r>
            <a:r>
              <a:rPr lang="es-ES" dirty="0" err="1" smtClean="0"/>
              <a:t>trajectory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it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it</a:t>
            </a:r>
            <a:r>
              <a:rPr lang="es-ES" i="1" dirty="0" smtClean="0"/>
              <a:t> </a:t>
            </a:r>
            <a:r>
              <a:rPr lang="es-ES" i="1" dirty="0" err="1" smtClean="0"/>
              <a:t>should</a:t>
            </a:r>
            <a:r>
              <a:rPr lang="es-ES" i="1" dirty="0" smtClean="0"/>
              <a:t> be</a:t>
            </a:r>
            <a:endParaRPr lang="es-ES" i="1" dirty="0"/>
          </a:p>
          <a:p>
            <a:pPr lvl="1"/>
            <a:r>
              <a:rPr lang="es-ES" dirty="0" err="1" smtClean="0"/>
              <a:t>Conceivable</a:t>
            </a:r>
            <a:r>
              <a:rPr lang="es-ES" dirty="0" smtClean="0"/>
              <a:t> </a:t>
            </a:r>
            <a:r>
              <a:rPr lang="es-ES" dirty="0" err="1" smtClean="0"/>
              <a:t>solution</a:t>
            </a:r>
            <a:r>
              <a:rPr lang="es-ES" dirty="0" smtClean="0"/>
              <a:t>: net </a:t>
            </a:r>
            <a:r>
              <a:rPr lang="es-ES" dirty="0" err="1" smtClean="0"/>
              <a:t>benefit</a:t>
            </a:r>
            <a:r>
              <a:rPr lang="es-ES" dirty="0" smtClean="0"/>
              <a:t> in </a:t>
            </a:r>
            <a:r>
              <a:rPr lang="es-ES" dirty="0" err="1" smtClean="0"/>
              <a:t>relation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previous</a:t>
            </a:r>
            <a:r>
              <a:rPr lang="es-ES" dirty="0" smtClean="0"/>
              <a:t> </a:t>
            </a:r>
            <a:r>
              <a:rPr lang="es-ES" dirty="0" err="1" smtClean="0"/>
              <a:t>situation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7199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err="1" smtClean="0"/>
              <a:t>Problem</a:t>
            </a:r>
            <a:r>
              <a:rPr lang="es-ES" sz="3200" dirty="0" smtClean="0"/>
              <a:t> </a:t>
            </a:r>
            <a:r>
              <a:rPr lang="es-ES" sz="3200" dirty="0" err="1" smtClean="0"/>
              <a:t>definition</a:t>
            </a:r>
            <a:r>
              <a:rPr lang="es-ES" sz="3200" dirty="0" smtClean="0"/>
              <a:t> </a:t>
            </a:r>
            <a:r>
              <a:rPr lang="es-ES" sz="3200" dirty="0"/>
              <a:t>(VI)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err="1" smtClean="0"/>
              <a:t>Problem</a:t>
            </a:r>
            <a:r>
              <a:rPr lang="es-ES" sz="2800" dirty="0" smtClean="0"/>
              <a:t> </a:t>
            </a:r>
            <a:r>
              <a:rPr lang="es-ES" sz="2800" dirty="0"/>
              <a:t>= </a:t>
            </a:r>
            <a:r>
              <a:rPr lang="es-ES" sz="2800" dirty="0" err="1" smtClean="0"/>
              <a:t>opportunity</a:t>
            </a:r>
            <a:r>
              <a:rPr lang="es-ES" sz="2800" dirty="0"/>
              <a:t> </a:t>
            </a:r>
            <a:r>
              <a:rPr lang="es-ES" sz="2800" dirty="0" smtClean="0"/>
              <a:t>of </a:t>
            </a:r>
            <a:r>
              <a:rPr lang="es-ES" sz="2800" dirty="0" err="1" smtClean="0"/>
              <a:t>improvement</a:t>
            </a:r>
            <a:endParaRPr lang="es-ES" sz="2800" dirty="0"/>
          </a:p>
          <a:p>
            <a:r>
              <a:rPr lang="es-ES" sz="2800" b="1" dirty="0" err="1" smtClean="0"/>
              <a:t>Criteria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choosing</a:t>
            </a:r>
            <a:r>
              <a:rPr lang="es-ES" sz="2800" dirty="0" smtClean="0"/>
              <a:t> </a:t>
            </a:r>
            <a:r>
              <a:rPr lang="es-ES" sz="2800" dirty="0" err="1" smtClean="0"/>
              <a:t>between</a:t>
            </a:r>
            <a:r>
              <a:rPr lang="es-ES" sz="2800" dirty="0" smtClean="0"/>
              <a:t> </a:t>
            </a:r>
            <a:r>
              <a:rPr lang="es-ES" sz="2800" dirty="0" err="1" smtClean="0"/>
              <a:t>alternatives</a:t>
            </a:r>
            <a:endParaRPr lang="es-ES" sz="2800" dirty="0"/>
          </a:p>
          <a:p>
            <a:pPr lvl="1"/>
            <a:r>
              <a:rPr lang="es-ES" dirty="0" smtClean="0"/>
              <a:t>Net </a:t>
            </a:r>
            <a:r>
              <a:rPr lang="es-ES" dirty="0" err="1" smtClean="0"/>
              <a:t>benefit</a:t>
            </a:r>
            <a:r>
              <a:rPr lang="es-ES" dirty="0" smtClean="0"/>
              <a:t> </a:t>
            </a:r>
          </a:p>
          <a:p>
            <a:pPr lvl="1"/>
            <a:r>
              <a:rPr lang="es-ES" dirty="0" smtClean="0">
                <a:sym typeface="Wingdings" pitchFamily="2" charset="2"/>
              </a:rPr>
              <a:t>Pareto</a:t>
            </a:r>
            <a:r>
              <a:rPr lang="es-ES" dirty="0">
                <a:sym typeface="Wingdings" pitchFamily="2" charset="2"/>
              </a:rPr>
              <a:t>, </a:t>
            </a:r>
            <a:r>
              <a:rPr lang="es-ES" dirty="0" err="1">
                <a:sym typeface="Wingdings" pitchFamily="2" charset="2"/>
              </a:rPr>
              <a:t>Kaldor</a:t>
            </a:r>
            <a:r>
              <a:rPr lang="es-ES" dirty="0">
                <a:sym typeface="Wingdings" pitchFamily="2" charset="2"/>
              </a:rPr>
              <a:t> </a:t>
            </a:r>
            <a:r>
              <a:rPr lang="es-ES" dirty="0" smtClean="0">
                <a:sym typeface="Wingdings" pitchFamily="2" charset="2"/>
              </a:rPr>
              <a:t>&amp; </a:t>
            </a:r>
            <a:r>
              <a:rPr lang="es-ES" dirty="0" err="1">
                <a:sym typeface="Wingdings" pitchFamily="2" charset="2"/>
              </a:rPr>
              <a:t>Hicks</a:t>
            </a:r>
            <a:endParaRPr lang="es-ES" dirty="0">
              <a:sym typeface="Wingdings" pitchFamily="2" charset="2"/>
            </a:endParaRPr>
          </a:p>
          <a:p>
            <a:pPr lvl="1"/>
            <a:r>
              <a:rPr lang="es-ES" dirty="0" err="1" smtClean="0">
                <a:sym typeface="Wingdings" pitchFamily="2" charset="2"/>
              </a:rPr>
              <a:t>Technological</a:t>
            </a:r>
            <a:r>
              <a:rPr lang="es-ES" dirty="0" smtClean="0">
                <a:sym typeface="Wingdings" pitchFamily="2" charset="2"/>
              </a:rPr>
              <a:t> and </a:t>
            </a:r>
            <a:r>
              <a:rPr lang="es-ES" dirty="0" err="1" smtClean="0">
                <a:sym typeface="Wingdings" pitchFamily="2" charset="2"/>
              </a:rPr>
              <a:t>political</a:t>
            </a:r>
            <a:r>
              <a:rPr lang="es-ES" dirty="0" smtClean="0">
                <a:sym typeface="Wingdings" pitchFamily="2" charset="2"/>
              </a:rPr>
              <a:t> </a:t>
            </a:r>
            <a:r>
              <a:rPr lang="es-ES" dirty="0" err="1" smtClean="0">
                <a:sym typeface="Wingdings" pitchFamily="2" charset="2"/>
              </a:rPr>
              <a:t>viability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5608871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647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Diseño predeterminado</vt:lpstr>
      <vt:lpstr>1_Diseño predeterminado</vt:lpstr>
      <vt:lpstr>2_Diseño predeterminado</vt:lpstr>
      <vt:lpstr>4_Diseño predeterminado</vt:lpstr>
      <vt:lpstr> Master in Health Economics and Policy   Ethics and Health (April 10-June 19, 2012) </vt:lpstr>
      <vt:lpstr> Session 4: Policy making:  Problem definition and power. </vt:lpstr>
      <vt:lpstr>Policy cycle</vt:lpstr>
      <vt:lpstr>Problem definition (I)</vt:lpstr>
      <vt:lpstr>Problem definition(II)</vt:lpstr>
      <vt:lpstr>Problem definition (III)</vt:lpstr>
      <vt:lpstr>Problem definition (IV)</vt:lpstr>
      <vt:lpstr>Problem definition (V)</vt:lpstr>
      <vt:lpstr>Problem definition (VI)</vt:lpstr>
      <vt:lpstr>The role of analysis</vt:lpstr>
      <vt:lpstr>Advocacy coalition theory </vt:lpstr>
      <vt:lpstr>Actors and power (I)</vt:lpstr>
      <vt:lpstr>Actors and power (II)</vt:lpstr>
      <vt:lpstr>Actors and power (III)</vt:lpstr>
      <vt:lpstr>Actors and power (IV)</vt:lpstr>
      <vt:lpstr>Actors and power (V)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ub</dc:creator>
  <cp:lastModifiedBy>Marc Le Menestrel</cp:lastModifiedBy>
  <cp:revision>15</cp:revision>
  <dcterms:created xsi:type="dcterms:W3CDTF">2012-05-02T07:17:32Z</dcterms:created>
  <dcterms:modified xsi:type="dcterms:W3CDTF">2012-05-03T07:05:35Z</dcterms:modified>
</cp:coreProperties>
</file>