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721" r:id="rId4"/>
  </p:sldMasterIdLst>
  <p:notesMasterIdLst>
    <p:notesMasterId r:id="rId24"/>
  </p:notesMasterIdLst>
  <p:sldIdLst>
    <p:sldId id="257" r:id="rId5"/>
    <p:sldId id="258" r:id="rId6"/>
    <p:sldId id="259" r:id="rId7"/>
    <p:sldId id="292" r:id="rId8"/>
    <p:sldId id="284" r:id="rId9"/>
    <p:sldId id="285" r:id="rId10"/>
    <p:sldId id="286" r:id="rId11"/>
    <p:sldId id="277" r:id="rId12"/>
    <p:sldId id="278" r:id="rId13"/>
    <p:sldId id="279" r:id="rId14"/>
    <p:sldId id="280" r:id="rId15"/>
    <p:sldId id="273" r:id="rId16"/>
    <p:sldId id="274" r:id="rId17"/>
    <p:sldId id="289" r:id="rId18"/>
    <p:sldId id="290" r:id="rId19"/>
    <p:sldId id="287" r:id="rId20"/>
    <p:sldId id="288" r:id="rId21"/>
    <p:sldId id="291" r:id="rId22"/>
    <p:sldId id="293" r:id="rId23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60F49-DB84-4A26-BE6D-602FECFA4AAF}" type="datetimeFigureOut">
              <a:rPr lang="ca-ES" smtClean="0"/>
              <a:t>08/05/2012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2FA12-C879-449E-B148-D72470B35D6E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05972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6CE45-329E-4E6A-9DCA-84605B1B799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6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0DAD-BA63-4E1F-A37E-B7CCB803F207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9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45F3D-40E9-4B39-97F5-C1677666AEA7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3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ol i tau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au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a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586C-2A33-4045-9B80-E001E198CEB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529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16397-3EC8-4EEF-9500-7E510217D65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44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C99A8-416F-4AAA-AF38-B174A1F855D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46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AC7D3-C612-493B-898F-7EB48A54926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336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6921B-F0F3-4ABE-95BD-21A68D4A68A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55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6906E-2B46-43BF-ADFC-6E524FB816D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017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C2626-D043-43C8-B6AC-D4DBF4EDC4D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419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A5A4D-8B66-4EC3-BBF4-4105D103C3E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49AC-24C7-4D4B-B7A1-859CFD19358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00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E45C0-EBEF-4188-B7EF-E3F57BEC1D3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869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E8732-0073-4895-BE7D-A726CA4A058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59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12221-9955-4946-B114-AD874C1AB90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67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955CB-1F82-42FB-862E-7D1A2A94463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3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ABDF5-F859-476F-967E-BA0813B93F9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245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5BDE9-B93B-4464-BE0B-8D0775BD80E8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8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D1367-B54C-42A5-A852-60D0BE2F76D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649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E36B4-E046-4553-81C3-B6E4122B81F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051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DEA21-2FD1-4866-825A-F68117601A3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8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84803-E387-4F5D-9B14-931D45F5AE77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0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D2CD-4A4F-413E-B624-9330B6A23EB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588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EFFA-1A7F-41A3-81F7-5DBDE2F34B23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6263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4C3FF-1053-4B83-B816-CC7C7DB68866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01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89E-D86B-45C5-AB1E-34BFEA392F5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385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926A7-C3BF-4C82-8FC0-77C0645BD95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219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EFE3D-E22C-483D-9696-5E0D169BE8B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739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1920D-118D-4E62-8D8F-F0B7086A446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750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9CD39-AFAC-4A76-9796-06DD8B3BB71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907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49302-C4E0-48F0-BF9E-D1BA0D9A668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048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608B-3941-4AB2-9CFB-14142F52D5D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9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3AA21-CAC3-47E0-82C6-459F851F5D3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12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FAA6-1FFE-4E33-BB76-DF693E2F4193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7142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EB728-F868-4A80-93C2-D6BFCD3A6BF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52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7EAFC-7CC7-4534-ACAB-85C58BDFB35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9740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BA232-55EA-4076-92EB-0C32F444C46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1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406CB-C9CE-4642-80BB-7FF9348AD8F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718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A2685-71C0-456C-8228-D571024463C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8637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9A88F-FCE6-4A74-88C4-E4F09F701C2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23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5D933-9D00-4C36-AD2D-91C114F50916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4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3D22-94D7-48EA-AF63-067BC71321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0BC06-82B3-4F6D-80B6-2EAFF07CD2D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73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228E-D213-451D-9FF3-466FEB76C6C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78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71E1F-06BF-402D-A90D-3A4A48B13760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0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93AF31-7D9C-47BE-8F5F-DC51FD8F285F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74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E7B8D-8E98-47D5-9A04-4313BBDE7B2D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99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90B1CD-9DD8-450C-A885-CE3B2A51882D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3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653E57-B43B-4287-AEA4-BC519A6CD89B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quel.gallego@uab.cat" TargetMode="External"/><Relationship Id="rId2" Type="http://schemas.openxmlformats.org/officeDocument/2006/relationships/hyperlink" Target="mailto:marc.lemenestrel@upf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mazon.com/exec/obidos/tg/detail/-/0673523896/ref=lib_rd_ss_TFCV/002-6784038-5191214?v=glance&amp;s=books&amp;vi=reader&amp;img=1" TargetMode="Externa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52513"/>
            <a:ext cx="7773987" cy="2016125"/>
          </a:xfrm>
        </p:spPr>
        <p:txBody>
          <a:bodyPr/>
          <a:lstStyle/>
          <a:p>
            <a:pPr eaLnBrk="1" hangingPunct="1"/>
            <a:r>
              <a:rPr lang="en-GB" sz="3200" b="1" smtClean="0"/>
              <a:t/>
            </a:r>
            <a:br>
              <a:rPr lang="en-GB" sz="3200" b="1" smtClean="0"/>
            </a:br>
            <a:r>
              <a:rPr lang="en-GB" sz="2400" b="1" smtClean="0"/>
              <a:t>Master in Health Economics and Policy</a:t>
            </a:r>
            <a:r>
              <a:rPr lang="en-GB" sz="3200" b="1" smtClean="0"/>
              <a:t/>
            </a:r>
            <a:br>
              <a:rPr lang="en-GB" sz="3200" b="1" smtClean="0"/>
            </a:br>
            <a:r>
              <a:rPr lang="en-GB" sz="3200" b="1" smtClean="0"/>
              <a:t/>
            </a:r>
            <a:br>
              <a:rPr lang="en-GB" sz="3200" b="1" smtClean="0"/>
            </a:br>
            <a:r>
              <a:rPr lang="en-GB" sz="2800" b="1" smtClean="0"/>
              <a:t/>
            </a:r>
            <a:br>
              <a:rPr lang="en-GB" sz="2800" b="1" smtClean="0"/>
            </a:br>
            <a:r>
              <a:rPr lang="en-GB" sz="3200" b="1" smtClean="0"/>
              <a:t>Ethics and Health</a:t>
            </a:r>
            <a:r>
              <a:rPr lang="en-GB" sz="2800" b="1" smtClean="0"/>
              <a:t/>
            </a:r>
            <a:br>
              <a:rPr lang="en-GB" sz="2800" b="1" smtClean="0"/>
            </a:br>
            <a:r>
              <a:rPr lang="en-GB" sz="2000" smtClean="0"/>
              <a:t>(April 10-June 19, 2012)</a:t>
            </a:r>
            <a:r>
              <a:rPr lang="es-ES" sz="4000" smtClean="0"/>
              <a:t/>
            </a:r>
            <a:br>
              <a:rPr lang="es-ES" sz="4000" smtClean="0"/>
            </a:br>
            <a:endParaRPr lang="es-E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808287"/>
          </a:xfrm>
        </p:spPr>
        <p:txBody>
          <a:bodyPr/>
          <a:lstStyle/>
          <a:p>
            <a:pPr eaLnBrk="1" hangingPunct="1"/>
            <a:r>
              <a:rPr lang="es-ES" sz="2000" dirty="0" smtClean="0"/>
              <a:t>Marc Le </a:t>
            </a:r>
            <a:r>
              <a:rPr lang="es-ES" sz="2000" smtClean="0"/>
              <a:t>Menestrel</a:t>
            </a:r>
            <a:endParaRPr lang="es-ES" sz="2000" dirty="0" smtClean="0"/>
          </a:p>
          <a:p>
            <a:pPr eaLnBrk="1" hangingPunct="1"/>
            <a:r>
              <a:rPr lang="es-ES" sz="2000" dirty="0" smtClean="0">
                <a:hlinkClick r:id="rId2"/>
              </a:rPr>
              <a:t>marc.lemenestrel@upf.edu</a:t>
            </a:r>
            <a:endParaRPr lang="es-ES" sz="2000" dirty="0" smtClean="0"/>
          </a:p>
          <a:p>
            <a:pPr eaLnBrk="1" hangingPunct="1"/>
            <a:r>
              <a:rPr lang="es-ES" sz="2000" dirty="0" smtClean="0"/>
              <a:t>Raquel Gallego</a:t>
            </a:r>
          </a:p>
          <a:p>
            <a:pPr eaLnBrk="1" hangingPunct="1"/>
            <a:r>
              <a:rPr lang="es-ES" sz="2000" dirty="0" smtClean="0">
                <a:hlinkClick r:id="rId3"/>
              </a:rPr>
              <a:t>raquel.gallego@uab.cat</a:t>
            </a:r>
            <a:endParaRPr lang="es-ES" sz="2000" dirty="0" smtClean="0"/>
          </a:p>
          <a:p>
            <a:pPr eaLnBrk="1" hangingPunct="1"/>
            <a:endParaRPr lang="es-ES" sz="2000" dirty="0" smtClean="0"/>
          </a:p>
          <a:p>
            <a:pPr eaLnBrk="1" hangingPunct="1"/>
            <a:endParaRPr lang="es-ES" sz="2000" dirty="0" smtClean="0"/>
          </a:p>
          <a:p>
            <a:pPr eaLnBrk="1" hangingPunct="1"/>
            <a:endParaRPr lang="es-ES" sz="2000" dirty="0" smtClean="0"/>
          </a:p>
          <a:p>
            <a:pPr eaLnBrk="1" hangingPunct="1"/>
            <a:endParaRPr lang="es-ES" sz="3600" dirty="0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876925"/>
            <a:ext cx="2463800" cy="4429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7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dirty="0">
                <a:solidFill>
                  <a:srgbClr val="000000"/>
                </a:solidFill>
              </a:rPr>
              <a:t>Agenda </a:t>
            </a:r>
            <a:r>
              <a:rPr lang="es-ES" sz="3200" dirty="0" err="1">
                <a:solidFill>
                  <a:srgbClr val="000000"/>
                </a:solidFill>
              </a:rPr>
              <a:t>setting</a:t>
            </a:r>
            <a:r>
              <a:rPr lang="es-ES" sz="3200" dirty="0">
                <a:solidFill>
                  <a:srgbClr val="000000"/>
                </a:solidFill>
              </a:rPr>
              <a:t> and </a:t>
            </a:r>
            <a:r>
              <a:rPr lang="es-ES" sz="3200" dirty="0" err="1">
                <a:solidFill>
                  <a:srgbClr val="000000"/>
                </a:solidFill>
              </a:rPr>
              <a:t>power</a:t>
            </a:r>
            <a:r>
              <a:rPr lang="es-ES" sz="3200" dirty="0">
                <a:solidFill>
                  <a:srgbClr val="000000"/>
                </a:solidFill>
              </a:rPr>
              <a:t> (</a:t>
            </a:r>
            <a:r>
              <a:rPr lang="es-ES" sz="3200" dirty="0" smtClean="0">
                <a:solidFill>
                  <a:srgbClr val="000000"/>
                </a:solidFill>
              </a:rPr>
              <a:t>III)</a:t>
            </a:r>
            <a:endParaRPr lang="es-ES" sz="40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52528"/>
          </a:xfrm>
        </p:spPr>
        <p:txBody>
          <a:bodyPr/>
          <a:lstStyle/>
          <a:p>
            <a:pPr eaLnBrk="1" hangingPunct="1"/>
            <a:r>
              <a:rPr lang="es-ES" sz="2800" b="1" dirty="0" err="1" smtClean="0"/>
              <a:t>Second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dimension</a:t>
            </a:r>
            <a:r>
              <a:rPr lang="es-ES" sz="2800" b="1" dirty="0" smtClean="0"/>
              <a:t> of </a:t>
            </a:r>
            <a:r>
              <a:rPr lang="es-ES" sz="2800" b="1" dirty="0" err="1" smtClean="0"/>
              <a:t>power</a:t>
            </a:r>
            <a:r>
              <a:rPr lang="es-ES" sz="2800" b="1" dirty="0" smtClean="0"/>
              <a:t>:</a:t>
            </a:r>
            <a:endParaRPr lang="es-ES_tradnl" sz="2800" b="1" dirty="0" smtClean="0"/>
          </a:p>
          <a:p>
            <a:pPr lvl="1" eaLnBrk="1" hangingPunct="1"/>
            <a:r>
              <a:rPr lang="es-ES_tradnl" dirty="0" err="1" smtClean="0"/>
              <a:t>Half</a:t>
            </a:r>
            <a:r>
              <a:rPr lang="es-ES_tradnl" dirty="0" smtClean="0"/>
              <a:t>-open </a:t>
            </a:r>
            <a:r>
              <a:rPr lang="es-ES_tradnl" dirty="0" err="1" smtClean="0"/>
              <a:t>conflict</a:t>
            </a:r>
            <a:r>
              <a:rPr lang="es-ES_tradnl" dirty="0" smtClean="0"/>
              <a:t> </a:t>
            </a:r>
            <a:r>
              <a:rPr lang="es-ES_tradnl" dirty="0" smtClean="0"/>
              <a:t>(observable)</a:t>
            </a:r>
          </a:p>
          <a:p>
            <a:pPr lvl="1" eaLnBrk="1" hangingPunct="1"/>
            <a:r>
              <a:rPr lang="es-ES_tradnl" dirty="0" smtClean="0"/>
              <a:t>‘Non-</a:t>
            </a:r>
            <a:r>
              <a:rPr lang="es-ES_tradnl" dirty="0" err="1" smtClean="0"/>
              <a:t>decision</a:t>
            </a:r>
            <a:r>
              <a:rPr lang="es-ES_tradnl" dirty="0" smtClean="0"/>
              <a:t>’- </a:t>
            </a:r>
            <a:r>
              <a:rPr lang="es-ES_tradnl" dirty="0" err="1" smtClean="0"/>
              <a:t>decisions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try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prevent</a:t>
            </a:r>
            <a:r>
              <a:rPr lang="es-ES_tradnl" dirty="0" smtClean="0"/>
              <a:t> </a:t>
            </a:r>
            <a:r>
              <a:rPr lang="es-ES_tradnl" dirty="0" err="1" smtClean="0"/>
              <a:t>latent</a:t>
            </a:r>
            <a:r>
              <a:rPr lang="es-ES_tradnl" dirty="0" smtClean="0"/>
              <a:t> </a:t>
            </a:r>
            <a:r>
              <a:rPr lang="es-ES_tradnl" dirty="0" err="1" smtClean="0"/>
              <a:t>conflicts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becoming</a:t>
            </a:r>
            <a:r>
              <a:rPr lang="es-ES_tradnl" dirty="0" smtClean="0"/>
              <a:t> open </a:t>
            </a:r>
            <a:r>
              <a:rPr lang="es-ES_tradnl" dirty="0" err="1" smtClean="0"/>
              <a:t>conflicts</a:t>
            </a:r>
            <a:r>
              <a:rPr lang="es-ES_tradnl" dirty="0" smtClean="0"/>
              <a:t> </a:t>
            </a:r>
            <a:endParaRPr lang="es-ES_tradnl" dirty="0" smtClean="0"/>
          </a:p>
          <a:p>
            <a:pPr lvl="1" eaLnBrk="1" hangingPunct="1"/>
            <a:r>
              <a:rPr lang="es-ES_tradnl" dirty="0" err="1" smtClean="0"/>
              <a:t>Explicit</a:t>
            </a:r>
            <a:r>
              <a:rPr lang="es-ES_tradnl" dirty="0" smtClean="0"/>
              <a:t>, </a:t>
            </a:r>
            <a:r>
              <a:rPr lang="es-ES_tradnl" dirty="0" err="1" smtClean="0"/>
              <a:t>articulated</a:t>
            </a:r>
            <a:r>
              <a:rPr lang="es-ES_tradnl" dirty="0" smtClean="0"/>
              <a:t> and observable </a:t>
            </a:r>
            <a:r>
              <a:rPr lang="es-ES_tradnl" dirty="0" err="1" smtClean="0"/>
              <a:t>preferences</a:t>
            </a:r>
            <a:endParaRPr lang="es-ES_tradnl" dirty="0" smtClean="0"/>
          </a:p>
          <a:p>
            <a:pPr lvl="1" eaLnBrk="1" hangingPunct="1"/>
            <a:r>
              <a:rPr lang="es-ES_tradnl" dirty="0" err="1" smtClean="0"/>
              <a:t>Subjective</a:t>
            </a:r>
            <a:r>
              <a:rPr lang="es-ES_tradnl" dirty="0" smtClean="0"/>
              <a:t> </a:t>
            </a:r>
            <a:r>
              <a:rPr lang="es-ES_tradnl" dirty="0" err="1" smtClean="0"/>
              <a:t>interests</a:t>
            </a:r>
            <a:r>
              <a:rPr lang="es-ES_tradnl" dirty="0" smtClean="0"/>
              <a:t> </a:t>
            </a:r>
            <a:r>
              <a:rPr lang="es-ES_tradnl" dirty="0" err="1" smtClean="0"/>
              <a:t>expressed</a:t>
            </a:r>
            <a:endParaRPr lang="es-ES_tradnl" dirty="0" smtClean="0"/>
          </a:p>
          <a:p>
            <a:pPr lvl="1" eaLnBrk="1" hangingPunct="1"/>
            <a:r>
              <a:rPr lang="es-ES_tradnl" dirty="0">
                <a:solidFill>
                  <a:srgbClr val="000000"/>
                </a:solidFill>
              </a:rPr>
              <a:t>Sincere </a:t>
            </a:r>
            <a:r>
              <a:rPr lang="es-ES_tradnl" dirty="0" err="1">
                <a:solidFill>
                  <a:srgbClr val="000000"/>
                </a:solidFill>
              </a:rPr>
              <a:t>behaviour</a:t>
            </a:r>
            <a:r>
              <a:rPr lang="es-ES_tradnl" dirty="0">
                <a:solidFill>
                  <a:srgbClr val="000000"/>
                </a:solidFill>
              </a:rPr>
              <a:t> (</a:t>
            </a:r>
            <a:r>
              <a:rPr lang="es-ES_tradnl" dirty="0" err="1">
                <a:solidFill>
                  <a:srgbClr val="000000"/>
                </a:solidFill>
              </a:rPr>
              <a:t>reflecting</a:t>
            </a:r>
            <a:r>
              <a:rPr lang="es-ES_tradnl" dirty="0">
                <a:solidFill>
                  <a:srgbClr val="000000"/>
                </a:solidFill>
              </a:rPr>
              <a:t> </a:t>
            </a:r>
            <a:r>
              <a:rPr lang="es-ES_tradnl" dirty="0" err="1">
                <a:solidFill>
                  <a:srgbClr val="000000"/>
                </a:solidFill>
              </a:rPr>
              <a:t>those</a:t>
            </a:r>
            <a:r>
              <a:rPr lang="es-ES_tradnl" dirty="0">
                <a:solidFill>
                  <a:srgbClr val="000000"/>
                </a:solidFill>
              </a:rPr>
              <a:t> </a:t>
            </a:r>
            <a:r>
              <a:rPr lang="es-ES_tradnl" dirty="0" err="1">
                <a:solidFill>
                  <a:srgbClr val="000000"/>
                </a:solidFill>
              </a:rPr>
              <a:t>interests</a:t>
            </a:r>
            <a:r>
              <a:rPr lang="es-ES_tradnl" dirty="0">
                <a:solidFill>
                  <a:srgbClr val="000000"/>
                </a:solidFill>
              </a:rPr>
              <a:t>)</a:t>
            </a:r>
          </a:p>
          <a:p>
            <a:pPr lvl="1" eaLnBrk="1" hangingPunct="1"/>
            <a:r>
              <a:rPr lang="es-ES_tradnl" dirty="0" err="1" smtClean="0"/>
              <a:t>Power</a:t>
            </a:r>
            <a:r>
              <a:rPr lang="es-ES_tradnl" dirty="0" smtClean="0"/>
              <a:t>: </a:t>
            </a:r>
            <a:r>
              <a:rPr lang="es-ES_tradnl" dirty="0" err="1" smtClean="0"/>
              <a:t>controlling</a:t>
            </a:r>
            <a:r>
              <a:rPr lang="es-ES_tradnl" dirty="0" smtClean="0"/>
              <a:t> </a:t>
            </a:r>
            <a:r>
              <a:rPr lang="es-ES_tradnl" dirty="0" err="1" smtClean="0"/>
              <a:t>issue</a:t>
            </a:r>
            <a:r>
              <a:rPr lang="es-ES_tradnl" dirty="0" smtClean="0"/>
              <a:t> </a:t>
            </a:r>
            <a:r>
              <a:rPr lang="es-ES_tradnl" dirty="0" err="1" smtClean="0"/>
              <a:t>access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agenda (non-</a:t>
            </a:r>
            <a:r>
              <a:rPr lang="es-ES_tradnl" dirty="0" err="1" smtClean="0"/>
              <a:t>decisions</a:t>
            </a:r>
            <a:r>
              <a:rPr lang="es-ES_tradnl" dirty="0" smtClean="0"/>
              <a:t>) </a:t>
            </a:r>
          </a:p>
          <a:p>
            <a:pPr marL="457200" lvl="1" indent="0" eaLnBrk="1" hangingPunct="1">
              <a:buNone/>
            </a:pPr>
            <a:r>
              <a:rPr lang="es-ES_tradnl" dirty="0" smtClean="0"/>
              <a:t>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299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dirty="0">
                <a:solidFill>
                  <a:srgbClr val="000000"/>
                </a:solidFill>
              </a:rPr>
              <a:t>Agenda </a:t>
            </a:r>
            <a:r>
              <a:rPr lang="es-ES" sz="3200" dirty="0" err="1">
                <a:solidFill>
                  <a:srgbClr val="000000"/>
                </a:solidFill>
              </a:rPr>
              <a:t>setting</a:t>
            </a:r>
            <a:r>
              <a:rPr lang="es-ES" sz="3200" dirty="0">
                <a:solidFill>
                  <a:srgbClr val="000000"/>
                </a:solidFill>
              </a:rPr>
              <a:t> and </a:t>
            </a:r>
            <a:r>
              <a:rPr lang="es-ES" sz="3200" dirty="0" err="1">
                <a:solidFill>
                  <a:srgbClr val="000000"/>
                </a:solidFill>
              </a:rPr>
              <a:t>power</a:t>
            </a:r>
            <a:r>
              <a:rPr lang="es-ES" sz="3200" dirty="0">
                <a:solidFill>
                  <a:srgbClr val="000000"/>
                </a:solidFill>
              </a:rPr>
              <a:t> </a:t>
            </a:r>
            <a:r>
              <a:rPr lang="es-ES" sz="3200" dirty="0" smtClean="0">
                <a:solidFill>
                  <a:srgbClr val="000000"/>
                </a:solidFill>
              </a:rPr>
              <a:t>(IV)</a:t>
            </a:r>
            <a:endParaRPr lang="es-ES" sz="4000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Third dimension of power: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Situation in which somebody is having her/his interests objectively harmed, but she/he does not conceptualize it as </a:t>
            </a:r>
            <a:r>
              <a:rPr lang="en-US" sz="2400" dirty="0"/>
              <a:t>u</a:t>
            </a:r>
            <a:r>
              <a:rPr lang="en-US" sz="2400" dirty="0" smtClean="0"/>
              <a:t>nsatisfactory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Power: capacity to manipulate perceptions, information and preferences to prevent the acknowledgement of latent conflicts between the interests of dominant groups and the interests of the rest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Actions by a group may not be assigned to decisions and behaviors by individuals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There may be  systemic and organizational biases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921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Agenda </a:t>
            </a:r>
            <a:r>
              <a:rPr lang="es-ES" sz="3200" dirty="0" err="1" smtClean="0"/>
              <a:t>setting</a:t>
            </a:r>
            <a:r>
              <a:rPr lang="es-ES" sz="3200" dirty="0" smtClean="0"/>
              <a:t> and </a:t>
            </a:r>
            <a:r>
              <a:rPr lang="es-ES" sz="3200" dirty="0" err="1" smtClean="0"/>
              <a:t>decision</a:t>
            </a:r>
            <a:r>
              <a:rPr lang="es-ES" sz="3200" dirty="0" smtClean="0"/>
              <a:t> </a:t>
            </a:r>
            <a:r>
              <a:rPr lang="es-ES" sz="3200" dirty="0" err="1" smtClean="0"/>
              <a:t>making</a:t>
            </a:r>
            <a:r>
              <a:rPr lang="es-ES" sz="3200" dirty="0" smtClean="0"/>
              <a:t> (I)</a:t>
            </a:r>
            <a:endParaRPr lang="es-ES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 dirty="0" err="1" smtClean="0"/>
              <a:t>Kingdon’s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model</a:t>
            </a:r>
            <a:r>
              <a:rPr lang="es-ES" sz="2800" dirty="0" smtClean="0"/>
              <a:t> </a:t>
            </a:r>
            <a:r>
              <a:rPr lang="es-ES" sz="2800" dirty="0"/>
              <a:t>(1984)</a:t>
            </a:r>
          </a:p>
          <a:p>
            <a:pPr lvl="1"/>
            <a:r>
              <a:rPr lang="es-ES" dirty="0" err="1"/>
              <a:t>Political</a:t>
            </a:r>
            <a:r>
              <a:rPr lang="es-ES" dirty="0"/>
              <a:t> </a:t>
            </a:r>
            <a:r>
              <a:rPr lang="es-ES" dirty="0" err="1"/>
              <a:t>stream</a:t>
            </a:r>
            <a:endParaRPr lang="es-ES" dirty="0"/>
          </a:p>
          <a:p>
            <a:pPr lvl="1"/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/>
              <a:t>stream</a:t>
            </a:r>
            <a:endParaRPr lang="es-ES" dirty="0"/>
          </a:p>
          <a:p>
            <a:pPr lvl="1"/>
            <a:r>
              <a:rPr lang="es-ES" dirty="0" err="1"/>
              <a:t>Policy</a:t>
            </a:r>
            <a:r>
              <a:rPr lang="es-ES" dirty="0"/>
              <a:t> </a:t>
            </a:r>
            <a:r>
              <a:rPr lang="es-ES" dirty="0" err="1"/>
              <a:t>stream</a:t>
            </a:r>
            <a:endParaRPr lang="es-ES" dirty="0"/>
          </a:p>
          <a:p>
            <a:pPr lvl="1"/>
            <a:r>
              <a:rPr lang="es-ES" dirty="0" err="1"/>
              <a:t>Policy</a:t>
            </a:r>
            <a:r>
              <a:rPr lang="es-ES" dirty="0"/>
              <a:t> </a:t>
            </a:r>
            <a:r>
              <a:rPr lang="es-ES" dirty="0" err="1"/>
              <a:t>choices</a:t>
            </a:r>
            <a:endParaRPr lang="es-ES" dirty="0"/>
          </a:p>
          <a:p>
            <a:pPr>
              <a:buFontTx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220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>
                <a:solidFill>
                  <a:srgbClr val="000000"/>
                </a:solidFill>
              </a:rPr>
              <a:t>Agenda </a:t>
            </a:r>
            <a:r>
              <a:rPr lang="es-ES" sz="3200" dirty="0" err="1">
                <a:solidFill>
                  <a:srgbClr val="000000"/>
                </a:solidFill>
              </a:rPr>
              <a:t>setting</a:t>
            </a:r>
            <a:r>
              <a:rPr lang="es-ES" sz="3200" dirty="0">
                <a:solidFill>
                  <a:srgbClr val="000000"/>
                </a:solidFill>
              </a:rPr>
              <a:t> and </a:t>
            </a:r>
            <a:r>
              <a:rPr lang="es-ES" sz="3200" dirty="0" err="1">
                <a:solidFill>
                  <a:srgbClr val="000000"/>
                </a:solidFill>
              </a:rPr>
              <a:t>decision</a:t>
            </a:r>
            <a:r>
              <a:rPr lang="es-ES" sz="3200" dirty="0">
                <a:solidFill>
                  <a:srgbClr val="000000"/>
                </a:solidFill>
              </a:rPr>
              <a:t> </a:t>
            </a:r>
            <a:r>
              <a:rPr lang="es-ES" sz="3200" dirty="0" err="1">
                <a:solidFill>
                  <a:srgbClr val="000000"/>
                </a:solidFill>
              </a:rPr>
              <a:t>making</a:t>
            </a:r>
            <a:r>
              <a:rPr lang="es-ES" sz="3200" dirty="0">
                <a:solidFill>
                  <a:srgbClr val="000000"/>
                </a:solidFill>
              </a:rPr>
              <a:t> (</a:t>
            </a:r>
            <a:r>
              <a:rPr lang="es-ES" sz="3200" dirty="0" smtClean="0">
                <a:solidFill>
                  <a:srgbClr val="000000"/>
                </a:solidFill>
              </a:rPr>
              <a:t>II)</a:t>
            </a:r>
            <a:endParaRPr lang="es-E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 dirty="0" err="1" smtClean="0"/>
              <a:t>Baumgartner</a:t>
            </a:r>
            <a:r>
              <a:rPr lang="es-ES" sz="2800" b="1" dirty="0" smtClean="0"/>
              <a:t> and </a:t>
            </a:r>
            <a:r>
              <a:rPr lang="es-ES" sz="2800" b="1" dirty="0" err="1" smtClean="0"/>
              <a:t>Jones’s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model</a:t>
            </a:r>
            <a:r>
              <a:rPr lang="es-ES" sz="2800" b="1" dirty="0" smtClean="0"/>
              <a:t> </a:t>
            </a:r>
            <a:r>
              <a:rPr lang="es-ES" sz="2800" dirty="0"/>
              <a:t>(1993)</a:t>
            </a:r>
          </a:p>
          <a:p>
            <a:pPr lvl="1"/>
            <a:r>
              <a:rPr lang="es-ES" dirty="0" err="1" smtClean="0"/>
              <a:t>Issue</a:t>
            </a:r>
            <a:r>
              <a:rPr lang="es-ES" dirty="0" smtClean="0"/>
              <a:t> </a:t>
            </a:r>
            <a:r>
              <a:rPr lang="es-ES" dirty="0" err="1" smtClean="0"/>
              <a:t>image</a:t>
            </a:r>
            <a:endParaRPr lang="es-ES" dirty="0" smtClean="0"/>
          </a:p>
          <a:p>
            <a:pPr lvl="1"/>
            <a:r>
              <a:rPr lang="es-ES" dirty="0" err="1" smtClean="0"/>
              <a:t>Domain</a:t>
            </a:r>
            <a:r>
              <a:rPr lang="es-ES" dirty="0" smtClean="0"/>
              <a:t> </a:t>
            </a:r>
            <a:r>
              <a:rPr lang="es-ES" dirty="0" err="1" smtClean="0"/>
              <a:t>structure</a:t>
            </a:r>
            <a:endParaRPr lang="es-ES" dirty="0" smtClean="0"/>
          </a:p>
          <a:p>
            <a:pPr lvl="1"/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subsystem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34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 err="1" smtClean="0"/>
              <a:t>Decision</a:t>
            </a:r>
            <a:r>
              <a:rPr lang="ca-ES" sz="3200" dirty="0"/>
              <a:t> </a:t>
            </a:r>
            <a:r>
              <a:rPr lang="ca-ES" sz="3200" dirty="0" err="1" smtClean="0"/>
              <a:t>making</a:t>
            </a:r>
            <a:r>
              <a:rPr lang="ca-ES" sz="3200" dirty="0" smtClean="0"/>
              <a:t> (I)</a:t>
            </a:r>
            <a:endParaRPr lang="ca-ES" sz="3200" dirty="0"/>
          </a:p>
        </p:txBody>
      </p:sp>
      <p:graphicFrame>
        <p:nvGraphicFramePr>
          <p:cNvPr id="5" name="Contenidor de contingut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573510"/>
              </p:ext>
            </p:extLst>
          </p:nvPr>
        </p:nvGraphicFramePr>
        <p:xfrm>
          <a:off x="611561" y="1628801"/>
          <a:ext cx="7848872" cy="4536505"/>
        </p:xfrm>
        <a:graphic>
          <a:graphicData uri="http://schemas.openxmlformats.org/drawingml/2006/table">
            <a:tbl>
              <a:tblPr firstRow="1" firstCol="1" bandRow="1"/>
              <a:tblGrid>
                <a:gridCol w="2615988"/>
                <a:gridCol w="2615988"/>
                <a:gridCol w="2616896"/>
              </a:tblGrid>
              <a:tr h="90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Model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Decicion</a:t>
                      </a:r>
                      <a:r>
                        <a:rPr lang="ca-E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maker</a:t>
                      </a:r>
                      <a:endParaRPr lang="ca-E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Choice</a:t>
                      </a:r>
                      <a:r>
                        <a:rPr lang="ca-E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criteria</a:t>
                      </a:r>
                      <a:endParaRPr lang="ca-E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Rational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Unitary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Optimization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Limited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rationality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Unitary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coalition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Satisfaction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Incremental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Interdependent actors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Compromise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Garbage 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Changing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Random</a:t>
                      </a:r>
                      <a:r>
                        <a:rPr lang="ca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a-E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Chance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9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 err="1">
                <a:solidFill>
                  <a:srgbClr val="000000"/>
                </a:solidFill>
              </a:rPr>
              <a:t>Decision</a:t>
            </a:r>
            <a:r>
              <a:rPr lang="ca-ES" sz="3200" dirty="0">
                <a:solidFill>
                  <a:srgbClr val="000000"/>
                </a:solidFill>
              </a:rPr>
              <a:t> </a:t>
            </a:r>
            <a:r>
              <a:rPr lang="ca-ES" sz="3200" dirty="0" err="1">
                <a:solidFill>
                  <a:srgbClr val="000000"/>
                </a:solidFill>
              </a:rPr>
              <a:t>making</a:t>
            </a:r>
            <a:r>
              <a:rPr lang="ca-ES" sz="3200" dirty="0">
                <a:solidFill>
                  <a:srgbClr val="000000"/>
                </a:solidFill>
              </a:rPr>
              <a:t> (</a:t>
            </a:r>
            <a:r>
              <a:rPr lang="ca-ES" sz="3200" dirty="0" smtClean="0">
                <a:solidFill>
                  <a:srgbClr val="000000"/>
                </a:solidFill>
              </a:rPr>
              <a:t>II)</a:t>
            </a:r>
            <a:endParaRPr lang="ca-ES" dirty="0"/>
          </a:p>
        </p:txBody>
      </p:sp>
      <p:graphicFrame>
        <p:nvGraphicFramePr>
          <p:cNvPr id="4" name="Contenidor de conting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100055"/>
              </p:ext>
            </p:extLst>
          </p:nvPr>
        </p:nvGraphicFramePr>
        <p:xfrm>
          <a:off x="899593" y="1556789"/>
          <a:ext cx="7344816" cy="4752530"/>
        </p:xfrm>
        <a:graphic>
          <a:graphicData uri="http://schemas.openxmlformats.org/drawingml/2006/table">
            <a:tbl>
              <a:tblPr firstRow="1" firstCol="1" bandRow="1"/>
              <a:tblGrid>
                <a:gridCol w="2448272"/>
                <a:gridCol w="2448272"/>
                <a:gridCol w="2448272"/>
              </a:tblGrid>
              <a:tr h="59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Objectives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</a:tr>
              <a:tr h="59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Effects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Clear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Unclear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Technological</a:t>
                      </a:r>
                      <a:r>
                        <a:rPr lang="ca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solution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Rational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method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Political</a:t>
                      </a:r>
                      <a:r>
                        <a:rPr lang="ca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decisions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(Incremental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method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Unclear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Experimental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solution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Limited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rationality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Inspiration</a:t>
                      </a:r>
                      <a:endParaRPr lang="ca-E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Garbage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can </a:t>
                      </a:r>
                      <a:r>
                        <a:rPr lang="ca-ES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method</a:t>
                      </a:r>
                      <a:r>
                        <a:rPr lang="ca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6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s-ES" sz="3200" dirty="0" err="1" smtClean="0"/>
              <a:t>Policies</a:t>
            </a:r>
            <a:r>
              <a:rPr lang="es-ES" sz="3200" dirty="0" smtClean="0"/>
              <a:t> and arenas </a:t>
            </a:r>
            <a:r>
              <a:rPr lang="es-ES" sz="3200" dirty="0"/>
              <a:t>(I)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dirty="0"/>
              <a:t>                                          </a:t>
            </a:r>
            <a:r>
              <a:rPr lang="es-ES" sz="2400" b="1" u="sng" dirty="0" err="1" smtClean="0"/>
              <a:t>Benefits</a:t>
            </a:r>
            <a:endParaRPr lang="es-ES" sz="2400" b="1" u="sng" dirty="0"/>
          </a:p>
          <a:p>
            <a:pPr>
              <a:buFontTx/>
              <a:buNone/>
            </a:pPr>
            <a:r>
              <a:rPr lang="es-ES" sz="2400" dirty="0"/>
              <a:t>                                 </a:t>
            </a:r>
            <a:r>
              <a:rPr lang="es-ES" sz="2400" dirty="0" smtClean="0"/>
              <a:t> </a:t>
            </a:r>
            <a:r>
              <a:rPr lang="es-ES" sz="2400" b="1" dirty="0" err="1" smtClean="0"/>
              <a:t>Concentrated</a:t>
            </a:r>
            <a:r>
              <a:rPr lang="es-E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smtClean="0"/>
              <a:t>               </a:t>
            </a:r>
            <a:r>
              <a:rPr lang="es-ES" sz="2400" b="1" dirty="0" err="1" smtClean="0"/>
              <a:t>Difuse</a:t>
            </a:r>
            <a:endParaRPr lang="es-ES" sz="2400" b="1" dirty="0"/>
          </a:p>
          <a:p>
            <a:pPr>
              <a:buFontTx/>
              <a:buNone/>
            </a:pPr>
            <a:r>
              <a:rPr lang="es-ES" sz="2400" b="1" u="sng" dirty="0" err="1" smtClean="0"/>
              <a:t>Costs</a:t>
            </a:r>
            <a:endParaRPr lang="es-ES" sz="2400" b="1" u="sng" dirty="0"/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r>
              <a:rPr lang="es-ES" sz="2400" b="1" dirty="0" err="1" smtClean="0"/>
              <a:t>Concentrated</a:t>
            </a:r>
            <a:r>
              <a:rPr lang="es-ES" sz="2400" dirty="0" smtClean="0"/>
              <a:t>        </a:t>
            </a:r>
            <a:r>
              <a:rPr lang="es-ES" sz="2400" dirty="0" err="1" smtClean="0"/>
              <a:t>Redistributive</a:t>
            </a:r>
            <a:r>
              <a:rPr lang="es-ES" sz="2400" dirty="0" smtClean="0"/>
              <a:t>            </a:t>
            </a:r>
            <a:r>
              <a:rPr lang="es-ES" sz="2400" dirty="0" err="1" smtClean="0"/>
              <a:t>Regulative</a:t>
            </a:r>
            <a:endParaRPr lang="es-ES" sz="2400" dirty="0"/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r>
              <a:rPr lang="es-ES" sz="2400" b="1" dirty="0" err="1" smtClean="0"/>
              <a:t>Difuse</a:t>
            </a:r>
            <a:r>
              <a:rPr lang="es-ES" sz="2400" dirty="0" smtClean="0"/>
              <a:t>                     </a:t>
            </a:r>
            <a:r>
              <a:rPr lang="es-ES" sz="2400" dirty="0" err="1" smtClean="0"/>
              <a:t>Distributive</a:t>
            </a:r>
            <a:r>
              <a:rPr lang="es-ES" sz="2400" dirty="0" smtClean="0"/>
              <a:t>                </a:t>
            </a:r>
            <a:r>
              <a:rPr lang="es-ES" sz="2400" dirty="0" err="1" smtClean="0"/>
              <a:t>Institutional</a:t>
            </a:r>
            <a:r>
              <a:rPr lang="es-ES" sz="2400" dirty="0" smtClean="0"/>
              <a:t>   </a:t>
            </a:r>
            <a:endParaRPr lang="es-ES" sz="2400" dirty="0"/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r>
              <a:rPr lang="es-ES" sz="1600" dirty="0" err="1"/>
              <a:t>Lowi</a:t>
            </a:r>
            <a:r>
              <a:rPr lang="es-ES" sz="1600" dirty="0"/>
              <a:t> ’64, Wilson ’80, </a:t>
            </a:r>
            <a:r>
              <a:rPr lang="es-ES" sz="1600" dirty="0" err="1"/>
              <a:t>Majone</a:t>
            </a:r>
            <a:r>
              <a:rPr lang="es-ES" sz="1600" dirty="0"/>
              <a:t> ‘96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539750" y="4365625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5651500" y="2276475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6502" name="Line 6"/>
          <p:cNvSpPr>
            <a:spLocks noChangeShapeType="1"/>
          </p:cNvSpPr>
          <p:nvPr/>
        </p:nvSpPr>
        <p:spPr bwMode="auto">
          <a:xfrm>
            <a:off x="2700338" y="2349500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468313" y="314166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539750" y="5661025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83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s-ES" sz="3200" dirty="0" err="1" smtClean="0"/>
              <a:t>Policies</a:t>
            </a:r>
            <a:r>
              <a:rPr lang="es-ES" sz="3200" dirty="0" smtClean="0"/>
              <a:t> and arenas </a:t>
            </a:r>
            <a:r>
              <a:rPr lang="es-ES" sz="3200" dirty="0"/>
              <a:t>(II)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                            </a:t>
            </a:r>
            <a:r>
              <a:rPr lang="es-ES" sz="2400" b="1" dirty="0" smtClean="0"/>
              <a:t>     </a:t>
            </a:r>
            <a:r>
              <a:rPr lang="es-ES" sz="2400" b="1" dirty="0" err="1" smtClean="0"/>
              <a:t>Excludable</a:t>
            </a:r>
            <a:r>
              <a:rPr lang="es-E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smtClean="0"/>
              <a:t>           </a:t>
            </a:r>
            <a:r>
              <a:rPr lang="es-ES" sz="2400" b="1" dirty="0" smtClean="0"/>
              <a:t>Non-</a:t>
            </a:r>
            <a:r>
              <a:rPr lang="es-ES" sz="2400" b="1" dirty="0" err="1" smtClean="0"/>
              <a:t>excludable</a:t>
            </a:r>
            <a:endParaRPr lang="es-ES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 err="1" smtClean="0"/>
              <a:t>Consumption</a:t>
            </a:r>
            <a:r>
              <a:rPr lang="es-ES" sz="2400" b="1" dirty="0" smtClean="0"/>
              <a:t>                                  </a:t>
            </a:r>
            <a:r>
              <a:rPr lang="es-ES" sz="2400" b="1" dirty="0" smtClean="0"/>
              <a:t>              </a:t>
            </a:r>
            <a:r>
              <a:rPr lang="es-ES" sz="2400" b="1" dirty="0" smtClean="0"/>
              <a:t>          </a:t>
            </a:r>
            <a:endParaRPr lang="es-ES" sz="2400" b="1" dirty="0"/>
          </a:p>
          <a:p>
            <a:pPr>
              <a:lnSpc>
                <a:spcPct val="90000"/>
              </a:lnSpc>
              <a:buFontTx/>
              <a:buNone/>
            </a:pPr>
            <a:endParaRPr lang="es-E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</a:t>
            </a:r>
            <a:r>
              <a:rPr lang="es-ES" sz="2400" b="1" dirty="0" smtClean="0"/>
              <a:t>           </a:t>
            </a:r>
            <a:r>
              <a:rPr lang="es-ES" sz="2400" dirty="0" smtClean="0"/>
              <a:t>                       </a:t>
            </a:r>
            <a:r>
              <a:rPr lang="es-ES" sz="2400" dirty="0" err="1" smtClean="0"/>
              <a:t>Private</a:t>
            </a:r>
            <a:r>
              <a:rPr lang="es-ES" sz="2400" dirty="0" smtClean="0"/>
              <a:t>                            Pool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 smtClean="0"/>
              <a:t>Divisible</a:t>
            </a:r>
            <a:r>
              <a:rPr lang="es-ES" sz="2400" dirty="0" smtClean="0"/>
              <a:t>                     </a:t>
            </a:r>
            <a:r>
              <a:rPr lang="es-ES" sz="2400" dirty="0" err="1" smtClean="0"/>
              <a:t>goods</a:t>
            </a:r>
            <a:r>
              <a:rPr lang="es-ES" sz="2400" dirty="0" smtClean="0"/>
              <a:t>                            </a:t>
            </a:r>
            <a:r>
              <a:rPr lang="es-ES" sz="2400" dirty="0" err="1" smtClean="0"/>
              <a:t>goods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                                                  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 smtClean="0"/>
              <a:t>Indivisible                     </a:t>
            </a:r>
            <a:r>
              <a:rPr lang="es-ES" sz="2400" dirty="0" err="1" smtClean="0"/>
              <a:t>Toll</a:t>
            </a:r>
            <a:r>
              <a:rPr lang="es-ES" sz="2400" dirty="0" smtClean="0"/>
              <a:t>                             </a:t>
            </a:r>
            <a:r>
              <a:rPr lang="es-ES" sz="2400" dirty="0" err="1" smtClean="0"/>
              <a:t>Public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</a:t>
            </a:r>
            <a:r>
              <a:rPr lang="es-ES" sz="2400" b="1" dirty="0" smtClean="0"/>
              <a:t>                  </a:t>
            </a:r>
            <a:r>
              <a:rPr lang="es-ES" sz="2400" dirty="0" smtClean="0"/>
              <a:t>                  </a:t>
            </a:r>
            <a:r>
              <a:rPr lang="es-ES" sz="2400" dirty="0" err="1" smtClean="0"/>
              <a:t>goods</a:t>
            </a:r>
            <a:r>
              <a:rPr lang="es-ES" sz="2400" dirty="0" smtClean="0"/>
              <a:t>                           </a:t>
            </a:r>
            <a:r>
              <a:rPr lang="es-ES" sz="2400" dirty="0" err="1" smtClean="0"/>
              <a:t>goods</a:t>
            </a:r>
            <a:r>
              <a:rPr lang="es-ES" sz="2400" dirty="0" smtClean="0"/>
              <a:t>   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1600" dirty="0" err="1"/>
              <a:t>Savas</a:t>
            </a:r>
            <a:r>
              <a:rPr lang="es-ES" sz="1600" dirty="0"/>
              <a:t> ’87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539750" y="4076700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5" name="Line 5"/>
          <p:cNvSpPr>
            <a:spLocks noChangeShapeType="1"/>
          </p:cNvSpPr>
          <p:nvPr/>
        </p:nvSpPr>
        <p:spPr bwMode="auto">
          <a:xfrm>
            <a:off x="5651500" y="2276475"/>
            <a:ext cx="0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2700338" y="23495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468313" y="2708275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>
            <a:off x="539750" y="5373688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0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s-ES" sz="3200" dirty="0" err="1" smtClean="0"/>
              <a:t>Policies</a:t>
            </a:r>
            <a:r>
              <a:rPr lang="es-ES" sz="3200" dirty="0" smtClean="0"/>
              <a:t> and arenas </a:t>
            </a:r>
            <a:r>
              <a:rPr lang="es-ES" sz="3200" dirty="0"/>
              <a:t>(II)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                            </a:t>
            </a:r>
            <a:r>
              <a:rPr lang="es-ES" sz="2400" b="1" dirty="0" smtClean="0"/>
              <a:t>     </a:t>
            </a:r>
            <a:r>
              <a:rPr lang="es-ES" sz="2400" b="1" dirty="0" err="1" smtClean="0"/>
              <a:t>Excludable</a:t>
            </a:r>
            <a:r>
              <a:rPr lang="es-E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smtClean="0"/>
              <a:t>           </a:t>
            </a:r>
            <a:r>
              <a:rPr lang="es-ES" sz="2400" b="1" dirty="0" smtClean="0"/>
              <a:t>Non-</a:t>
            </a:r>
            <a:r>
              <a:rPr lang="es-ES" sz="2400" b="1" dirty="0" err="1" smtClean="0"/>
              <a:t>excludable</a:t>
            </a:r>
            <a:endParaRPr lang="es-ES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 err="1" smtClean="0"/>
              <a:t>Consumption</a:t>
            </a:r>
            <a:r>
              <a:rPr lang="es-ES" sz="2400" b="1" dirty="0" smtClean="0"/>
              <a:t>                                  </a:t>
            </a:r>
            <a:r>
              <a:rPr lang="es-ES" sz="2400" b="1" dirty="0" smtClean="0"/>
              <a:t>              </a:t>
            </a:r>
            <a:r>
              <a:rPr lang="es-ES" sz="2400" b="1" dirty="0" smtClean="0"/>
              <a:t>          </a:t>
            </a:r>
            <a:endParaRPr lang="es-ES" sz="2400" b="1" dirty="0"/>
          </a:p>
          <a:p>
            <a:pPr>
              <a:lnSpc>
                <a:spcPct val="90000"/>
              </a:lnSpc>
              <a:buFontTx/>
              <a:buNone/>
            </a:pPr>
            <a:endParaRPr lang="es-E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</a:t>
            </a:r>
            <a:r>
              <a:rPr lang="es-ES" sz="2400" b="1" dirty="0" smtClean="0"/>
              <a:t>           </a:t>
            </a:r>
            <a:r>
              <a:rPr lang="es-ES" sz="2400" dirty="0" smtClean="0"/>
              <a:t>                       </a:t>
            </a:r>
            <a:r>
              <a:rPr lang="es-ES" sz="2400" dirty="0" err="1" smtClean="0"/>
              <a:t>Private</a:t>
            </a:r>
            <a:r>
              <a:rPr lang="es-ES" sz="2400" dirty="0" smtClean="0"/>
              <a:t>                            Pool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 smtClean="0"/>
              <a:t>Divisible</a:t>
            </a:r>
            <a:r>
              <a:rPr lang="es-ES" sz="2400" dirty="0" smtClean="0"/>
              <a:t>                     </a:t>
            </a:r>
            <a:r>
              <a:rPr lang="es-ES" sz="2400" dirty="0" err="1" smtClean="0"/>
              <a:t>goods</a:t>
            </a:r>
            <a:r>
              <a:rPr lang="es-ES" sz="2400" dirty="0" smtClean="0"/>
              <a:t>                            </a:t>
            </a:r>
            <a:r>
              <a:rPr lang="es-ES" sz="2400" dirty="0" err="1" smtClean="0"/>
              <a:t>goods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                                                  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 smtClean="0"/>
              <a:t>Indivisible                     </a:t>
            </a:r>
            <a:r>
              <a:rPr lang="es-ES" sz="2400" dirty="0" err="1" smtClean="0"/>
              <a:t>Toll</a:t>
            </a:r>
            <a:r>
              <a:rPr lang="es-ES" sz="2400" dirty="0" smtClean="0"/>
              <a:t>                             </a:t>
            </a:r>
            <a:r>
              <a:rPr lang="es-ES" sz="2400" dirty="0" err="1" smtClean="0"/>
              <a:t>Public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 dirty="0"/>
              <a:t> </a:t>
            </a:r>
            <a:r>
              <a:rPr lang="es-ES" sz="2400" b="1" dirty="0" smtClean="0"/>
              <a:t>                  </a:t>
            </a:r>
            <a:r>
              <a:rPr lang="es-ES" sz="2400" dirty="0" smtClean="0"/>
              <a:t>                  </a:t>
            </a:r>
            <a:r>
              <a:rPr lang="es-ES" sz="2400" dirty="0" err="1" smtClean="0"/>
              <a:t>goods</a:t>
            </a:r>
            <a:r>
              <a:rPr lang="es-ES" sz="2400" dirty="0" smtClean="0"/>
              <a:t>                           </a:t>
            </a:r>
            <a:r>
              <a:rPr lang="es-ES" sz="2400" dirty="0" err="1" smtClean="0"/>
              <a:t>goods</a:t>
            </a:r>
            <a:r>
              <a:rPr lang="es-ES" sz="2400" dirty="0" smtClean="0"/>
              <a:t>   </a:t>
            </a: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endParaRPr lang="es-E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s-ES" sz="1600" dirty="0" err="1"/>
              <a:t>Savas</a:t>
            </a:r>
            <a:r>
              <a:rPr lang="es-ES" sz="1600" dirty="0"/>
              <a:t> ’87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539750" y="4076700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5" name="Line 5"/>
          <p:cNvSpPr>
            <a:spLocks noChangeShapeType="1"/>
          </p:cNvSpPr>
          <p:nvPr/>
        </p:nvSpPr>
        <p:spPr bwMode="auto">
          <a:xfrm>
            <a:off x="5651500" y="2276475"/>
            <a:ext cx="0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2700338" y="23495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468313" y="2708275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>
            <a:off x="539750" y="5373688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4499769" y="3429000"/>
            <a:ext cx="2160463" cy="128754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2400" dirty="0" err="1" smtClean="0"/>
              <a:t>Merit</a:t>
            </a:r>
            <a:r>
              <a:rPr lang="ca-ES" sz="2400" dirty="0" smtClean="0"/>
              <a:t> </a:t>
            </a:r>
          </a:p>
          <a:p>
            <a:pPr algn="ctr"/>
            <a:r>
              <a:rPr lang="ca-ES" sz="2400" dirty="0" err="1" smtClean="0"/>
              <a:t>goods</a:t>
            </a: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17865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3200" dirty="0" err="1" smtClean="0"/>
              <a:t>Case</a:t>
            </a:r>
            <a:r>
              <a:rPr lang="ca-ES" sz="3200" dirty="0" smtClean="0"/>
              <a:t> </a:t>
            </a:r>
            <a:r>
              <a:rPr lang="ca-ES" sz="3200" dirty="0" err="1" smtClean="0"/>
              <a:t>study</a:t>
            </a:r>
            <a:endParaRPr lang="ca-ES" sz="3200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sz="2800" dirty="0" err="1" smtClean="0"/>
              <a:t>Question</a:t>
            </a:r>
            <a:r>
              <a:rPr lang="ca-ES" sz="2800" dirty="0" smtClean="0"/>
              <a:t> for “</a:t>
            </a:r>
            <a:r>
              <a:rPr lang="ca-ES" sz="2400" dirty="0" err="1" smtClean="0"/>
              <a:t>Swine</a:t>
            </a:r>
            <a:r>
              <a:rPr lang="ca-ES" sz="2400" dirty="0" smtClean="0"/>
              <a:t> </a:t>
            </a:r>
            <a:r>
              <a:rPr lang="ca-ES" sz="2400" dirty="0" err="1" smtClean="0"/>
              <a:t>Flu</a:t>
            </a:r>
            <a:r>
              <a:rPr lang="ca-ES" sz="2400" dirty="0" smtClean="0"/>
              <a:t>”:</a:t>
            </a:r>
          </a:p>
          <a:p>
            <a:pPr lvl="1"/>
            <a:r>
              <a:rPr lang="ca-ES" sz="2400" dirty="0" err="1" smtClean="0"/>
              <a:t>Briefly</a:t>
            </a:r>
            <a:r>
              <a:rPr lang="ca-ES" sz="2400" dirty="0" smtClean="0"/>
              <a:t> </a:t>
            </a:r>
            <a:r>
              <a:rPr lang="ca-ES" sz="2400" dirty="0" err="1" smtClean="0"/>
              <a:t>characterize</a:t>
            </a:r>
            <a:r>
              <a:rPr lang="ca-ES" sz="2400" dirty="0" smtClean="0"/>
              <a:t> </a:t>
            </a:r>
            <a:r>
              <a:rPr lang="ca-ES" sz="2400" dirty="0" err="1" smtClean="0"/>
              <a:t>the</a:t>
            </a:r>
            <a:r>
              <a:rPr lang="ca-ES" sz="2400" dirty="0" smtClean="0"/>
              <a:t> </a:t>
            </a:r>
            <a:r>
              <a:rPr lang="ca-ES" sz="2400" dirty="0" err="1" smtClean="0"/>
              <a:t>situation</a:t>
            </a:r>
            <a:endParaRPr lang="ca-ES" sz="2400" dirty="0" smtClean="0"/>
          </a:p>
          <a:p>
            <a:pPr lvl="1"/>
            <a:r>
              <a:rPr lang="ca-ES" sz="2400" dirty="0" err="1" smtClean="0"/>
              <a:t>Identify</a:t>
            </a:r>
            <a:r>
              <a:rPr lang="ca-ES" sz="2400" dirty="0" smtClean="0"/>
              <a:t> </a:t>
            </a:r>
            <a:r>
              <a:rPr lang="ca-ES" sz="2400" dirty="0" err="1" smtClean="0"/>
              <a:t>the</a:t>
            </a:r>
            <a:r>
              <a:rPr lang="ca-ES" sz="2400" dirty="0" smtClean="0"/>
              <a:t> </a:t>
            </a:r>
            <a:r>
              <a:rPr lang="ca-ES" sz="2400" dirty="0" err="1" smtClean="0"/>
              <a:t>main</a:t>
            </a:r>
            <a:r>
              <a:rPr lang="ca-ES" sz="2400" dirty="0" smtClean="0"/>
              <a:t> actors (</a:t>
            </a:r>
            <a:r>
              <a:rPr lang="ca-ES" sz="2400" dirty="0" err="1" smtClean="0"/>
              <a:t>key</a:t>
            </a:r>
            <a:r>
              <a:rPr lang="ca-ES" sz="2400" dirty="0" smtClean="0"/>
              <a:t> </a:t>
            </a:r>
            <a:r>
              <a:rPr lang="ca-ES" sz="2400" dirty="0" err="1" smtClean="0"/>
              <a:t>resources</a:t>
            </a:r>
            <a:r>
              <a:rPr lang="ca-ES" sz="2400" dirty="0" smtClean="0"/>
              <a:t>?)</a:t>
            </a:r>
          </a:p>
          <a:p>
            <a:pPr lvl="1"/>
            <a:r>
              <a:rPr lang="ca-ES" sz="2400" dirty="0" err="1" smtClean="0"/>
              <a:t>What</a:t>
            </a:r>
            <a:r>
              <a:rPr lang="ca-ES" sz="2400" dirty="0" smtClean="0"/>
              <a:t> </a:t>
            </a:r>
            <a:r>
              <a:rPr lang="ca-ES" sz="2400" dirty="0" err="1" smtClean="0"/>
              <a:t>are</a:t>
            </a:r>
            <a:r>
              <a:rPr lang="ca-ES" sz="2400" dirty="0" smtClean="0"/>
              <a:t> </a:t>
            </a:r>
            <a:r>
              <a:rPr lang="ca-ES" sz="2400" dirty="0" err="1" smtClean="0"/>
              <a:t>the</a:t>
            </a:r>
            <a:r>
              <a:rPr lang="ca-ES" sz="2400" dirty="0" smtClean="0"/>
              <a:t> </a:t>
            </a:r>
            <a:r>
              <a:rPr lang="ca-ES" sz="2400" dirty="0" err="1" smtClean="0"/>
              <a:t>main</a:t>
            </a:r>
            <a:r>
              <a:rPr lang="ca-ES" sz="2400" dirty="0" smtClean="0"/>
              <a:t> </a:t>
            </a:r>
            <a:r>
              <a:rPr lang="ca-ES" sz="2400" dirty="0" err="1" smtClean="0"/>
              <a:t>problem</a:t>
            </a:r>
            <a:r>
              <a:rPr lang="ca-ES" sz="2400" dirty="0" smtClean="0"/>
              <a:t> </a:t>
            </a:r>
            <a:r>
              <a:rPr lang="ca-ES" sz="2400" dirty="0" err="1" smtClean="0"/>
              <a:t>definitions</a:t>
            </a:r>
            <a:r>
              <a:rPr lang="ca-ES" sz="2400" dirty="0" smtClean="0"/>
              <a:t> </a:t>
            </a:r>
            <a:r>
              <a:rPr lang="ca-ES" sz="2400" dirty="0" err="1" smtClean="0"/>
              <a:t>they</a:t>
            </a:r>
            <a:r>
              <a:rPr lang="ca-ES" sz="2400" dirty="0" smtClean="0"/>
              <a:t> </a:t>
            </a:r>
            <a:r>
              <a:rPr lang="ca-ES" sz="2400" dirty="0" err="1" smtClean="0"/>
              <a:t>make</a:t>
            </a:r>
            <a:r>
              <a:rPr lang="ca-ES" sz="2400" dirty="0" smtClean="0"/>
              <a:t>?</a:t>
            </a:r>
          </a:p>
          <a:p>
            <a:pPr lvl="1"/>
            <a:r>
              <a:rPr lang="ca-ES" sz="2400" dirty="0" err="1" smtClean="0"/>
              <a:t>Who</a:t>
            </a:r>
            <a:r>
              <a:rPr lang="ca-ES" sz="2400" dirty="0" smtClean="0"/>
              <a:t> controls </a:t>
            </a:r>
            <a:r>
              <a:rPr lang="ca-ES" sz="2400" dirty="0" err="1" smtClean="0"/>
              <a:t>whose</a:t>
            </a:r>
            <a:r>
              <a:rPr lang="ca-ES" sz="2400" dirty="0" smtClean="0"/>
              <a:t> agenda?</a:t>
            </a:r>
          </a:p>
          <a:p>
            <a:pPr lvl="1"/>
            <a:r>
              <a:rPr lang="ca-ES" sz="2400" dirty="0" err="1" smtClean="0"/>
              <a:t>Does</a:t>
            </a:r>
            <a:r>
              <a:rPr lang="ca-ES" sz="2400" dirty="0" smtClean="0"/>
              <a:t> </a:t>
            </a:r>
            <a:r>
              <a:rPr lang="ca-ES" sz="2400" dirty="0" err="1" smtClean="0"/>
              <a:t>this</a:t>
            </a:r>
            <a:r>
              <a:rPr lang="ca-ES" sz="2400" dirty="0" smtClean="0"/>
              <a:t> </a:t>
            </a:r>
            <a:r>
              <a:rPr lang="ca-ES" sz="2400" dirty="0" err="1" smtClean="0"/>
              <a:t>case</a:t>
            </a:r>
            <a:r>
              <a:rPr lang="ca-ES" sz="2400" dirty="0" smtClean="0"/>
              <a:t> fit a particular </a:t>
            </a:r>
            <a:r>
              <a:rPr lang="ca-ES" sz="2400" dirty="0" err="1" smtClean="0"/>
              <a:t>decision-making</a:t>
            </a:r>
            <a:r>
              <a:rPr lang="ca-ES" sz="2400" dirty="0" smtClean="0"/>
              <a:t> model?</a:t>
            </a: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332105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Aft>
                <a:spcPts val="0"/>
              </a:spcAft>
              <a:tabLst>
                <a:tab pos="457200" algn="l"/>
                <a:tab pos="914400" algn="l"/>
              </a:tabLst>
            </a:pPr>
            <a:r>
              <a:rPr lang="en-GB" sz="3200" dirty="0">
                <a:latin typeface="Helvetica"/>
                <a:ea typeface="Cambria"/>
                <a:cs typeface="Cambria"/>
              </a:rPr>
              <a:t/>
            </a:r>
            <a:br>
              <a:rPr lang="en-GB" sz="3200" dirty="0">
                <a:latin typeface="Helvetica"/>
                <a:ea typeface="Cambria"/>
                <a:cs typeface="Cambria"/>
              </a:rPr>
            </a:br>
            <a:r>
              <a:rPr lang="en-GB" sz="2400" b="1" dirty="0" smtClean="0">
                <a:latin typeface="Helvetica"/>
                <a:ea typeface="Cambria"/>
                <a:cs typeface="Cambria"/>
              </a:rPr>
              <a:t>Session 5: </a:t>
            </a:r>
            <a:br>
              <a:rPr lang="en-GB" sz="2400" b="1" dirty="0" smtClean="0">
                <a:latin typeface="Helvetica"/>
                <a:ea typeface="Cambria"/>
                <a:cs typeface="Cambria"/>
              </a:rPr>
            </a:br>
            <a:r>
              <a:rPr lang="en-GB" sz="2400" b="1" dirty="0" smtClean="0">
                <a:latin typeface="Helvetica"/>
                <a:ea typeface="Cambria"/>
                <a:cs typeface="Cambria"/>
              </a:rPr>
              <a:t>Agenda </a:t>
            </a:r>
            <a:r>
              <a:rPr lang="en-GB" sz="2400" b="1" dirty="0">
                <a:latin typeface="Helvetica"/>
                <a:ea typeface="Cambria"/>
                <a:cs typeface="Cambria"/>
              </a:rPr>
              <a:t>setting </a:t>
            </a:r>
            <a:r>
              <a:rPr lang="en-GB" sz="2400" b="1" dirty="0" smtClean="0">
                <a:latin typeface="Helvetica"/>
                <a:ea typeface="Cambria"/>
                <a:cs typeface="Cambria"/>
              </a:rPr>
              <a:t>and </a:t>
            </a:r>
            <a:r>
              <a:rPr lang="en-GB" sz="2400" b="1" dirty="0">
                <a:latin typeface="Helvetica"/>
                <a:ea typeface="Cambria"/>
                <a:cs typeface="Cambria"/>
              </a:rPr>
              <a:t>policy decision making.</a:t>
            </a:r>
            <a:r>
              <a:rPr lang="ca-ES" sz="3600" dirty="0">
                <a:latin typeface="Cambria"/>
                <a:ea typeface="Cambria"/>
                <a:cs typeface="Cambria"/>
              </a:rPr>
              <a:t/>
            </a:r>
            <a:br>
              <a:rPr lang="ca-ES" sz="3600" dirty="0">
                <a:latin typeface="Cambria"/>
                <a:ea typeface="Cambria"/>
                <a:cs typeface="Cambria"/>
              </a:rPr>
            </a:br>
            <a:endParaRPr lang="ca-ES" dirty="0"/>
          </a:p>
        </p:txBody>
      </p:sp>
      <p:sp>
        <p:nvSpPr>
          <p:cNvPr id="4" name="Contenidor de contingut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spcAft>
                <a:spcPts val="0"/>
              </a:spcAft>
              <a:buAutoNum type="arabicPeriod"/>
              <a:tabLst>
                <a:tab pos="914400" algn="l"/>
              </a:tabLst>
            </a:pPr>
            <a:r>
              <a:rPr lang="en-GB" sz="2400" dirty="0" smtClean="0">
                <a:latin typeface="Helvetica"/>
                <a:ea typeface="Cambria"/>
                <a:cs typeface="Cambria"/>
              </a:rPr>
              <a:t>Where </a:t>
            </a:r>
            <a:r>
              <a:rPr lang="en-GB" sz="2400" dirty="0">
                <a:latin typeface="Helvetica"/>
                <a:ea typeface="Cambria"/>
                <a:cs typeface="Cambria"/>
              </a:rPr>
              <a:t>does policy come from? Which and whose interests influence policymaking? </a:t>
            </a:r>
            <a:endParaRPr lang="ca-ES" sz="2400" dirty="0" smtClean="0">
              <a:latin typeface="Cambria"/>
              <a:ea typeface="Cambria"/>
              <a:cs typeface="Cambria"/>
            </a:endParaRPr>
          </a:p>
          <a:p>
            <a:pPr marL="914400" lvl="1" indent="-457200">
              <a:spcAft>
                <a:spcPts val="0"/>
              </a:spcAft>
              <a:buAutoNum type="arabicPeriod"/>
              <a:tabLst>
                <a:tab pos="914400" algn="l"/>
              </a:tabLst>
            </a:pPr>
            <a:r>
              <a:rPr lang="en-GB" sz="2400" dirty="0">
                <a:latin typeface="Helvetica"/>
                <a:ea typeface="Cambria"/>
                <a:cs typeface="Cambria"/>
              </a:rPr>
              <a:t>Case: Swine flu</a:t>
            </a:r>
            <a:r>
              <a:rPr lang="en-GB" sz="2400" dirty="0" smtClean="0">
                <a:latin typeface="Helvetica"/>
                <a:ea typeface="Cambria"/>
                <a:cs typeface="Cambria"/>
              </a:rPr>
              <a:t>.</a:t>
            </a:r>
            <a:endParaRPr lang="en-GB" sz="2400" dirty="0" smtClean="0">
              <a:latin typeface="Helvetica" pitchFamily="34" charset="0"/>
              <a:ea typeface="Cambria"/>
              <a:cs typeface="Helvetica" pitchFamily="34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GB" sz="1600" b="1" dirty="0" smtClean="0">
                <a:latin typeface="Helvetica" pitchFamily="34" charset="0"/>
                <a:ea typeface="Cambria"/>
                <a:cs typeface="Helvetica" pitchFamily="34" charset="0"/>
              </a:rPr>
              <a:t>         </a:t>
            </a:r>
          </a:p>
          <a:p>
            <a:pPr indent="0">
              <a:spcAft>
                <a:spcPts val="0"/>
              </a:spcAft>
              <a:buNone/>
            </a:pPr>
            <a:r>
              <a:rPr lang="en-GB" sz="1600" b="1" dirty="0">
                <a:latin typeface="Helvetica" pitchFamily="34" charset="0"/>
                <a:ea typeface="Cambria"/>
                <a:cs typeface="Helvetica" pitchFamily="34" charset="0"/>
              </a:rPr>
              <a:t> </a:t>
            </a:r>
            <a:r>
              <a:rPr lang="en-GB" sz="1600" b="1" dirty="0" smtClean="0">
                <a:latin typeface="Helvetica" pitchFamily="34" charset="0"/>
                <a:ea typeface="Cambria"/>
                <a:cs typeface="Helvetica" pitchFamily="34" charset="0"/>
              </a:rPr>
              <a:t>          </a:t>
            </a:r>
            <a:r>
              <a:rPr lang="en-GB" sz="1600" b="1" dirty="0">
                <a:latin typeface="Helvetica"/>
                <a:ea typeface="Cambria"/>
                <a:cs typeface="Cambria"/>
              </a:rPr>
              <a:t>Essay</a:t>
            </a:r>
            <a:r>
              <a:rPr lang="en-GB" sz="1600" dirty="0">
                <a:latin typeface="Helvetica"/>
                <a:ea typeface="Cambria"/>
                <a:cs typeface="Cambria"/>
              </a:rPr>
              <a:t>: Use an example to analyse how an issue is </a:t>
            </a:r>
            <a:r>
              <a:rPr lang="en-GB" sz="1600" dirty="0" smtClean="0">
                <a:latin typeface="Helvetica"/>
                <a:ea typeface="Cambria"/>
                <a:cs typeface="Cambria"/>
              </a:rPr>
              <a:t>included</a:t>
            </a:r>
          </a:p>
          <a:p>
            <a:pPr indent="0">
              <a:spcAft>
                <a:spcPts val="0"/>
              </a:spcAft>
              <a:buNone/>
            </a:pPr>
            <a:r>
              <a:rPr lang="en-GB" sz="1600" dirty="0">
                <a:latin typeface="Helvetica"/>
                <a:ea typeface="Cambria"/>
                <a:cs typeface="Cambria"/>
              </a:rPr>
              <a:t> </a:t>
            </a:r>
            <a:r>
              <a:rPr lang="en-GB" sz="1600" dirty="0" smtClean="0">
                <a:latin typeface="Helvetica"/>
                <a:ea typeface="Cambria"/>
                <a:cs typeface="Cambria"/>
              </a:rPr>
              <a:t>                      </a:t>
            </a:r>
            <a:r>
              <a:rPr lang="en-GB" sz="1600" dirty="0">
                <a:latin typeface="Helvetica"/>
                <a:ea typeface="Cambria"/>
                <a:cs typeface="Cambria"/>
              </a:rPr>
              <a:t>on the agenda and how it is brought to a decision stage</a:t>
            </a:r>
            <a:r>
              <a:rPr lang="en-GB" sz="1600" dirty="0" smtClean="0">
                <a:latin typeface="Helvetica"/>
                <a:ea typeface="Cambria"/>
                <a:cs typeface="Cambria"/>
              </a:rPr>
              <a:t>.</a:t>
            </a:r>
            <a:endParaRPr lang="ca-ES" sz="1600" dirty="0">
              <a:latin typeface="Helvetica" pitchFamily="34" charset="0"/>
              <a:ea typeface="Cambria"/>
              <a:cs typeface="Helvetica" pitchFamily="34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GB" sz="1600" b="1" dirty="0" smtClean="0">
                <a:latin typeface="Helvetica"/>
                <a:ea typeface="Cambria"/>
                <a:cs typeface="Cambria"/>
              </a:rPr>
              <a:t>      </a:t>
            </a:r>
          </a:p>
          <a:p>
            <a:pPr indent="0">
              <a:spcAft>
                <a:spcPts val="0"/>
              </a:spcAft>
              <a:buNone/>
              <a:tabLst>
                <a:tab pos="914400" algn="l"/>
              </a:tabLst>
            </a:pPr>
            <a:r>
              <a:rPr lang="en-GB" sz="1600" b="1" dirty="0" smtClean="0">
                <a:latin typeface="Helvetica"/>
                <a:ea typeface="Cambria"/>
                <a:cs typeface="Cambria"/>
              </a:rPr>
              <a:t>      </a:t>
            </a:r>
            <a:r>
              <a:rPr lang="en-GB" sz="1200" b="1" dirty="0" smtClean="0">
                <a:latin typeface="Helvetica"/>
                <a:ea typeface="Cambria"/>
                <a:cs typeface="Cambria"/>
              </a:rPr>
              <a:t>Required </a:t>
            </a:r>
            <a:r>
              <a:rPr lang="en-GB" sz="1200" b="1" dirty="0">
                <a:latin typeface="Helvetica"/>
                <a:ea typeface="Cambria"/>
                <a:cs typeface="Cambria"/>
              </a:rPr>
              <a:t>reading</a:t>
            </a:r>
            <a:r>
              <a:rPr lang="en-GB" sz="1200" dirty="0">
                <a:latin typeface="Helvetica"/>
                <a:ea typeface="Cambria"/>
                <a:cs typeface="Cambria"/>
              </a:rPr>
              <a:t>: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914400" indent="-228600">
              <a:spcAft>
                <a:spcPts val="0"/>
              </a:spcAft>
              <a:tabLst>
                <a:tab pos="914400" algn="l"/>
              </a:tabLst>
            </a:pPr>
            <a:r>
              <a:rPr lang="en-GB" sz="1200" dirty="0" err="1">
                <a:latin typeface="Helvetica"/>
                <a:ea typeface="Cambria"/>
                <a:cs typeface="Cambria"/>
              </a:rPr>
              <a:t>Colebach</a:t>
            </a:r>
            <a:r>
              <a:rPr lang="en-GB" sz="1200" dirty="0">
                <a:latin typeface="Helvetica"/>
                <a:ea typeface="Cambria"/>
                <a:cs typeface="Cambria"/>
              </a:rPr>
              <a:t>, H.K. 2005. </a:t>
            </a:r>
            <a:r>
              <a:rPr lang="en-GB" sz="1200" i="1" dirty="0">
                <a:latin typeface="Helvetica"/>
                <a:ea typeface="Cambria"/>
                <a:cs typeface="Cambria"/>
              </a:rPr>
              <a:t>Policy.</a:t>
            </a:r>
            <a:r>
              <a:rPr lang="en-GB" sz="1200" dirty="0">
                <a:latin typeface="Helvetica"/>
                <a:ea typeface="Cambria"/>
                <a:cs typeface="Cambria"/>
              </a:rPr>
              <a:t> Buckingham. Open University Press. 2</a:t>
            </a:r>
            <a:r>
              <a:rPr lang="en-GB" sz="1200" baseline="30000" dirty="0">
                <a:latin typeface="Helvetica"/>
                <a:ea typeface="Cambria"/>
                <a:cs typeface="Cambria"/>
              </a:rPr>
              <a:t>nd</a:t>
            </a:r>
            <a:r>
              <a:rPr lang="en-GB" sz="1200" dirty="0">
                <a:latin typeface="Helvetica"/>
                <a:ea typeface="Cambria"/>
                <a:cs typeface="Cambria"/>
              </a:rPr>
              <a:t> edition. Ch. 3-4, pp.22-48. [</a:t>
            </a:r>
            <a:r>
              <a:rPr lang="en-GB" sz="1200" dirty="0" smtClean="0">
                <a:latin typeface="Helvetica"/>
                <a:ea typeface="Cambria"/>
                <a:cs typeface="Cambria"/>
              </a:rPr>
              <a:t>PDF]</a:t>
            </a:r>
          </a:p>
          <a:p>
            <a:pPr marL="914400" indent="-228600">
              <a:spcAft>
                <a:spcPts val="0"/>
              </a:spcAft>
              <a:tabLst>
                <a:tab pos="914400" algn="l"/>
              </a:tabLst>
            </a:pPr>
            <a:r>
              <a:rPr lang="en-GB" sz="1200" dirty="0" smtClean="0">
                <a:latin typeface="Helvetica"/>
                <a:ea typeface="Cambria"/>
                <a:cs typeface="Cambria"/>
              </a:rPr>
              <a:t>Swine </a:t>
            </a:r>
            <a:r>
              <a:rPr lang="en-GB" sz="1200" dirty="0">
                <a:latin typeface="Helvetica"/>
                <a:ea typeface="Cambria"/>
                <a:cs typeface="Cambria"/>
              </a:rPr>
              <a:t>Flu case. [</a:t>
            </a:r>
            <a:r>
              <a:rPr lang="en-GB" sz="1200" dirty="0" smtClean="0">
                <a:latin typeface="Helvetica"/>
                <a:ea typeface="Cambria"/>
                <a:cs typeface="Cambria"/>
              </a:rPr>
              <a:t>PDF]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685800" indent="0">
              <a:spcAft>
                <a:spcPts val="0"/>
              </a:spcAft>
              <a:buNone/>
              <a:tabLst>
                <a:tab pos="914400" algn="l"/>
              </a:tabLst>
            </a:pPr>
            <a:r>
              <a:rPr lang="en-GB" sz="1200" b="1" dirty="0" smtClean="0">
                <a:latin typeface="Helvetica"/>
                <a:ea typeface="Cambria"/>
                <a:cs typeface="Cambria"/>
              </a:rPr>
              <a:t>Optional </a:t>
            </a:r>
            <a:r>
              <a:rPr lang="en-GB" sz="1200" b="1" dirty="0">
                <a:latin typeface="Helvetica"/>
                <a:ea typeface="Cambria"/>
                <a:cs typeface="Cambria"/>
              </a:rPr>
              <a:t>reading</a:t>
            </a:r>
            <a:r>
              <a:rPr lang="en-GB" sz="1200" dirty="0">
                <a:latin typeface="Helvetica"/>
                <a:ea typeface="Cambria"/>
                <a:cs typeface="Cambria"/>
              </a:rPr>
              <a:t>: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914400" indent="-228600">
              <a:spcAft>
                <a:spcPts val="0"/>
              </a:spcAft>
            </a:pPr>
            <a:r>
              <a:rPr lang="en-GB" sz="1200" dirty="0" err="1">
                <a:latin typeface="Helvetica"/>
                <a:ea typeface="Cambria"/>
                <a:cs typeface="Cambria"/>
              </a:rPr>
              <a:t>Colebach</a:t>
            </a:r>
            <a:r>
              <a:rPr lang="en-GB" sz="1200" dirty="0">
                <a:latin typeface="Helvetica"/>
                <a:ea typeface="Cambria"/>
                <a:cs typeface="Cambria"/>
              </a:rPr>
              <a:t>, H.K. 2005. </a:t>
            </a:r>
            <a:r>
              <a:rPr lang="en-GB" sz="1200" i="1" dirty="0">
                <a:latin typeface="Helvetica"/>
                <a:ea typeface="Cambria"/>
                <a:cs typeface="Cambria"/>
              </a:rPr>
              <a:t>Policy.</a:t>
            </a:r>
            <a:r>
              <a:rPr lang="en-GB" sz="1200" dirty="0">
                <a:latin typeface="Helvetica"/>
                <a:ea typeface="Cambria"/>
                <a:cs typeface="Cambria"/>
              </a:rPr>
              <a:t> Buckingham. Open University Press. 2</a:t>
            </a:r>
            <a:r>
              <a:rPr lang="en-GB" sz="1200" baseline="30000" dirty="0">
                <a:latin typeface="Helvetica"/>
                <a:ea typeface="Cambria"/>
                <a:cs typeface="Cambria"/>
              </a:rPr>
              <a:t>nd</a:t>
            </a:r>
            <a:r>
              <a:rPr lang="en-GB" sz="1200" dirty="0">
                <a:latin typeface="Helvetica"/>
                <a:ea typeface="Cambria"/>
                <a:cs typeface="Cambria"/>
              </a:rPr>
              <a:t> edition. Ch. 5-6, </a:t>
            </a:r>
            <a:r>
              <a:rPr lang="en-GB" sz="1200" dirty="0" smtClean="0">
                <a:latin typeface="Helvetica"/>
                <a:ea typeface="Cambria"/>
                <a:cs typeface="Cambria"/>
              </a:rPr>
              <a:t>pp.49-81.</a:t>
            </a:r>
          </a:p>
          <a:p>
            <a:pPr marL="914400" indent="-228600">
              <a:spcAft>
                <a:spcPts val="0"/>
              </a:spcAft>
            </a:pPr>
            <a:r>
              <a:rPr lang="en-GB" sz="1200" dirty="0" smtClean="0">
                <a:latin typeface="Helvetica"/>
                <a:ea typeface="Cambria"/>
                <a:cs typeface="Cambria"/>
              </a:rPr>
              <a:t>Smith</a:t>
            </a:r>
            <a:r>
              <a:rPr lang="en-GB" sz="1200" dirty="0">
                <a:latin typeface="Helvetica"/>
                <a:ea typeface="Cambria"/>
                <a:cs typeface="Cambria"/>
              </a:rPr>
              <a:t>, K.; </a:t>
            </a:r>
            <a:r>
              <a:rPr lang="en-GB" sz="1200" dirty="0" err="1">
                <a:latin typeface="Helvetica"/>
                <a:ea typeface="Cambria"/>
                <a:cs typeface="Cambria"/>
              </a:rPr>
              <a:t>Larimer</a:t>
            </a:r>
            <a:r>
              <a:rPr lang="en-GB" sz="1200" dirty="0">
                <a:latin typeface="Helvetica"/>
                <a:ea typeface="Cambria"/>
                <a:cs typeface="Cambria"/>
              </a:rPr>
              <a:t>, C. 2009. </a:t>
            </a:r>
            <a:r>
              <a:rPr lang="en-GB" sz="1200" i="1" dirty="0">
                <a:latin typeface="Helvetica"/>
                <a:ea typeface="Cambria"/>
                <a:cs typeface="Cambria"/>
              </a:rPr>
              <a:t>The Public Policy Theory Primer</a:t>
            </a:r>
            <a:r>
              <a:rPr lang="en-GB" sz="1200" dirty="0">
                <a:latin typeface="Helvetica"/>
                <a:ea typeface="Cambria"/>
                <a:cs typeface="Cambria"/>
              </a:rPr>
              <a:t>, Westview Press, pp.49-99</a:t>
            </a:r>
            <a:r>
              <a:rPr lang="en-GB" sz="1200" dirty="0" smtClean="0">
                <a:latin typeface="Helvetica"/>
                <a:ea typeface="Cambria"/>
                <a:cs typeface="Cambria"/>
              </a:rPr>
              <a:t>. 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457200" lvl="1" indent="0">
              <a:spcAft>
                <a:spcPts val="0"/>
              </a:spcAft>
              <a:buNone/>
              <a:tabLst>
                <a:tab pos="914400" algn="l"/>
              </a:tabLst>
            </a:pPr>
            <a:endParaRPr lang="ca-ES" sz="1200" dirty="0">
              <a:effectLst/>
              <a:latin typeface="Helvetica" pitchFamily="34" charset="0"/>
              <a:ea typeface="Cambria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0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cycle</a:t>
            </a:r>
            <a:endParaRPr lang="es-E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dirty="0"/>
              <a:t>                </a:t>
            </a:r>
            <a:r>
              <a:rPr lang="es-ES" sz="1600" dirty="0" err="1" smtClean="0"/>
              <a:t>Problem</a:t>
            </a:r>
            <a:r>
              <a:rPr lang="es-ES" sz="1600" dirty="0" smtClean="0"/>
              <a:t>            Agenda-           </a:t>
            </a:r>
            <a:r>
              <a:rPr lang="es-ES" sz="1600" dirty="0" err="1" smtClean="0"/>
              <a:t>Decision</a:t>
            </a:r>
            <a:r>
              <a:rPr lang="es-ES" sz="1600" dirty="0" smtClean="0"/>
              <a:t>-         </a:t>
            </a:r>
            <a:r>
              <a:rPr lang="es-ES" sz="1600" dirty="0" err="1" smtClean="0"/>
              <a:t>Implementation</a:t>
            </a:r>
            <a:r>
              <a:rPr lang="es-ES" sz="1600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1600" dirty="0"/>
              <a:t> </a:t>
            </a:r>
            <a:r>
              <a:rPr lang="es-ES" sz="1600" dirty="0" smtClean="0"/>
              <a:t>                              </a:t>
            </a:r>
            <a:r>
              <a:rPr lang="es-ES" sz="1600" dirty="0" err="1" smtClean="0"/>
              <a:t>Definition</a:t>
            </a:r>
            <a:r>
              <a:rPr lang="es-ES" sz="1600" dirty="0" smtClean="0"/>
              <a:t>           </a:t>
            </a:r>
            <a:r>
              <a:rPr lang="es-ES" sz="1600" dirty="0" err="1" smtClean="0"/>
              <a:t>Setting</a:t>
            </a:r>
            <a:r>
              <a:rPr lang="es-ES" sz="1600" dirty="0" smtClean="0"/>
              <a:t>             </a:t>
            </a:r>
            <a:r>
              <a:rPr lang="es-ES" sz="1600" dirty="0" err="1" smtClean="0"/>
              <a:t>Making</a:t>
            </a:r>
            <a:endParaRPr lang="es-ES" sz="1600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35150" y="2492375"/>
            <a:ext cx="6337300" cy="31686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a-ES" sz="1200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63938" y="3573463"/>
            <a:ext cx="1296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Interaction</a:t>
            </a:r>
            <a:r>
              <a:rPr lang="es-ES" sz="1600" dirty="0">
                <a:solidFill>
                  <a:srgbClr val="000000"/>
                </a:solidFill>
              </a:rPr>
              <a:t> </a:t>
            </a:r>
            <a:endParaRPr lang="es-ES" sz="16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models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051050" y="2781300"/>
            <a:ext cx="1072730" cy="584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Epistemic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Conflicts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076825" y="4076700"/>
            <a:ext cx="1380506" cy="584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</a:rPr>
              <a:t>Fundamental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choice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351588" y="4624388"/>
            <a:ext cx="1382110" cy="584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</a:rPr>
              <a:t>Management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scenarios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132138" y="3357563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4716463" y="4149725"/>
            <a:ext cx="3603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6011863" y="4652963"/>
            <a:ext cx="3603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7451725" y="5229225"/>
            <a:ext cx="64928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92138" y="2824163"/>
            <a:ext cx="11304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Symbolic</a:t>
            </a:r>
            <a:r>
              <a:rPr lang="es-ES" sz="1600" dirty="0" smtClean="0">
                <a:solidFill>
                  <a:srgbClr val="000000"/>
                </a:solidFill>
              </a:rPr>
              <a:t> 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592138" y="3544888"/>
            <a:ext cx="11512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</a:rPr>
              <a:t>Style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39750" y="4365625"/>
            <a:ext cx="1263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SubstantiveDimension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39750" y="5013325"/>
            <a:ext cx="1263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>
                <a:solidFill>
                  <a:srgbClr val="000000"/>
                </a:solidFill>
              </a:rPr>
              <a:t>Operational</a:t>
            </a:r>
            <a:r>
              <a:rPr lang="es-ES" sz="1600" dirty="0">
                <a:solidFill>
                  <a:srgbClr val="000000"/>
                </a:solidFill>
              </a:rPr>
              <a:t> </a:t>
            </a:r>
            <a:r>
              <a:rPr lang="es-ES" sz="1600" dirty="0" err="1">
                <a:solidFill>
                  <a:srgbClr val="000000"/>
                </a:solidFill>
              </a:rPr>
              <a:t>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47675" y="6235700"/>
            <a:ext cx="40043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 err="1">
                <a:solidFill>
                  <a:srgbClr val="000000"/>
                </a:solidFill>
              </a:rPr>
              <a:t>Source</a:t>
            </a:r>
            <a:r>
              <a:rPr lang="es-ES" sz="1400" dirty="0">
                <a:solidFill>
                  <a:srgbClr val="000000"/>
                </a:solidFill>
              </a:rPr>
              <a:t>: </a:t>
            </a:r>
            <a:r>
              <a:rPr lang="es-ES" sz="1400" dirty="0" err="1">
                <a:solidFill>
                  <a:srgbClr val="000000"/>
                </a:solidFill>
              </a:rPr>
              <a:t>Adapted</a:t>
            </a:r>
            <a:r>
              <a:rPr lang="es-ES" sz="1400" dirty="0">
                <a:solidFill>
                  <a:srgbClr val="000000"/>
                </a:solidFill>
              </a:rPr>
              <a:t> </a:t>
            </a:r>
            <a:r>
              <a:rPr lang="es-ES" sz="1400" dirty="0" err="1">
                <a:solidFill>
                  <a:srgbClr val="000000"/>
                </a:solidFill>
              </a:rPr>
              <a:t>from</a:t>
            </a:r>
            <a:r>
              <a:rPr lang="es-ES" sz="1400" dirty="0">
                <a:solidFill>
                  <a:srgbClr val="000000"/>
                </a:solidFill>
              </a:rPr>
              <a:t> </a:t>
            </a:r>
            <a:r>
              <a:rPr lang="es-ES" sz="1400" dirty="0" err="1">
                <a:solidFill>
                  <a:srgbClr val="000000"/>
                </a:solidFill>
              </a:rPr>
              <a:t>Gomà</a:t>
            </a:r>
            <a:r>
              <a:rPr lang="es-ES" sz="1400" dirty="0">
                <a:solidFill>
                  <a:srgbClr val="000000"/>
                </a:solidFill>
              </a:rPr>
              <a:t> </a:t>
            </a:r>
            <a:r>
              <a:rPr lang="es-ES" sz="1400" dirty="0">
                <a:solidFill>
                  <a:srgbClr val="000000"/>
                </a:solidFill>
              </a:rPr>
              <a:t>and </a:t>
            </a:r>
            <a:r>
              <a:rPr lang="es-ES" sz="1400" dirty="0" err="1">
                <a:solidFill>
                  <a:srgbClr val="000000"/>
                </a:solidFill>
              </a:rPr>
              <a:t>Subirats</a:t>
            </a:r>
            <a:r>
              <a:rPr lang="es-ES" sz="1400" dirty="0">
                <a:solidFill>
                  <a:srgbClr val="000000"/>
                </a:solidFill>
              </a:rPr>
              <a:t>, 1998</a:t>
            </a:r>
          </a:p>
        </p:txBody>
      </p:sp>
    </p:spTree>
    <p:extLst>
      <p:ext uri="{BB962C8B-B14F-4D97-AF65-F5344CB8AC3E}">
        <p14:creationId xmlns:p14="http://schemas.microsoft.com/office/powerpoint/2010/main" val="167754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Cycle model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838200" y="1828800"/>
            <a:ext cx="1752600" cy="403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Prior Events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518525" y="6137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667000" y="2743200"/>
            <a:ext cx="4648200" cy="22098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The Episode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667000" y="5029200"/>
            <a:ext cx="4648200" cy="838200"/>
          </a:xfrm>
          <a:prstGeom prst="rect">
            <a:avLst/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Related Events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667000" y="1828800"/>
            <a:ext cx="4648200" cy="798513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Contemporaneous Events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590800" y="3810000"/>
            <a:ext cx="76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876800" y="2625725"/>
            <a:ext cx="0" cy="115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876800" y="4953000"/>
            <a:ext cx="0" cy="7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590800" y="2286000"/>
            <a:ext cx="76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2590800" y="5410200"/>
            <a:ext cx="76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7467600" y="1828800"/>
            <a:ext cx="1066800" cy="403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Later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Events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15200" y="2286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7315200" y="38100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7315200" y="54864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18" name="AutoShape 18"/>
          <p:cNvSpPr>
            <a:spLocks noChangeArrowheads="1"/>
          </p:cNvSpPr>
          <p:nvPr/>
        </p:nvSpPr>
        <p:spPr bwMode="auto">
          <a:xfrm>
            <a:off x="2819400" y="2819400"/>
            <a:ext cx="5715000" cy="2057400"/>
          </a:xfrm>
          <a:prstGeom prst="homePlate">
            <a:avLst>
              <a:gd name="adj" fmla="val 69444"/>
            </a:avLst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Policy Cycle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3048000" y="3581400"/>
            <a:ext cx="289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  Agenda setting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048000" y="4191000"/>
            <a:ext cx="289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Alternative specification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6172200" y="3581400"/>
            <a:ext cx="1066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Decision-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making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7467600" y="3581400"/>
            <a:ext cx="990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Imple-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mentation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676400" y="3886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5943600" y="3886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V="1">
            <a:off x="5943600" y="4267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4267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flipV="1">
            <a:off x="4648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35814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3733800" y="2514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6705600" y="2438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7239000" y="4191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7086600" y="2362200"/>
            <a:ext cx="609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1143000" y="29718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Elections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3048000" y="1905000"/>
            <a:ext cx="1752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00"/>
                </a:solidFill>
                <a:latin typeface="Times New Roman" pitchFamily="18" charset="0"/>
              </a:rPr>
              <a:t>Focusing Events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1143000" y="35052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Transitions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16764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1752600" y="6362700"/>
            <a:ext cx="625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Source: John Kingdon, </a:t>
            </a:r>
            <a:r>
              <a:rPr lang="en-GB" i="1">
                <a:solidFill>
                  <a:srgbClr val="000000"/>
                </a:solidFill>
                <a:latin typeface="Times New Roman" pitchFamily="18" charset="0"/>
              </a:rPr>
              <a:t>Agendas, Alternatives, and Public Policies</a:t>
            </a: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4002088" y="270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pic>
        <p:nvPicPr>
          <p:cNvPr id="25639" name="Picture 39" descr="fZ1+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936625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0" name="AutoShape 40"/>
          <p:cNvSpPr>
            <a:spLocks noChangeArrowheads="1"/>
          </p:cNvSpPr>
          <p:nvPr/>
        </p:nvSpPr>
        <p:spPr bwMode="auto">
          <a:xfrm>
            <a:off x="228600" y="381000"/>
            <a:ext cx="1905000" cy="1219200"/>
          </a:xfrm>
          <a:prstGeom prst="homePlate">
            <a:avLst>
              <a:gd name="adj" fmla="val 39063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sx="75000" sy="75000" algn="tl" rotWithShape="0">
              <a:schemeClr val="bg2"/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</a:rPr>
              <a:t>Ordering and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</a:rPr>
              <a:t>Interpreting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>
                <a:solidFill>
                  <a:srgbClr val="000000"/>
                </a:solidFill>
                <a:latin typeface="Times New Roman" pitchFamily="18" charset="0"/>
              </a:rPr>
              <a:t> Case Evidence</a:t>
            </a:r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17709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Agendas (I)  </a:t>
            </a:r>
            <a:endParaRPr lang="es-ES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 err="1" smtClean="0"/>
              <a:t>Systemic</a:t>
            </a:r>
            <a:r>
              <a:rPr lang="es-ES" sz="2800" dirty="0" smtClean="0"/>
              <a:t>/</a:t>
            </a:r>
            <a:r>
              <a:rPr lang="es-ES" sz="2800" dirty="0" err="1" smtClean="0"/>
              <a:t>public</a:t>
            </a:r>
            <a:r>
              <a:rPr lang="es-ES" sz="2800" dirty="0" smtClean="0"/>
              <a:t> agenda </a:t>
            </a:r>
            <a:endParaRPr lang="es-ES" sz="2800" dirty="0"/>
          </a:p>
          <a:p>
            <a:r>
              <a:rPr lang="es-ES" sz="2800" dirty="0" err="1" smtClean="0"/>
              <a:t>Institutional</a:t>
            </a:r>
            <a:r>
              <a:rPr lang="es-ES" sz="2800" dirty="0" smtClean="0"/>
              <a:t>/</a:t>
            </a:r>
            <a:r>
              <a:rPr lang="es-ES" sz="2800" dirty="0" err="1" smtClean="0"/>
              <a:t>policy</a:t>
            </a:r>
            <a:r>
              <a:rPr lang="es-ES" sz="2800" dirty="0" smtClean="0"/>
              <a:t> agenda </a:t>
            </a:r>
            <a:endParaRPr lang="es-ES" sz="2800" dirty="0"/>
          </a:p>
          <a:p>
            <a:r>
              <a:rPr lang="es-ES" sz="2800" dirty="0" err="1" smtClean="0"/>
              <a:t>Mechanisms</a:t>
            </a:r>
            <a:r>
              <a:rPr lang="es-ES" sz="2800" dirty="0" smtClean="0"/>
              <a:t> </a:t>
            </a:r>
            <a:r>
              <a:rPr lang="es-ES" sz="2800" dirty="0" err="1" smtClean="0"/>
              <a:t>connecting</a:t>
            </a:r>
            <a:r>
              <a:rPr lang="es-ES" sz="2800" dirty="0" smtClean="0"/>
              <a:t> </a:t>
            </a:r>
            <a:r>
              <a:rPr lang="es-ES" sz="2800" dirty="0" err="1"/>
              <a:t>agendes</a:t>
            </a:r>
            <a:r>
              <a:rPr lang="es-ES" sz="2800" dirty="0"/>
              <a:t>: </a:t>
            </a:r>
            <a:r>
              <a:rPr lang="es-ES" sz="2800" dirty="0" err="1" smtClean="0"/>
              <a:t>issue</a:t>
            </a:r>
            <a:r>
              <a:rPr lang="es-ES" sz="2800" dirty="0" smtClean="0"/>
              <a:t> </a:t>
            </a:r>
            <a:r>
              <a:rPr lang="es-ES" sz="2800" dirty="0" err="1" smtClean="0"/>
              <a:t>inclusion</a:t>
            </a:r>
            <a:r>
              <a:rPr lang="es-ES" sz="2800" dirty="0" smtClean="0"/>
              <a:t> </a:t>
            </a:r>
            <a:r>
              <a:rPr lang="es-ES" sz="2800" dirty="0" err="1" smtClean="0"/>
              <a:t>or</a:t>
            </a:r>
            <a:r>
              <a:rPr lang="es-ES" sz="2800" dirty="0" smtClean="0"/>
              <a:t> </a:t>
            </a:r>
            <a:r>
              <a:rPr lang="es-ES" sz="2800" dirty="0" err="1" smtClean="0"/>
              <a:t>exclusion</a:t>
            </a:r>
            <a:r>
              <a:rPr lang="es-ES" sz="2800" dirty="0" smtClean="0"/>
              <a:t>  </a:t>
            </a:r>
            <a:endParaRPr lang="es-ES" sz="2800" dirty="0"/>
          </a:p>
          <a:p>
            <a:pPr>
              <a:buFontTx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552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Agendas (II)</a:t>
            </a:r>
            <a:endParaRPr lang="es-ES" sz="3200" dirty="0"/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628775"/>
            <a:ext cx="6985000" cy="497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4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Agendas (III)</a:t>
            </a:r>
            <a:endParaRPr lang="es-ES" sz="3200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12875"/>
            <a:ext cx="8135937" cy="504031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2975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dirty="0" smtClean="0"/>
              <a:t>Agenda </a:t>
            </a:r>
            <a:r>
              <a:rPr lang="es-ES" sz="3200" dirty="0" err="1" smtClean="0"/>
              <a:t>setting</a:t>
            </a:r>
            <a:r>
              <a:rPr lang="es-ES" sz="3200" dirty="0" smtClean="0"/>
              <a:t> and </a:t>
            </a:r>
            <a:r>
              <a:rPr lang="es-ES" sz="3200" dirty="0" err="1" smtClean="0"/>
              <a:t>power</a:t>
            </a:r>
            <a:r>
              <a:rPr lang="es-ES" sz="3200" dirty="0" smtClean="0"/>
              <a:t> (I)</a:t>
            </a:r>
            <a:endParaRPr lang="es-ES" sz="3200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  <a:p>
            <a:pPr eaLnBrk="1" hangingPunct="1"/>
            <a:r>
              <a:rPr lang="es-ES" sz="2800" b="1" dirty="0" err="1" smtClean="0"/>
              <a:t>Dimensions</a:t>
            </a:r>
            <a:r>
              <a:rPr lang="es-ES" sz="2800" b="1" dirty="0" smtClean="0"/>
              <a:t> of </a:t>
            </a:r>
            <a:r>
              <a:rPr lang="es-ES" sz="2800" b="1" dirty="0" err="1" smtClean="0"/>
              <a:t>power</a:t>
            </a:r>
            <a:r>
              <a:rPr lang="es-ES" sz="2800" b="1" dirty="0" smtClean="0"/>
              <a:t> </a:t>
            </a:r>
            <a:r>
              <a:rPr lang="es-ES" sz="2800" dirty="0" smtClean="0"/>
              <a:t>(</a:t>
            </a:r>
            <a:r>
              <a:rPr lang="es-ES" sz="2800" dirty="0" err="1" smtClean="0"/>
              <a:t>Lukes</a:t>
            </a:r>
            <a:r>
              <a:rPr lang="es-ES" sz="2800" dirty="0" smtClean="0"/>
              <a:t>, 1974):</a:t>
            </a:r>
          </a:p>
          <a:p>
            <a:pPr lvl="1" eaLnBrk="1" hangingPunct="1"/>
            <a:r>
              <a:rPr lang="es-ES" dirty="0" err="1" smtClean="0"/>
              <a:t>First</a:t>
            </a:r>
            <a:r>
              <a:rPr lang="es-ES" dirty="0" smtClean="0"/>
              <a:t> </a:t>
            </a:r>
            <a:r>
              <a:rPr lang="es-ES" dirty="0" err="1" smtClean="0"/>
              <a:t>dimension</a:t>
            </a:r>
            <a:endParaRPr lang="es-ES" dirty="0" smtClean="0"/>
          </a:p>
          <a:p>
            <a:pPr lvl="1" eaLnBrk="1" hangingPunct="1"/>
            <a:r>
              <a:rPr lang="es-ES" dirty="0" err="1" smtClean="0"/>
              <a:t>Second</a:t>
            </a:r>
            <a:r>
              <a:rPr lang="es-ES" dirty="0" smtClean="0"/>
              <a:t> </a:t>
            </a:r>
            <a:r>
              <a:rPr lang="es-ES" dirty="0" err="1" smtClean="0"/>
              <a:t>dimension</a:t>
            </a:r>
            <a:endParaRPr lang="es-ES" dirty="0" smtClean="0"/>
          </a:p>
          <a:p>
            <a:pPr lvl="1" eaLnBrk="1" hangingPunct="1"/>
            <a:r>
              <a:rPr lang="es-ES" dirty="0" err="1" smtClean="0"/>
              <a:t>Third</a:t>
            </a:r>
            <a:r>
              <a:rPr lang="es-ES" dirty="0" smtClean="0"/>
              <a:t> </a:t>
            </a:r>
            <a:r>
              <a:rPr lang="es-ES" dirty="0" err="1" smtClean="0"/>
              <a:t>dimension</a:t>
            </a:r>
            <a:endParaRPr lang="es-ES" dirty="0" smtClean="0"/>
          </a:p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87699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dirty="0">
                <a:solidFill>
                  <a:srgbClr val="000000"/>
                </a:solidFill>
              </a:rPr>
              <a:t>Agenda </a:t>
            </a:r>
            <a:r>
              <a:rPr lang="es-ES" sz="3200" dirty="0" err="1">
                <a:solidFill>
                  <a:srgbClr val="000000"/>
                </a:solidFill>
              </a:rPr>
              <a:t>setting</a:t>
            </a:r>
            <a:r>
              <a:rPr lang="es-ES" sz="3200" dirty="0">
                <a:solidFill>
                  <a:srgbClr val="000000"/>
                </a:solidFill>
              </a:rPr>
              <a:t> and </a:t>
            </a:r>
            <a:r>
              <a:rPr lang="es-ES" sz="3200" dirty="0" err="1">
                <a:solidFill>
                  <a:srgbClr val="000000"/>
                </a:solidFill>
              </a:rPr>
              <a:t>power</a:t>
            </a:r>
            <a:r>
              <a:rPr lang="es-ES" sz="3200" dirty="0">
                <a:solidFill>
                  <a:srgbClr val="000000"/>
                </a:solidFill>
              </a:rPr>
              <a:t> </a:t>
            </a:r>
            <a:r>
              <a:rPr lang="es-ES" sz="3200" dirty="0" smtClean="0">
                <a:solidFill>
                  <a:srgbClr val="000000"/>
                </a:solidFill>
              </a:rPr>
              <a:t>(II</a:t>
            </a:r>
            <a:r>
              <a:rPr lang="es-ES" sz="3200" dirty="0">
                <a:solidFill>
                  <a:srgbClr val="000000"/>
                </a:solidFill>
              </a:rPr>
              <a:t>)</a:t>
            </a:r>
            <a:endParaRPr lang="es-ES" sz="4000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eaLnBrk="1" hangingPunct="1"/>
            <a:r>
              <a:rPr lang="es-ES" sz="2800" b="1" dirty="0" err="1" smtClean="0"/>
              <a:t>First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dimension</a:t>
            </a:r>
            <a:r>
              <a:rPr lang="es-ES" sz="2800" b="1" dirty="0" smtClean="0"/>
              <a:t> of </a:t>
            </a:r>
            <a:r>
              <a:rPr lang="es-ES" sz="2800" b="1" dirty="0" err="1" smtClean="0"/>
              <a:t>power</a:t>
            </a:r>
            <a:r>
              <a:rPr lang="es-ES" sz="2800" dirty="0" smtClean="0"/>
              <a:t>:</a:t>
            </a:r>
            <a:endParaRPr lang="es-ES_tradnl" sz="2800" dirty="0" smtClean="0"/>
          </a:p>
          <a:p>
            <a:pPr lvl="1" eaLnBrk="1" hangingPunct="1"/>
            <a:r>
              <a:rPr lang="es-ES_tradnl" dirty="0" smtClean="0"/>
              <a:t>Open </a:t>
            </a:r>
            <a:r>
              <a:rPr lang="es-ES_tradnl" dirty="0" err="1" smtClean="0"/>
              <a:t>conflict</a:t>
            </a:r>
            <a:r>
              <a:rPr lang="es-ES_tradnl" dirty="0" smtClean="0"/>
              <a:t> </a:t>
            </a:r>
            <a:r>
              <a:rPr lang="es-ES_tradnl" dirty="0" smtClean="0"/>
              <a:t>(observable)</a:t>
            </a:r>
          </a:p>
          <a:p>
            <a:pPr lvl="1" eaLnBrk="1" hangingPunct="1"/>
            <a:r>
              <a:rPr lang="es-ES_tradnl" dirty="0" err="1" smtClean="0"/>
              <a:t>Choosing</a:t>
            </a:r>
            <a:r>
              <a:rPr lang="es-ES_tradnl" dirty="0" smtClean="0"/>
              <a:t> </a:t>
            </a:r>
            <a:r>
              <a:rPr lang="es-ES_tradnl" dirty="0" err="1" smtClean="0"/>
              <a:t>between</a:t>
            </a:r>
            <a:r>
              <a:rPr lang="es-ES_tradnl" dirty="0" smtClean="0"/>
              <a:t> </a:t>
            </a:r>
            <a:r>
              <a:rPr lang="es-ES_tradnl" dirty="0" err="1" smtClean="0"/>
              <a:t>alternatives</a:t>
            </a:r>
            <a:endParaRPr lang="es-ES_tradnl" dirty="0" smtClean="0"/>
          </a:p>
          <a:p>
            <a:pPr lvl="1" eaLnBrk="1" hangingPunct="1"/>
            <a:r>
              <a:rPr lang="es-ES_tradnl" dirty="0" err="1" smtClean="0"/>
              <a:t>Explicit</a:t>
            </a:r>
            <a:r>
              <a:rPr lang="es-ES_tradnl" dirty="0" smtClean="0"/>
              <a:t> </a:t>
            </a:r>
            <a:r>
              <a:rPr lang="es-ES_tradnl" dirty="0" err="1" smtClean="0"/>
              <a:t>issues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agenda </a:t>
            </a:r>
            <a:endParaRPr lang="es-ES_tradnl" dirty="0" smtClean="0"/>
          </a:p>
          <a:p>
            <a:pPr lvl="1" eaLnBrk="1" hangingPunct="1"/>
            <a:r>
              <a:rPr lang="es-ES_tradnl" dirty="0" err="1" smtClean="0"/>
              <a:t>Preferences</a:t>
            </a:r>
            <a:r>
              <a:rPr lang="es-ES_tradnl" dirty="0" smtClean="0"/>
              <a:t> </a:t>
            </a:r>
            <a:r>
              <a:rPr lang="es-ES_tradnl" dirty="0" err="1" smtClean="0"/>
              <a:t>revealed</a:t>
            </a:r>
            <a:r>
              <a:rPr lang="es-ES_tradnl" dirty="0" smtClean="0"/>
              <a:t> </a:t>
            </a:r>
            <a:r>
              <a:rPr lang="es-ES_tradnl" dirty="0" err="1" smtClean="0"/>
              <a:t>via</a:t>
            </a:r>
            <a:r>
              <a:rPr lang="es-ES_tradnl" dirty="0" smtClean="0"/>
              <a:t> </a:t>
            </a:r>
            <a:r>
              <a:rPr lang="es-ES_tradnl" dirty="0" err="1" smtClean="0"/>
              <a:t>participation</a:t>
            </a:r>
            <a:endParaRPr lang="es-ES_tradnl" dirty="0" smtClean="0"/>
          </a:p>
          <a:p>
            <a:pPr lvl="1" eaLnBrk="1" hangingPunct="1"/>
            <a:r>
              <a:rPr lang="es-ES_tradnl" dirty="0" err="1" smtClean="0"/>
              <a:t>Subjectives</a:t>
            </a:r>
            <a:r>
              <a:rPr lang="es-ES_tradnl" dirty="0" smtClean="0"/>
              <a:t> </a:t>
            </a:r>
            <a:r>
              <a:rPr lang="es-ES_tradnl" dirty="0" err="1" smtClean="0"/>
              <a:t>interests</a:t>
            </a:r>
            <a:r>
              <a:rPr lang="es-ES_tradnl" dirty="0" smtClean="0"/>
              <a:t> </a:t>
            </a:r>
            <a:r>
              <a:rPr lang="es-ES_tradnl" dirty="0" err="1" smtClean="0"/>
              <a:t>expressed</a:t>
            </a:r>
            <a:endParaRPr lang="es-ES_tradnl" dirty="0" smtClean="0"/>
          </a:p>
          <a:p>
            <a:pPr lvl="1" eaLnBrk="1" hangingPunct="1"/>
            <a:r>
              <a:rPr lang="es-ES_tradnl" dirty="0" smtClean="0"/>
              <a:t>Sincere </a:t>
            </a:r>
            <a:r>
              <a:rPr lang="es-ES_tradnl" dirty="0" err="1" smtClean="0"/>
              <a:t>behaviour</a:t>
            </a:r>
            <a:r>
              <a:rPr lang="es-ES_tradnl" dirty="0" smtClean="0"/>
              <a:t> </a:t>
            </a:r>
            <a:r>
              <a:rPr lang="es-ES_tradnl" dirty="0" smtClean="0"/>
              <a:t>(</a:t>
            </a:r>
            <a:r>
              <a:rPr lang="es-ES_tradnl" dirty="0" err="1" smtClean="0"/>
              <a:t>reflecting</a:t>
            </a:r>
            <a:r>
              <a:rPr lang="es-ES_tradnl" dirty="0" smtClean="0"/>
              <a:t> </a:t>
            </a:r>
            <a:r>
              <a:rPr lang="es-ES_tradnl" dirty="0" err="1" smtClean="0"/>
              <a:t>those</a:t>
            </a:r>
            <a:r>
              <a:rPr lang="es-ES_tradnl" dirty="0" smtClean="0"/>
              <a:t> </a:t>
            </a:r>
            <a:r>
              <a:rPr lang="es-ES_tradnl" dirty="0" err="1" smtClean="0"/>
              <a:t>interests</a:t>
            </a:r>
            <a:r>
              <a:rPr lang="es-ES_tradnl" dirty="0" smtClean="0"/>
              <a:t>)</a:t>
            </a:r>
            <a:endParaRPr lang="es-ES_tradnl" dirty="0" smtClean="0"/>
          </a:p>
          <a:p>
            <a:pPr lvl="1" eaLnBrk="1" hangingPunct="1"/>
            <a:r>
              <a:rPr lang="es-ES_tradnl" dirty="0" err="1" smtClean="0"/>
              <a:t>Power</a:t>
            </a:r>
            <a:r>
              <a:rPr lang="es-ES_tradnl" dirty="0" smtClean="0"/>
              <a:t>: </a:t>
            </a:r>
            <a:r>
              <a:rPr lang="es-ES_tradnl" dirty="0" err="1" smtClean="0"/>
              <a:t>contribute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a </a:t>
            </a:r>
            <a:r>
              <a:rPr lang="es-ES_tradnl" dirty="0" err="1" smtClean="0"/>
              <a:t>decision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makes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preferences</a:t>
            </a:r>
            <a:r>
              <a:rPr lang="es-ES_tradnl" dirty="0" smtClean="0"/>
              <a:t> </a:t>
            </a:r>
            <a:r>
              <a:rPr lang="es-ES_tradnl" dirty="0" err="1" smtClean="0"/>
              <a:t>prevail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9230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681</Words>
  <Application>Microsoft Office PowerPoint</Application>
  <PresentationFormat>Presentació en pantalla (4:3)</PresentationFormat>
  <Paragraphs>200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Títols de les diapositives</vt:lpstr>
      </vt:variant>
      <vt:variant>
        <vt:i4>19</vt:i4>
      </vt:variant>
    </vt:vector>
  </HeadingPairs>
  <TitlesOfParts>
    <vt:vector size="23" baseType="lpstr">
      <vt:lpstr>1_Diseño predeterminado</vt:lpstr>
      <vt:lpstr>Diseño predeterminado</vt:lpstr>
      <vt:lpstr>2_Diseño predeterminado</vt:lpstr>
      <vt:lpstr>5_Diseño predeterminado</vt:lpstr>
      <vt:lpstr> Master in Health Economics and Policy   Ethics and Health (April 10-June 19, 2012) </vt:lpstr>
      <vt:lpstr> Session 5:  Agenda setting and policy decision making. </vt:lpstr>
      <vt:lpstr>Policy cycle</vt:lpstr>
      <vt:lpstr>Cycle model</vt:lpstr>
      <vt:lpstr>Agendas (I)  </vt:lpstr>
      <vt:lpstr>Agendas (II)</vt:lpstr>
      <vt:lpstr>Agendas (III)</vt:lpstr>
      <vt:lpstr>Agenda setting and power (I)</vt:lpstr>
      <vt:lpstr>Agenda setting and power (II)</vt:lpstr>
      <vt:lpstr>Agenda setting and power (III)</vt:lpstr>
      <vt:lpstr>Agenda setting and power (IV)</vt:lpstr>
      <vt:lpstr>Agenda setting and decision making (I)</vt:lpstr>
      <vt:lpstr>Agenda setting and decision making (II)</vt:lpstr>
      <vt:lpstr>Decision making (I)</vt:lpstr>
      <vt:lpstr>Decision making (II)</vt:lpstr>
      <vt:lpstr>Policies and arenas (I)</vt:lpstr>
      <vt:lpstr>Policies and arenas (II)</vt:lpstr>
      <vt:lpstr>Policies and arenas (II)</vt:lpstr>
      <vt:lpstr>Case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Master in Health Economics and Policy   Ethics and Health (April 10-June 19, 2012) </dc:title>
  <dc:creator>ub</dc:creator>
  <cp:lastModifiedBy>ub</cp:lastModifiedBy>
  <cp:revision>14</cp:revision>
  <dcterms:created xsi:type="dcterms:W3CDTF">2012-05-08T07:23:21Z</dcterms:created>
  <dcterms:modified xsi:type="dcterms:W3CDTF">2012-05-08T09:32:07Z</dcterms:modified>
</cp:coreProperties>
</file>