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33"/>
  </p:notesMasterIdLst>
  <p:handoutMasterIdLst>
    <p:handoutMasterId r:id="rId34"/>
  </p:handoutMasterIdLst>
  <p:sldIdLst>
    <p:sldId id="300" r:id="rId2"/>
    <p:sldId id="268" r:id="rId3"/>
    <p:sldId id="269" r:id="rId4"/>
    <p:sldId id="270" r:id="rId5"/>
    <p:sldId id="271" r:id="rId6"/>
    <p:sldId id="272" r:id="rId7"/>
    <p:sldId id="273" r:id="rId8"/>
    <p:sldId id="274" r:id="rId9"/>
    <p:sldId id="275" r:id="rId10"/>
    <p:sldId id="276" r:id="rId11"/>
    <p:sldId id="279" r:id="rId12"/>
    <p:sldId id="277" r:id="rId13"/>
    <p:sldId id="278" r:id="rId14"/>
    <p:sldId id="280" r:id="rId15"/>
    <p:sldId id="281" r:id="rId16"/>
    <p:sldId id="285" r:id="rId17"/>
    <p:sldId id="282" r:id="rId18"/>
    <p:sldId id="283" r:id="rId19"/>
    <p:sldId id="284" r:id="rId20"/>
    <p:sldId id="286" r:id="rId21"/>
    <p:sldId id="287" r:id="rId22"/>
    <p:sldId id="288" r:id="rId23"/>
    <p:sldId id="289" r:id="rId24"/>
    <p:sldId id="290" r:id="rId25"/>
    <p:sldId id="291" r:id="rId26"/>
    <p:sldId id="293" r:id="rId27"/>
    <p:sldId id="292" r:id="rId28"/>
    <p:sldId id="294" r:id="rId29"/>
    <p:sldId id="295" r:id="rId30"/>
    <p:sldId id="296" r:id="rId31"/>
    <p:sldId id="297" r:id="rId32"/>
  </p:sldIdLst>
  <p:sldSz cx="9144000" cy="6858000" type="screen4x3"/>
  <p:notesSz cx="7099300" cy="10234613"/>
  <p:defaultTextStyle>
    <a:defPPr>
      <a:defRPr lang="en-US"/>
    </a:defPPr>
    <a:lvl1pPr algn="ctr" rtl="0" eaLnBrk="0" fontAlgn="base" hangingPunct="0">
      <a:spcBef>
        <a:spcPct val="50000"/>
      </a:spcBef>
      <a:spcAft>
        <a:spcPct val="0"/>
      </a:spcAft>
      <a:defRPr kern="1200">
        <a:solidFill>
          <a:schemeClr val="tx1"/>
        </a:solidFill>
        <a:latin typeface="Tahoma" pitchFamily="34" charset="0"/>
        <a:ea typeface="+mn-ea"/>
        <a:cs typeface="+mn-cs"/>
      </a:defRPr>
    </a:lvl1pPr>
    <a:lvl2pPr marL="457200" algn="ctr" rtl="0" eaLnBrk="0" fontAlgn="base" hangingPunct="0">
      <a:spcBef>
        <a:spcPct val="50000"/>
      </a:spcBef>
      <a:spcAft>
        <a:spcPct val="0"/>
      </a:spcAft>
      <a:defRPr kern="1200">
        <a:solidFill>
          <a:schemeClr val="tx1"/>
        </a:solidFill>
        <a:latin typeface="Tahoma" pitchFamily="34" charset="0"/>
        <a:ea typeface="+mn-ea"/>
        <a:cs typeface="+mn-cs"/>
      </a:defRPr>
    </a:lvl2pPr>
    <a:lvl3pPr marL="914400" algn="ctr" rtl="0" eaLnBrk="0" fontAlgn="base" hangingPunct="0">
      <a:spcBef>
        <a:spcPct val="50000"/>
      </a:spcBef>
      <a:spcAft>
        <a:spcPct val="0"/>
      </a:spcAft>
      <a:defRPr kern="1200">
        <a:solidFill>
          <a:schemeClr val="tx1"/>
        </a:solidFill>
        <a:latin typeface="Tahoma" pitchFamily="34" charset="0"/>
        <a:ea typeface="+mn-ea"/>
        <a:cs typeface="+mn-cs"/>
      </a:defRPr>
    </a:lvl3pPr>
    <a:lvl4pPr marL="1371600" algn="ctr" rtl="0" eaLnBrk="0" fontAlgn="base" hangingPunct="0">
      <a:spcBef>
        <a:spcPct val="50000"/>
      </a:spcBef>
      <a:spcAft>
        <a:spcPct val="0"/>
      </a:spcAft>
      <a:defRPr kern="1200">
        <a:solidFill>
          <a:schemeClr val="tx1"/>
        </a:solidFill>
        <a:latin typeface="Tahoma" pitchFamily="34" charset="0"/>
        <a:ea typeface="+mn-ea"/>
        <a:cs typeface="+mn-cs"/>
      </a:defRPr>
    </a:lvl4pPr>
    <a:lvl5pPr marL="1828800" algn="ctr" rtl="0" eaLnBrk="0" fontAlgn="base" hangingPunct="0">
      <a:spcBef>
        <a:spcPct val="5000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6600"/>
    <a:srgbClr val="99FFCC"/>
    <a:srgbClr val="336600"/>
    <a:srgbClr val="009900"/>
    <a:srgbClr val="66FF33"/>
    <a:srgbClr val="FF0066"/>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9650" autoAdjust="0"/>
    <p:restoredTop sz="65932" autoAdjust="0"/>
  </p:normalViewPr>
  <p:slideViewPr>
    <p:cSldViewPr>
      <p:cViewPr varScale="1">
        <p:scale>
          <a:sx n="75" d="100"/>
          <a:sy n="75" d="100"/>
        </p:scale>
        <p:origin x="-5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08" y="-7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3094038" cy="477838"/>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l" defTabSz="965200">
              <a:spcBef>
                <a:spcPct val="0"/>
              </a:spcBef>
              <a:defRPr sz="1300">
                <a:latin typeface="Times New Roman" pitchFamily="18" charset="0"/>
              </a:defRPr>
            </a:lvl1pPr>
          </a:lstStyle>
          <a:p>
            <a:endParaRPr lang="en-US"/>
          </a:p>
        </p:txBody>
      </p:sp>
      <p:sp>
        <p:nvSpPr>
          <p:cNvPr id="99331" name="Rectangle 3"/>
          <p:cNvSpPr>
            <a:spLocks noGrp="1" noChangeArrowheads="1"/>
          </p:cNvSpPr>
          <p:nvPr>
            <p:ph type="dt" sz="quarter" idx="1"/>
          </p:nvPr>
        </p:nvSpPr>
        <p:spPr bwMode="auto">
          <a:xfrm>
            <a:off x="3989388" y="0"/>
            <a:ext cx="3092450" cy="477838"/>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r" defTabSz="965200">
              <a:spcBef>
                <a:spcPct val="0"/>
              </a:spcBef>
              <a:defRPr sz="1300">
                <a:latin typeface="Times New Roman" pitchFamily="18" charset="0"/>
              </a:defRPr>
            </a:lvl1pPr>
          </a:lstStyle>
          <a:p>
            <a:endParaRPr lang="en-US"/>
          </a:p>
        </p:txBody>
      </p:sp>
      <p:sp>
        <p:nvSpPr>
          <p:cNvPr id="99332" name="Rectangle 4"/>
          <p:cNvSpPr>
            <a:spLocks noGrp="1" noChangeArrowheads="1"/>
          </p:cNvSpPr>
          <p:nvPr>
            <p:ph type="ftr" sz="quarter" idx="2"/>
          </p:nvPr>
        </p:nvSpPr>
        <p:spPr bwMode="auto">
          <a:xfrm>
            <a:off x="0" y="9729788"/>
            <a:ext cx="3094038" cy="477837"/>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l" defTabSz="965200">
              <a:spcBef>
                <a:spcPct val="0"/>
              </a:spcBef>
              <a:defRPr sz="1300">
                <a:latin typeface="Times New Roman" pitchFamily="18" charset="0"/>
              </a:defRPr>
            </a:lvl1pPr>
          </a:lstStyle>
          <a:p>
            <a:endParaRPr lang="en-US"/>
          </a:p>
        </p:txBody>
      </p:sp>
      <p:sp>
        <p:nvSpPr>
          <p:cNvPr id="99333" name="Rectangle 5"/>
          <p:cNvSpPr>
            <a:spLocks noGrp="1" noChangeArrowheads="1"/>
          </p:cNvSpPr>
          <p:nvPr>
            <p:ph type="sldNum" sz="quarter" idx="3"/>
          </p:nvPr>
        </p:nvSpPr>
        <p:spPr bwMode="auto">
          <a:xfrm>
            <a:off x="3989388" y="9729788"/>
            <a:ext cx="3092450" cy="477837"/>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r" defTabSz="965200">
              <a:spcBef>
                <a:spcPct val="0"/>
              </a:spcBef>
              <a:defRPr sz="1300">
                <a:latin typeface="Times New Roman" pitchFamily="18" charset="0"/>
              </a:defRPr>
            </a:lvl1pPr>
          </a:lstStyle>
          <a:p>
            <a:fld id="{18952719-48F9-4614-B533-CE191750E9C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l" defTabSz="965200">
              <a:spcBef>
                <a:spcPct val="0"/>
              </a:spcBef>
              <a:defRPr sz="1300">
                <a:latin typeface="Times New Roman" pitchFamily="18" charset="0"/>
              </a:defRPr>
            </a:lvl1pPr>
          </a:lstStyle>
          <a:p>
            <a:endParaRPr lang="en-US"/>
          </a:p>
        </p:txBody>
      </p:sp>
      <p:sp>
        <p:nvSpPr>
          <p:cNvPr id="79875"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r" defTabSz="965200">
              <a:spcBef>
                <a:spcPct val="0"/>
              </a:spcBef>
              <a:defRPr sz="1300">
                <a:latin typeface="Times New Roman" pitchFamily="18" charset="0"/>
              </a:defRPr>
            </a:lvl1pPr>
          </a:lstStyle>
          <a:p>
            <a:endParaRPr lang="en-US"/>
          </a:p>
        </p:txBody>
      </p:sp>
      <p:sp>
        <p:nvSpPr>
          <p:cNvPr id="79876" name="Rectangle 4"/>
          <p:cNvSpPr>
            <a:spLocks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ffectLst/>
        </p:spPr>
      </p:sp>
      <p:sp>
        <p:nvSpPr>
          <p:cNvPr id="79877"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9878"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l" defTabSz="965200">
              <a:spcBef>
                <a:spcPct val="0"/>
              </a:spcBef>
              <a:defRPr sz="1300">
                <a:latin typeface="Times New Roman" pitchFamily="18" charset="0"/>
              </a:defRPr>
            </a:lvl1pPr>
          </a:lstStyle>
          <a:p>
            <a:endParaRPr lang="en-US"/>
          </a:p>
        </p:txBody>
      </p:sp>
      <p:sp>
        <p:nvSpPr>
          <p:cNvPr id="79879"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r" defTabSz="965200">
              <a:spcBef>
                <a:spcPct val="0"/>
              </a:spcBef>
              <a:defRPr sz="1300">
                <a:latin typeface="Times New Roman" pitchFamily="18" charset="0"/>
              </a:defRPr>
            </a:lvl1pPr>
          </a:lstStyle>
          <a:p>
            <a:fld id="{B75CB589-EE82-4D76-8C29-8986E7D5E84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B541AD-2E9A-42A2-B47A-25425A937A2E}" type="slidenum">
              <a:rPr lang="en-US"/>
              <a:pPr/>
              <a:t>1</a:t>
            </a:fld>
            <a:endParaRPr lang="en-US"/>
          </a:p>
        </p:txBody>
      </p:sp>
      <p:sp>
        <p:nvSpPr>
          <p:cNvPr id="868354" name="Rectangle 2"/>
          <p:cNvSpPr>
            <a:spLocks noChangeArrowheads="1" noTextEdit="1"/>
          </p:cNvSpPr>
          <p:nvPr>
            <p:ph type="sldImg"/>
          </p:nvPr>
        </p:nvSpPr>
        <p:spPr>
          <a:xfrm>
            <a:off x="990600" y="768350"/>
            <a:ext cx="5116513" cy="3836988"/>
          </a:xfrm>
          <a:solidFill>
            <a:srgbClr val="FFFFFF"/>
          </a:solidFill>
          <a:ln/>
        </p:spPr>
      </p:sp>
      <p:sp>
        <p:nvSpPr>
          <p:cNvPr id="868355" name="Rectangle 3"/>
          <p:cNvSpPr txBox="1">
            <a:spLocks noChangeArrowheads="1"/>
          </p:cNvSpPr>
          <p:nvPr>
            <p:ph type="body" idx="1"/>
          </p:nvPr>
        </p:nvSpPr>
        <p:spPr>
          <a:xfrm>
            <a:off x="946150" y="4860925"/>
            <a:ext cx="5205413" cy="4605338"/>
          </a:xfrm>
          <a:ln/>
        </p:spPr>
        <p:txBody>
          <a:bodyPr wrap="none" lIns="96113" tIns="48056" rIns="96113" bIns="48056" anchor="ctr"/>
          <a:lstStyle/>
          <a:p>
            <a:endParaRPr lang="ca-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A955FD-B4B5-4BB6-8B64-3B4567FB98BA}" type="slidenum">
              <a:rPr lang="en-US"/>
              <a:pPr/>
              <a:t>14</a:t>
            </a:fld>
            <a:endParaRPr lang="en-US"/>
          </a:p>
        </p:txBody>
      </p:sp>
      <p:sp>
        <p:nvSpPr>
          <p:cNvPr id="829442" name="Rectangle 2"/>
          <p:cNvSpPr>
            <a:spLocks noChangeArrowheads="1" noTextEdit="1"/>
          </p:cNvSpPr>
          <p:nvPr>
            <p:ph type="sldImg"/>
          </p:nvPr>
        </p:nvSpPr>
        <p:spPr>
          <a:xfrm>
            <a:off x="990600" y="768350"/>
            <a:ext cx="5118100" cy="3838575"/>
          </a:xfrm>
          <a:ln/>
        </p:spPr>
      </p:sp>
      <p:sp>
        <p:nvSpPr>
          <p:cNvPr id="829443" name="Rectangle 3"/>
          <p:cNvSpPr>
            <a:spLocks noGrp="1" noChangeArrowheads="1"/>
          </p:cNvSpPr>
          <p:nvPr>
            <p:ph type="body" idx="1"/>
          </p:nvPr>
        </p:nvSpPr>
        <p:spPr/>
        <p:txBody>
          <a:bodyPr lIns="96131" tIns="48065" rIns="96131" bIns="48065"/>
          <a:lstStyle/>
          <a:p>
            <a:r>
              <a:rPr lang="en-US"/>
              <a:t>Awareness of consequences</a:t>
            </a:r>
          </a:p>
          <a:p>
            <a:endParaRPr lang="en-US"/>
          </a:p>
          <a:p>
            <a:r>
              <a:rPr lang="en-US"/>
              <a:t>Cultural meaning of the process: socialization</a:t>
            </a:r>
          </a:p>
          <a:p>
            <a:endParaRPr lang="en-US"/>
          </a:p>
          <a:p>
            <a:r>
              <a:rPr lang="en-US"/>
              <a:t>Knowledge of addiction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AB781E-3D26-4DFB-88FE-F31A70D89D11}" type="slidenum">
              <a:rPr lang="en-US"/>
              <a:pPr/>
              <a:t>15</a:t>
            </a:fld>
            <a:endParaRPr lang="en-US"/>
          </a:p>
        </p:txBody>
      </p:sp>
      <p:sp>
        <p:nvSpPr>
          <p:cNvPr id="831490" name="Rectangle 2"/>
          <p:cNvSpPr>
            <a:spLocks noChangeArrowheads="1" noTextEdit="1"/>
          </p:cNvSpPr>
          <p:nvPr>
            <p:ph type="sldImg"/>
          </p:nvPr>
        </p:nvSpPr>
        <p:spPr>
          <a:xfrm>
            <a:off x="990600" y="768350"/>
            <a:ext cx="5118100" cy="3838575"/>
          </a:xfrm>
          <a:ln/>
        </p:spPr>
      </p:sp>
      <p:sp>
        <p:nvSpPr>
          <p:cNvPr id="831491" name="Rectangle 3"/>
          <p:cNvSpPr>
            <a:spLocks noGrp="1" noChangeArrowheads="1"/>
          </p:cNvSpPr>
          <p:nvPr>
            <p:ph type="body" idx="1"/>
          </p:nvPr>
        </p:nvSpPr>
        <p:spPr/>
        <p:txBody>
          <a:bodyPr lIns="96131" tIns="48065" rIns="96131" bIns="48065"/>
          <a:lstStyle/>
          <a:p>
            <a:r>
              <a:rPr lang="en-US"/>
              <a:t>P. Sheeby says “we should take”. Was he right. Do you think such a position is sustainable?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D4758E-01E0-4C18-9911-F2BF454E3DC3}" type="slidenum">
              <a:rPr lang="en-US"/>
              <a:pPr/>
              <a:t>16</a:t>
            </a:fld>
            <a:endParaRPr lang="en-US"/>
          </a:p>
        </p:txBody>
      </p:sp>
      <p:sp>
        <p:nvSpPr>
          <p:cNvPr id="839682" name="Rectangle 2"/>
          <p:cNvSpPr>
            <a:spLocks noChangeArrowheads="1" noTextEdit="1"/>
          </p:cNvSpPr>
          <p:nvPr>
            <p:ph type="sldImg"/>
          </p:nvPr>
        </p:nvSpPr>
        <p:spPr>
          <a:xfrm>
            <a:off x="990600" y="768350"/>
            <a:ext cx="5118100" cy="3838575"/>
          </a:xfrm>
          <a:ln/>
        </p:spPr>
      </p:sp>
      <p:sp>
        <p:nvSpPr>
          <p:cNvPr id="839683" name="Rectangle 3"/>
          <p:cNvSpPr>
            <a:spLocks noGrp="1" noChangeArrowheads="1"/>
          </p:cNvSpPr>
          <p:nvPr>
            <p:ph type="body" idx="1"/>
          </p:nvPr>
        </p:nvSpPr>
        <p:spPr/>
        <p:txBody>
          <a:bodyPr lIns="96131" tIns="48065" rIns="96131" bIns="48065"/>
          <a:lstStyle/>
          <a:p>
            <a:r>
              <a:rPr lang="en-GB"/>
              <a:t>80% of smokers have started before age 21.</a:t>
            </a:r>
          </a:p>
          <a:p>
            <a:r>
              <a:rPr lang="en-GB"/>
              <a:t>Why is it not ethical to target youths?</a:t>
            </a:r>
          </a:p>
          <a:p>
            <a:pPr lvl="1"/>
            <a:r>
              <a:rPr lang="en-GB"/>
              <a:t>Dangerous product</a:t>
            </a:r>
          </a:p>
          <a:p>
            <a:pPr lvl="1"/>
            <a:r>
              <a:rPr lang="en-GB"/>
              <a:t>There is no real freedom of choice once one is hooked</a:t>
            </a:r>
          </a:p>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3F2258-6A1C-4832-9735-1081F227CE9D}" type="slidenum">
              <a:rPr lang="en-US"/>
              <a:pPr/>
              <a:t>17</a:t>
            </a:fld>
            <a:endParaRPr lang="en-US"/>
          </a:p>
        </p:txBody>
      </p:sp>
      <p:sp>
        <p:nvSpPr>
          <p:cNvPr id="833538" name="Rectangle 2"/>
          <p:cNvSpPr>
            <a:spLocks noChangeArrowheads="1" noTextEdit="1"/>
          </p:cNvSpPr>
          <p:nvPr>
            <p:ph type="sldImg"/>
          </p:nvPr>
        </p:nvSpPr>
        <p:spPr>
          <a:xfrm>
            <a:off x="990600" y="768350"/>
            <a:ext cx="5118100" cy="3838575"/>
          </a:xfrm>
          <a:ln/>
        </p:spPr>
      </p:sp>
      <p:sp>
        <p:nvSpPr>
          <p:cNvPr id="833539" name="Rectangle 3"/>
          <p:cNvSpPr>
            <a:spLocks noGrp="1" noChangeArrowheads="1"/>
          </p:cNvSpPr>
          <p:nvPr>
            <p:ph type="body" idx="1"/>
          </p:nvPr>
        </p:nvSpPr>
        <p:spPr/>
        <p:txBody>
          <a:bodyPr lIns="96131" tIns="48065" rIns="96131" bIns="48065"/>
          <a:lstStyle/>
          <a:p>
            <a:r>
              <a:rPr lang="en-US"/>
              <a:t>Distinction between communicating about the product or about the smoker...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0E6330-C08C-4964-8F14-E429BDD6AAFE}" type="slidenum">
              <a:rPr lang="en-US"/>
              <a:pPr/>
              <a:t>18</a:t>
            </a:fld>
            <a:endParaRPr lang="en-US"/>
          </a:p>
        </p:txBody>
      </p:sp>
      <p:sp>
        <p:nvSpPr>
          <p:cNvPr id="835586" name="Rectangle 2"/>
          <p:cNvSpPr>
            <a:spLocks noChangeArrowheads="1" noTextEdit="1"/>
          </p:cNvSpPr>
          <p:nvPr>
            <p:ph type="sldImg"/>
          </p:nvPr>
        </p:nvSpPr>
        <p:spPr>
          <a:xfrm>
            <a:off x="990600" y="768350"/>
            <a:ext cx="5118100" cy="3838575"/>
          </a:xfrm>
          <a:ln/>
        </p:spPr>
      </p:sp>
      <p:sp>
        <p:nvSpPr>
          <p:cNvPr id="835587" name="Rectangle 3"/>
          <p:cNvSpPr>
            <a:spLocks noGrp="1" noChangeArrowheads="1"/>
          </p:cNvSpPr>
          <p:nvPr>
            <p:ph type="body" idx="1"/>
          </p:nvPr>
        </p:nvSpPr>
        <p:spPr/>
        <p:txBody>
          <a:bodyPr lIns="96131" tIns="48065" rIns="96131" bIns="48065"/>
          <a:lstStyle/>
          <a:p>
            <a:r>
              <a:rPr lang="en-GB"/>
              <a:t>Tobacco companies have commissioned a "scientific" study which claims that advertising does not impact on taking up smoking, it only impacts on brand choice. (This would be the only product for which this happens !)</a:t>
            </a:r>
          </a:p>
          <a:p>
            <a:r>
              <a:rPr lang="en-GB"/>
              <a:t>This is an example of manipulation of the terms of the dilemma (advertising for tobacco is not unethical)</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77F59D-1FCF-4C09-B846-ECEE034857E0}" type="slidenum">
              <a:rPr lang="en-US"/>
              <a:pPr/>
              <a:t>19</a:t>
            </a:fld>
            <a:endParaRPr lang="en-US"/>
          </a:p>
        </p:txBody>
      </p:sp>
      <p:sp>
        <p:nvSpPr>
          <p:cNvPr id="837634" name="Rectangle 2"/>
          <p:cNvSpPr>
            <a:spLocks noChangeArrowheads="1" noTextEdit="1"/>
          </p:cNvSpPr>
          <p:nvPr>
            <p:ph type="sldImg"/>
          </p:nvPr>
        </p:nvSpPr>
        <p:spPr>
          <a:xfrm>
            <a:off x="990600" y="768350"/>
            <a:ext cx="5118100" cy="3838575"/>
          </a:xfrm>
          <a:ln/>
        </p:spPr>
      </p:sp>
      <p:sp>
        <p:nvSpPr>
          <p:cNvPr id="837635" name="Rectangle 3"/>
          <p:cNvSpPr>
            <a:spLocks noGrp="1" noChangeArrowheads="1"/>
          </p:cNvSpPr>
          <p:nvPr>
            <p:ph type="body" idx="1"/>
          </p:nvPr>
        </p:nvSpPr>
        <p:spPr/>
        <p:txBody>
          <a:bodyPr lIns="96131" tIns="48065" rIns="96131" bIns="48065"/>
          <a:lstStyle/>
          <a:p>
            <a:endParaRPr lang="ca-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3C3235-6ADD-4685-949C-E711E8CCC95E}" type="slidenum">
              <a:rPr lang="en-US"/>
              <a:pPr/>
              <a:t>20</a:t>
            </a:fld>
            <a:endParaRPr lang="en-US"/>
          </a:p>
        </p:txBody>
      </p:sp>
      <p:sp>
        <p:nvSpPr>
          <p:cNvPr id="841730" name="Rectangle 2"/>
          <p:cNvSpPr>
            <a:spLocks noChangeArrowheads="1" noTextEdit="1"/>
          </p:cNvSpPr>
          <p:nvPr>
            <p:ph type="sldImg"/>
          </p:nvPr>
        </p:nvSpPr>
        <p:spPr>
          <a:xfrm>
            <a:off x="990600" y="768350"/>
            <a:ext cx="5118100" cy="3838575"/>
          </a:xfrm>
          <a:ln/>
        </p:spPr>
      </p:sp>
      <p:sp>
        <p:nvSpPr>
          <p:cNvPr id="841731" name="Rectangle 3"/>
          <p:cNvSpPr>
            <a:spLocks noGrp="1" noChangeArrowheads="1"/>
          </p:cNvSpPr>
          <p:nvPr>
            <p:ph type="body" idx="1"/>
          </p:nvPr>
        </p:nvSpPr>
        <p:spPr/>
        <p:txBody>
          <a:bodyPr lIns="96131" tIns="48065" rIns="96131" bIns="48065"/>
          <a:lstStyle/>
          <a:p>
            <a:r>
              <a:rPr lang="en-US"/>
              <a:t>1.1 billion smoker today, 1.64 in 2025</a:t>
            </a:r>
          </a:p>
          <a:p>
            <a:endParaRPr lang="en-US"/>
          </a:p>
          <a:p>
            <a:endParaRPr lang="en-US"/>
          </a:p>
          <a:p>
            <a:r>
              <a:rPr lang="en-US"/>
              <a:t>death Toll:</a:t>
            </a:r>
          </a:p>
          <a:p>
            <a:r>
              <a:rPr lang="en-US"/>
              <a:t>Developed 2 to 3 from present to 2030</a:t>
            </a:r>
          </a:p>
          <a:p>
            <a:r>
              <a:rPr lang="en-US"/>
              <a:t>Developing 1 to 7 from present to 2030</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C5813F-5923-4976-9861-62F5DC68932B}" type="slidenum">
              <a:rPr lang="en-US"/>
              <a:pPr/>
              <a:t>21</a:t>
            </a:fld>
            <a:endParaRPr lang="en-US"/>
          </a:p>
        </p:txBody>
      </p:sp>
      <p:sp>
        <p:nvSpPr>
          <p:cNvPr id="843778" name="Rectangle 2"/>
          <p:cNvSpPr>
            <a:spLocks noChangeArrowheads="1" noTextEdit="1"/>
          </p:cNvSpPr>
          <p:nvPr>
            <p:ph type="sldImg"/>
          </p:nvPr>
        </p:nvSpPr>
        <p:spPr>
          <a:xfrm>
            <a:off x="990600" y="768350"/>
            <a:ext cx="5118100" cy="3838575"/>
          </a:xfrm>
          <a:ln/>
        </p:spPr>
      </p:sp>
      <p:sp>
        <p:nvSpPr>
          <p:cNvPr id="843779" name="Rectangle 3"/>
          <p:cNvSpPr>
            <a:spLocks noGrp="1" noChangeArrowheads="1"/>
          </p:cNvSpPr>
          <p:nvPr>
            <p:ph type="body" idx="1"/>
          </p:nvPr>
        </p:nvSpPr>
        <p:spPr/>
        <p:txBody>
          <a:bodyPr lIns="96131" tIns="48065" rIns="96131" bIns="48065"/>
          <a:lstStyle/>
          <a:p>
            <a:r>
              <a:rPr lang="en-US"/>
              <a:t>1.1 billion smoker today, 1.64 in 2025</a:t>
            </a:r>
          </a:p>
          <a:p>
            <a:endParaRPr lang="en-US"/>
          </a:p>
          <a:p>
            <a:endParaRPr lang="en-US"/>
          </a:p>
          <a:p>
            <a:r>
              <a:rPr lang="en-US"/>
              <a:t>death Toll:</a:t>
            </a:r>
          </a:p>
          <a:p>
            <a:r>
              <a:rPr lang="en-US"/>
              <a:t>Developed 2 to 3 from present to 2030</a:t>
            </a:r>
          </a:p>
          <a:p>
            <a:r>
              <a:rPr lang="en-US"/>
              <a:t>Developing 1 to 7 from present to 2030</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C61A1D-1859-4A57-818E-65E3B20F492C}" type="slidenum">
              <a:rPr lang="en-US"/>
              <a:pPr/>
              <a:t>22</a:t>
            </a:fld>
            <a:endParaRPr lang="en-US"/>
          </a:p>
        </p:txBody>
      </p:sp>
      <p:sp>
        <p:nvSpPr>
          <p:cNvPr id="845826" name="Rectangle 2"/>
          <p:cNvSpPr>
            <a:spLocks noChangeArrowheads="1" noTextEdit="1"/>
          </p:cNvSpPr>
          <p:nvPr>
            <p:ph type="sldImg"/>
          </p:nvPr>
        </p:nvSpPr>
        <p:spPr>
          <a:xfrm>
            <a:off x="990600" y="768350"/>
            <a:ext cx="5118100" cy="3838575"/>
          </a:xfrm>
          <a:ln/>
        </p:spPr>
      </p:sp>
      <p:sp>
        <p:nvSpPr>
          <p:cNvPr id="845827" name="Rectangle 3"/>
          <p:cNvSpPr>
            <a:spLocks noGrp="1" noChangeArrowheads="1"/>
          </p:cNvSpPr>
          <p:nvPr>
            <p:ph type="body" idx="1"/>
          </p:nvPr>
        </p:nvSpPr>
        <p:spPr/>
        <p:txBody>
          <a:bodyPr lIns="96131" tIns="48065" rIns="96131" bIns="48065"/>
          <a:lstStyle/>
          <a:p>
            <a:pPr>
              <a:spcBef>
                <a:spcPct val="0"/>
              </a:spcBef>
            </a:pPr>
            <a:r>
              <a:rPr lang="en-US"/>
              <a:t>First paragraph of the report of the committee of experts on Tobacco Industry Documents, published in July 2000 entitled</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1B3DF7-E742-4E2E-91CF-9549CDC08F97}" type="slidenum">
              <a:rPr lang="en-US"/>
              <a:pPr/>
              <a:t>23</a:t>
            </a:fld>
            <a:endParaRPr lang="en-US"/>
          </a:p>
        </p:txBody>
      </p:sp>
      <p:sp>
        <p:nvSpPr>
          <p:cNvPr id="847874" name="Rectangle 2"/>
          <p:cNvSpPr>
            <a:spLocks noChangeArrowheads="1" noTextEdit="1"/>
          </p:cNvSpPr>
          <p:nvPr>
            <p:ph type="sldImg"/>
          </p:nvPr>
        </p:nvSpPr>
        <p:spPr>
          <a:xfrm>
            <a:off x="990600" y="768350"/>
            <a:ext cx="5118100" cy="3838575"/>
          </a:xfrm>
          <a:ln/>
        </p:spPr>
      </p:sp>
      <p:sp>
        <p:nvSpPr>
          <p:cNvPr id="847875" name="Rectangle 3"/>
          <p:cNvSpPr>
            <a:spLocks noGrp="1" noChangeArrowheads="1"/>
          </p:cNvSpPr>
          <p:nvPr>
            <p:ph type="body" idx="1"/>
          </p:nvPr>
        </p:nvSpPr>
        <p:spPr/>
        <p:txBody>
          <a:bodyPr lIns="96131" tIns="48065" rIns="96131" bIns="48065"/>
          <a:lstStyle/>
          <a:p>
            <a:r>
              <a:rPr lang="fr-FR"/>
              <a:t>Manipulation of public opinion, of science, of the policy process, corruption, smuggling,…</a:t>
            </a:r>
            <a:r>
              <a:rPr lang="en-US"/>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655F78-F378-4037-9812-663085802E2B}" type="slidenum">
              <a:rPr lang="en-US"/>
              <a:pPr/>
              <a:t>3</a:t>
            </a:fld>
            <a:endParaRPr lang="en-US"/>
          </a:p>
        </p:txBody>
      </p:sp>
      <p:sp>
        <p:nvSpPr>
          <p:cNvPr id="809986" name="Rectangle 2"/>
          <p:cNvSpPr>
            <a:spLocks noChangeArrowheads="1" noTextEdit="1"/>
          </p:cNvSpPr>
          <p:nvPr>
            <p:ph type="sldImg"/>
          </p:nvPr>
        </p:nvSpPr>
        <p:spPr>
          <a:xfrm>
            <a:off x="990600" y="768350"/>
            <a:ext cx="5118100" cy="3838575"/>
          </a:xfrm>
          <a:ln/>
        </p:spPr>
      </p:sp>
      <p:sp>
        <p:nvSpPr>
          <p:cNvPr id="809987" name="Rectangle 3"/>
          <p:cNvSpPr>
            <a:spLocks noGrp="1" noChangeArrowheads="1"/>
          </p:cNvSpPr>
          <p:nvPr>
            <p:ph type="body" idx="1"/>
          </p:nvPr>
        </p:nvSpPr>
        <p:spPr/>
        <p:txBody>
          <a:bodyPr lIns="96131" tIns="48065" rIns="96131" bIns="48065"/>
          <a:lstStyle/>
          <a:p>
            <a:r>
              <a:rPr lang="en-US" sz="1400"/>
              <a:t>Do smokers like the consequences of smoking?</a:t>
            </a:r>
          </a:p>
          <a:p>
            <a:r>
              <a:rPr lang="en-US" sz="1400"/>
              <a:t>Do smokers like the process of smoking?</a:t>
            </a:r>
          </a:p>
          <a:p>
            <a:r>
              <a:rPr lang="en-US" sz="1400"/>
              <a:t>Where do these preferences come from?</a:t>
            </a:r>
            <a:endParaRPr lang="en-GB" sz="14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6730AF-2E38-4D83-A768-6FAC1B38BB04}" type="slidenum">
              <a:rPr lang="en-US"/>
              <a:pPr/>
              <a:t>24</a:t>
            </a:fld>
            <a:endParaRPr lang="en-US"/>
          </a:p>
        </p:txBody>
      </p:sp>
      <p:sp>
        <p:nvSpPr>
          <p:cNvPr id="849922" name="Rectangle 2"/>
          <p:cNvSpPr>
            <a:spLocks noChangeArrowheads="1" noTextEdit="1"/>
          </p:cNvSpPr>
          <p:nvPr>
            <p:ph type="sldImg"/>
          </p:nvPr>
        </p:nvSpPr>
        <p:spPr>
          <a:xfrm>
            <a:off x="990600" y="768350"/>
            <a:ext cx="5118100" cy="3838575"/>
          </a:xfrm>
          <a:ln/>
        </p:spPr>
      </p:sp>
      <p:sp>
        <p:nvSpPr>
          <p:cNvPr id="849923" name="Rectangle 3"/>
          <p:cNvSpPr>
            <a:spLocks noGrp="1" noChangeArrowheads="1"/>
          </p:cNvSpPr>
          <p:nvPr>
            <p:ph type="body" idx="1"/>
          </p:nvPr>
        </p:nvSpPr>
        <p:spPr/>
        <p:txBody>
          <a:bodyPr lIns="96131" tIns="48065" rIns="96131" bIns="48065"/>
          <a:lstStyle/>
          <a:p>
            <a:endParaRPr lang="ca-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6D0092-BF71-4234-A4F1-4F363AD8A70F}" type="slidenum">
              <a:rPr lang="en-US"/>
              <a:pPr/>
              <a:t>28</a:t>
            </a:fld>
            <a:endParaRPr lang="en-US"/>
          </a:p>
        </p:txBody>
      </p:sp>
      <p:sp>
        <p:nvSpPr>
          <p:cNvPr id="855042" name="Rectangle 2"/>
          <p:cNvSpPr>
            <a:spLocks noChangeArrowheads="1" noTextEdit="1"/>
          </p:cNvSpPr>
          <p:nvPr>
            <p:ph type="sldImg"/>
          </p:nvPr>
        </p:nvSpPr>
        <p:spPr>
          <a:xfrm>
            <a:off x="990600" y="768350"/>
            <a:ext cx="5118100" cy="3838575"/>
          </a:xfrm>
          <a:ln/>
        </p:spPr>
      </p:sp>
      <p:sp>
        <p:nvSpPr>
          <p:cNvPr id="855043" name="Rectangle 3"/>
          <p:cNvSpPr>
            <a:spLocks noGrp="1" noChangeArrowheads="1"/>
          </p:cNvSpPr>
          <p:nvPr>
            <p:ph type="body" idx="1"/>
          </p:nvPr>
        </p:nvSpPr>
        <p:spPr/>
        <p:txBody>
          <a:bodyPr lIns="96131" tIns="48065" rIns="96131" bIns="48065"/>
          <a:lstStyle/>
          <a:p>
            <a:r>
              <a:rPr lang="en-GB" b="1"/>
              <a:t>Sale</a:t>
            </a:r>
          </a:p>
          <a:p>
            <a:endParaRPr lang="en-GB" b="1"/>
          </a:p>
          <a:p>
            <a:r>
              <a:rPr lang="en-GB" b="1"/>
              <a:t>Advertisement</a:t>
            </a:r>
          </a:p>
          <a:p>
            <a:r>
              <a:rPr lang="en-GB" b="1"/>
              <a:t>I</a:t>
            </a:r>
            <a:r>
              <a:rPr lang="fr-FR" b="1"/>
              <a:t>s</a:t>
            </a:r>
            <a:r>
              <a:rPr lang="en-GB" b="1"/>
              <a:t> i</a:t>
            </a:r>
            <a:r>
              <a:rPr lang="fr-FR" b="1"/>
              <a:t>t</a:t>
            </a:r>
            <a:r>
              <a:rPr lang="en-GB" b="1"/>
              <a:t> ethical to persuade a person to take up a habit that might eventually kill that person?</a:t>
            </a:r>
            <a:endParaRPr lang="en-US"/>
          </a:p>
          <a:p>
            <a:endParaRPr lang="en-US"/>
          </a:p>
          <a:p>
            <a:r>
              <a:rPr lang="en-US" sz="1000"/>
              <a:t>Segmentation</a:t>
            </a:r>
          </a:p>
          <a:p>
            <a:r>
              <a:rPr lang="en-US" sz="1000"/>
              <a:t>Would you sell a dangerous product only to those who do not know it is dangerous?</a:t>
            </a:r>
          </a:p>
          <a:p>
            <a:endParaRPr lang="en-US" sz="1000"/>
          </a:p>
          <a:p>
            <a:r>
              <a:rPr lang="en-US" sz="1000"/>
              <a:t>Diversification</a:t>
            </a:r>
          </a:p>
          <a:p>
            <a:r>
              <a:rPr lang="en-US" sz="1000"/>
              <a:t>Can you mix socially good products with socially harmful products, what are the consequences?</a:t>
            </a:r>
          </a:p>
          <a:p>
            <a:endParaRPr lang="en-US" sz="1000"/>
          </a:p>
          <a:p>
            <a:r>
              <a:rPr lang="en-US" sz="1000"/>
              <a:t>Scientific Issues</a:t>
            </a:r>
          </a:p>
          <a:p>
            <a:r>
              <a:rPr lang="en-US" sz="1000"/>
              <a:t>I science about objectivity?</a:t>
            </a:r>
          </a:p>
          <a:p>
            <a:endParaRPr lang="en-US" sz="1000"/>
          </a:p>
          <a:p>
            <a:r>
              <a:rPr lang="en-US" sz="1000"/>
              <a:t>What attitude towards control activities? Passive or active, collaborative or competitive?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8B155D-7EB8-4ECC-AD2C-DB1E948633A2}" type="slidenum">
              <a:rPr lang="en-US"/>
              <a:pPr/>
              <a:t>4</a:t>
            </a:fld>
            <a:endParaRPr lang="en-US"/>
          </a:p>
        </p:txBody>
      </p:sp>
      <p:sp>
        <p:nvSpPr>
          <p:cNvPr id="812034" name="Rectangle 2"/>
          <p:cNvSpPr>
            <a:spLocks noChangeArrowheads="1" noTextEdit="1"/>
          </p:cNvSpPr>
          <p:nvPr>
            <p:ph type="sldImg"/>
          </p:nvPr>
        </p:nvSpPr>
        <p:spPr>
          <a:xfrm>
            <a:off x="992188" y="768350"/>
            <a:ext cx="5114925" cy="3836988"/>
          </a:xfrm>
          <a:ln/>
        </p:spPr>
      </p:sp>
      <p:sp>
        <p:nvSpPr>
          <p:cNvPr id="812035"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72C6A4-2A87-4EA3-8BCC-D049FD6CDE31}" type="slidenum">
              <a:rPr lang="en-US"/>
              <a:pPr/>
              <a:t>5</a:t>
            </a:fld>
            <a:endParaRPr lang="en-US"/>
          </a:p>
        </p:txBody>
      </p:sp>
      <p:sp>
        <p:nvSpPr>
          <p:cNvPr id="814082" name="Rectangle 2"/>
          <p:cNvSpPr>
            <a:spLocks noChangeArrowheads="1" noTextEdit="1"/>
          </p:cNvSpPr>
          <p:nvPr>
            <p:ph type="sldImg"/>
          </p:nvPr>
        </p:nvSpPr>
        <p:spPr>
          <a:xfrm>
            <a:off x="990600" y="768350"/>
            <a:ext cx="5118100" cy="3838575"/>
          </a:xfrm>
          <a:ln/>
        </p:spPr>
      </p:sp>
      <p:sp>
        <p:nvSpPr>
          <p:cNvPr id="814083" name="Rectangle 3"/>
          <p:cNvSpPr>
            <a:spLocks noGrp="1" noChangeArrowheads="1"/>
          </p:cNvSpPr>
          <p:nvPr>
            <p:ph type="body" idx="1"/>
          </p:nvPr>
        </p:nvSpPr>
        <p:spPr/>
        <p:txBody>
          <a:bodyPr lIns="96131" tIns="48065" rIns="96131" bIns="48065"/>
          <a:lstStyle/>
          <a:p>
            <a:endParaRPr lang="en-US"/>
          </a:p>
          <a:p>
            <a:r>
              <a:rPr lang="en-US"/>
              <a:t>behavior motivated by the “reinforcing” effects of the psychological substance</a:t>
            </a:r>
          </a:p>
          <a:p>
            <a:endParaRPr lang="en-US"/>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059CBE-A9BB-4805-B2A0-330D91D96B49}" type="slidenum">
              <a:rPr lang="en-US"/>
              <a:pPr/>
              <a:t>6</a:t>
            </a:fld>
            <a:endParaRPr lang="en-US"/>
          </a:p>
        </p:txBody>
      </p:sp>
      <p:sp>
        <p:nvSpPr>
          <p:cNvPr id="816130" name="Rectangle 2"/>
          <p:cNvSpPr>
            <a:spLocks noChangeArrowheads="1" noTextEdit="1"/>
          </p:cNvSpPr>
          <p:nvPr>
            <p:ph type="sldImg"/>
          </p:nvPr>
        </p:nvSpPr>
        <p:spPr>
          <a:xfrm>
            <a:off x="990600" y="768350"/>
            <a:ext cx="5118100" cy="3838575"/>
          </a:xfrm>
          <a:ln/>
        </p:spPr>
      </p:sp>
      <p:sp>
        <p:nvSpPr>
          <p:cNvPr id="816131" name="Rectangle 3"/>
          <p:cNvSpPr>
            <a:spLocks noGrp="1" noChangeArrowheads="1"/>
          </p:cNvSpPr>
          <p:nvPr>
            <p:ph type="body" idx="1"/>
          </p:nvPr>
        </p:nvSpPr>
        <p:spPr/>
        <p:txBody>
          <a:bodyPr lIns="96131" tIns="48065" rIns="96131" bIns="48065"/>
          <a:lstStyle/>
          <a:p>
            <a:r>
              <a:rPr lang="en-GB"/>
              <a:t>Teenagers are typically thinking short term.</a:t>
            </a:r>
          </a:p>
          <a:p>
            <a:r>
              <a:rPr lang="en-GB"/>
              <a:t>There is little consciousness of the fact that it is addictive.</a:t>
            </a:r>
          </a:p>
          <a:p>
            <a:r>
              <a:rPr lang="en-GB"/>
              <a:t>Preferences on the processes are manipulated by advertisement.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4997C6-26A2-4847-9BD7-9AC9E2E6B500}" type="slidenum">
              <a:rPr lang="en-US"/>
              <a:pPr/>
              <a:t>7</a:t>
            </a:fld>
            <a:endParaRPr lang="en-US"/>
          </a:p>
        </p:txBody>
      </p:sp>
      <p:sp>
        <p:nvSpPr>
          <p:cNvPr id="818178" name="Rectangle 2"/>
          <p:cNvSpPr>
            <a:spLocks noChangeArrowheads="1" noTextEdit="1"/>
          </p:cNvSpPr>
          <p:nvPr>
            <p:ph type="sldImg"/>
          </p:nvPr>
        </p:nvSpPr>
        <p:spPr>
          <a:xfrm>
            <a:off x="990600" y="768350"/>
            <a:ext cx="5118100" cy="3838575"/>
          </a:xfrm>
          <a:ln/>
        </p:spPr>
      </p:sp>
      <p:sp>
        <p:nvSpPr>
          <p:cNvPr id="818179" name="Rectangle 3"/>
          <p:cNvSpPr>
            <a:spLocks noGrp="1" noChangeArrowheads="1"/>
          </p:cNvSpPr>
          <p:nvPr>
            <p:ph type="body" idx="1"/>
          </p:nvPr>
        </p:nvSpPr>
        <p:spPr/>
        <p:txBody>
          <a:bodyPr lIns="96131" tIns="48065" rIns="96131" bIns="48065"/>
          <a:lstStyle/>
          <a:p>
            <a:r>
              <a:rPr lang="en-GB"/>
              <a:t>Teenagers are typically thinking short term.</a:t>
            </a:r>
          </a:p>
          <a:p>
            <a:r>
              <a:rPr lang="en-GB"/>
              <a:t>There is little consciousness of the fact that it is addictive.</a:t>
            </a:r>
          </a:p>
          <a:p>
            <a:r>
              <a:rPr lang="en-GB"/>
              <a:t>Preferences on the processes are manipulated by advertisement.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1C96E8-D0B5-4BE7-842D-3CC9493CBF91}" type="slidenum">
              <a:rPr lang="en-US"/>
              <a:pPr/>
              <a:t>9</a:t>
            </a:fld>
            <a:endParaRPr lang="en-US"/>
          </a:p>
        </p:txBody>
      </p:sp>
      <p:sp>
        <p:nvSpPr>
          <p:cNvPr id="821250" name="Rectangle 2"/>
          <p:cNvSpPr>
            <a:spLocks noChangeArrowheads="1" noTextEdit="1"/>
          </p:cNvSpPr>
          <p:nvPr>
            <p:ph type="sldImg"/>
          </p:nvPr>
        </p:nvSpPr>
        <p:spPr>
          <a:xfrm>
            <a:off x="990600" y="768350"/>
            <a:ext cx="5118100" cy="3838575"/>
          </a:xfrm>
          <a:ln/>
        </p:spPr>
      </p:sp>
      <p:sp>
        <p:nvSpPr>
          <p:cNvPr id="821251" name="Rectangle 3"/>
          <p:cNvSpPr>
            <a:spLocks noGrp="1" noChangeArrowheads="1"/>
          </p:cNvSpPr>
          <p:nvPr>
            <p:ph type="body" idx="1"/>
          </p:nvPr>
        </p:nvSpPr>
        <p:spPr/>
        <p:txBody>
          <a:bodyPr lIns="96131" tIns="48065" rIns="96131" bIns="48065"/>
          <a:lstStyle/>
          <a:p>
            <a:endParaRPr lang="ca-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FAC0AD-B7A3-4315-B07E-0D07A16D7AE6}" type="slidenum">
              <a:rPr lang="en-US"/>
              <a:pPr/>
              <a:t>12</a:t>
            </a:fld>
            <a:endParaRPr lang="en-US"/>
          </a:p>
        </p:txBody>
      </p:sp>
      <p:sp>
        <p:nvSpPr>
          <p:cNvPr id="824322" name="Rectangle 2"/>
          <p:cNvSpPr>
            <a:spLocks noChangeArrowheads="1" noTextEdit="1"/>
          </p:cNvSpPr>
          <p:nvPr>
            <p:ph type="sldImg"/>
          </p:nvPr>
        </p:nvSpPr>
        <p:spPr>
          <a:xfrm>
            <a:off x="990600" y="768350"/>
            <a:ext cx="5118100" cy="3838575"/>
          </a:xfrm>
          <a:ln/>
        </p:spPr>
      </p:sp>
      <p:sp>
        <p:nvSpPr>
          <p:cNvPr id="824323" name="Rectangle 3"/>
          <p:cNvSpPr>
            <a:spLocks noGrp="1" noChangeArrowheads="1"/>
          </p:cNvSpPr>
          <p:nvPr>
            <p:ph type="body" idx="1"/>
          </p:nvPr>
        </p:nvSpPr>
        <p:spPr>
          <a:xfrm>
            <a:off x="946150" y="4862513"/>
            <a:ext cx="5207000" cy="4603750"/>
          </a:xfrm>
        </p:spPr>
        <p:txBody>
          <a:bodyPr lIns="99057" tIns="49528" rIns="99057" bIns="49528"/>
          <a:lstStyle/>
          <a:p>
            <a:r>
              <a:rPr lang="en-GB"/>
              <a:t>Methodological individualism</a:t>
            </a:r>
          </a:p>
          <a:p>
            <a:r>
              <a:rPr lang="en-GB"/>
              <a:t>Procedural/Axiological rationality (qualitative)</a:t>
            </a:r>
          </a:p>
          <a:p>
            <a:r>
              <a:rPr lang="en-GB"/>
              <a:t>Consequential/Instrumental/Utilitarian rationality (quantitative)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985229-708E-442C-9409-12363E911F09}" type="slidenum">
              <a:rPr lang="en-US"/>
              <a:pPr/>
              <a:t>13</a:t>
            </a:fld>
            <a:endParaRPr lang="en-US"/>
          </a:p>
        </p:txBody>
      </p:sp>
      <p:sp>
        <p:nvSpPr>
          <p:cNvPr id="826370" name="Rectangle 2"/>
          <p:cNvSpPr>
            <a:spLocks noChangeArrowheads="1" noTextEdit="1"/>
          </p:cNvSpPr>
          <p:nvPr>
            <p:ph type="sldImg"/>
          </p:nvPr>
        </p:nvSpPr>
        <p:spPr>
          <a:xfrm>
            <a:off x="990600" y="768350"/>
            <a:ext cx="5118100" cy="3838575"/>
          </a:xfrm>
          <a:ln/>
        </p:spPr>
      </p:sp>
      <p:sp>
        <p:nvSpPr>
          <p:cNvPr id="826371" name="Rectangle 3"/>
          <p:cNvSpPr>
            <a:spLocks noGrp="1" noChangeArrowheads="1"/>
          </p:cNvSpPr>
          <p:nvPr>
            <p:ph type="body" idx="1"/>
          </p:nvPr>
        </p:nvSpPr>
        <p:spPr>
          <a:xfrm>
            <a:off x="946150" y="4862513"/>
            <a:ext cx="5207000" cy="4603750"/>
          </a:xfrm>
        </p:spPr>
        <p:txBody>
          <a:bodyPr lIns="99057" tIns="49528" rIns="99057" bIns="49528"/>
          <a:lstStyle/>
          <a:p>
            <a:r>
              <a:rPr lang="en-GB"/>
              <a:t>Methodological individualism</a:t>
            </a:r>
          </a:p>
          <a:p>
            <a:r>
              <a:rPr lang="en-GB"/>
              <a:t>Procedural/Axiological rationality (qualitative)</a:t>
            </a:r>
          </a:p>
          <a:p>
            <a:r>
              <a:rPr lang="en-GB"/>
              <a:t>Consequential/Instrumental/Utilitarian rationality (quantitative)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ol">
    <p:spTree>
      <p:nvGrpSpPr>
        <p:cNvPr id="1" name=""/>
        <p:cNvGrpSpPr/>
        <p:nvPr/>
      </p:nvGrpSpPr>
      <p:grpSpPr>
        <a:xfrm>
          <a:off x="0" y="0"/>
          <a:ext cx="0" cy="0"/>
          <a:chOff x="0" y="0"/>
          <a:chExt cx="0" cy="0"/>
        </a:xfrm>
      </p:grpSpPr>
      <p:sp>
        <p:nvSpPr>
          <p:cNvPr id="32871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ca-ES"/>
          </a:p>
        </p:txBody>
      </p:sp>
      <p:sp>
        <p:nvSpPr>
          <p:cNvPr id="328712" name="Line 8"/>
          <p:cNvSpPr>
            <a:spLocks noChangeShapeType="1"/>
          </p:cNvSpPr>
          <p:nvPr userDrawn="1"/>
        </p:nvSpPr>
        <p:spPr bwMode="auto">
          <a:xfrm>
            <a:off x="1981200" y="3962400"/>
            <a:ext cx="6511925" cy="0"/>
          </a:xfrm>
          <a:prstGeom prst="line">
            <a:avLst/>
          </a:prstGeom>
          <a:noFill/>
          <a:ln w="19050">
            <a:solidFill>
              <a:schemeClr val="accent1"/>
            </a:solidFill>
            <a:round/>
            <a:headEnd/>
            <a:tailEnd/>
          </a:ln>
          <a:effectLst/>
        </p:spPr>
        <p:txBody>
          <a:bodyPr/>
          <a:lstStyle/>
          <a:p>
            <a:endParaRPr lang="ca-E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text vertical 2"/>
          <p:cNvSpPr>
            <a:spLocks noGrp="1"/>
          </p:cNvSpPr>
          <p:nvPr>
            <p:ph type="body" orient="vert" idx="1"/>
          </p:nvPr>
        </p:nvSpPr>
        <p:spPr/>
        <p:txBody>
          <a:bodyPr vert="eaVert"/>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número de diapositiva 3"/>
          <p:cNvSpPr>
            <a:spLocks noGrp="1"/>
          </p:cNvSpPr>
          <p:nvPr>
            <p:ph type="sldNum" sz="quarter" idx="10"/>
          </p:nvPr>
        </p:nvSpPr>
        <p:spPr/>
        <p:txBody>
          <a:bodyPr/>
          <a:lstStyle>
            <a:lvl1pPr>
              <a:defRPr/>
            </a:lvl1pPr>
          </a:lstStyle>
          <a:p>
            <a:fld id="{EC2C6AF4-F5A7-4431-94FC-215CDD133405}"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Títol vertical 1"/>
          <p:cNvSpPr>
            <a:spLocks noGrp="1"/>
          </p:cNvSpPr>
          <p:nvPr>
            <p:ph type="title" orient="vert"/>
          </p:nvPr>
        </p:nvSpPr>
        <p:spPr>
          <a:xfrm>
            <a:off x="6629400" y="277813"/>
            <a:ext cx="2057400" cy="5853112"/>
          </a:xfrm>
        </p:spPr>
        <p:txBody>
          <a:bodyPr vert="eaVert"/>
          <a:lstStyle/>
          <a:p>
            <a:r>
              <a:rPr lang="ca-ES" smtClean="0"/>
              <a:t>Feu clic aquí per editar l'estil</a:t>
            </a:r>
            <a:endParaRPr lang="ca-ES"/>
          </a:p>
        </p:txBody>
      </p:sp>
      <p:sp>
        <p:nvSpPr>
          <p:cNvPr id="3" name="Contenidor de text vertical 2"/>
          <p:cNvSpPr>
            <a:spLocks noGrp="1"/>
          </p:cNvSpPr>
          <p:nvPr>
            <p:ph type="body" orient="vert" idx="1"/>
          </p:nvPr>
        </p:nvSpPr>
        <p:spPr>
          <a:xfrm>
            <a:off x="457200" y="277813"/>
            <a:ext cx="6019800" cy="5853112"/>
          </a:xfrm>
        </p:spPr>
        <p:txBody>
          <a:bodyPr vert="eaVert"/>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número de diapositiva 3"/>
          <p:cNvSpPr>
            <a:spLocks noGrp="1"/>
          </p:cNvSpPr>
          <p:nvPr>
            <p:ph type="sldNum" sz="quarter" idx="10"/>
          </p:nvPr>
        </p:nvSpPr>
        <p:spPr/>
        <p:txBody>
          <a:bodyPr/>
          <a:lstStyle>
            <a:lvl1pPr>
              <a:defRPr/>
            </a:lvl1pPr>
          </a:lstStyle>
          <a:p>
            <a:fld id="{FA845B50-6C10-420D-BC2E-AD571591C6E9}"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idx="1"/>
          </p:nvPr>
        </p:nvSpPr>
        <p:spPr/>
        <p:txBody>
          <a:body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número de diapositiva 3"/>
          <p:cNvSpPr>
            <a:spLocks noGrp="1"/>
          </p:cNvSpPr>
          <p:nvPr>
            <p:ph type="sldNum" sz="quarter" idx="10"/>
          </p:nvPr>
        </p:nvSpPr>
        <p:spPr/>
        <p:txBody>
          <a:bodyPr/>
          <a:lstStyle>
            <a:lvl1pPr>
              <a:defRPr/>
            </a:lvl1pPr>
          </a:lstStyle>
          <a:p>
            <a:fld id="{13853691-DF59-4CCC-89E2-016312C0EA46}"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ítol 1"/>
          <p:cNvSpPr>
            <a:spLocks noGrp="1"/>
          </p:cNvSpPr>
          <p:nvPr>
            <p:ph type="title"/>
          </p:nvPr>
        </p:nvSpPr>
        <p:spPr>
          <a:xfrm>
            <a:off x="722313" y="4406900"/>
            <a:ext cx="7772400" cy="1362075"/>
          </a:xfrm>
        </p:spPr>
        <p:txBody>
          <a:bodyPr/>
          <a:lstStyle>
            <a:lvl1pPr algn="l">
              <a:defRPr sz="4000" b="1" cap="all"/>
            </a:lvl1pPr>
          </a:lstStyle>
          <a:p>
            <a:r>
              <a:rPr lang="ca-ES" smtClean="0"/>
              <a:t>Feu clic aquí per editar l'estil</a:t>
            </a:r>
            <a:endParaRPr lang="ca-ES"/>
          </a:p>
        </p:txBody>
      </p:sp>
      <p:sp>
        <p:nvSpPr>
          <p:cNvPr id="3" name="Contenidor de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a-ES" smtClean="0"/>
              <a:t>Feu clic aquí per editar els estils de text</a:t>
            </a:r>
          </a:p>
        </p:txBody>
      </p:sp>
      <p:sp>
        <p:nvSpPr>
          <p:cNvPr id="4" name="Contenidor de número de diapositiva 3"/>
          <p:cNvSpPr>
            <a:spLocks noGrp="1"/>
          </p:cNvSpPr>
          <p:nvPr>
            <p:ph type="sldNum" sz="quarter" idx="10"/>
          </p:nvPr>
        </p:nvSpPr>
        <p:spPr/>
        <p:txBody>
          <a:bodyPr/>
          <a:lstStyle>
            <a:lvl1pPr>
              <a:defRPr/>
            </a:lvl1pPr>
          </a:lstStyle>
          <a:p>
            <a:fld id="{C5B3A935-C19D-47B9-B775-E29D7124AC91}"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contingut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número de diapositiva 4"/>
          <p:cNvSpPr>
            <a:spLocks noGrp="1"/>
          </p:cNvSpPr>
          <p:nvPr>
            <p:ph type="sldNum" sz="quarter" idx="10"/>
          </p:nvPr>
        </p:nvSpPr>
        <p:spPr/>
        <p:txBody>
          <a:bodyPr/>
          <a:lstStyle>
            <a:lvl1pPr>
              <a:defRPr/>
            </a:lvl1pPr>
          </a:lstStyle>
          <a:p>
            <a:fld id="{2FD84AD4-7BE4-4E8A-94AA-93261B3E755A}"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ítol 1"/>
          <p:cNvSpPr>
            <a:spLocks noGrp="1"/>
          </p:cNvSpPr>
          <p:nvPr>
            <p:ph type="title"/>
          </p:nvPr>
        </p:nvSpPr>
        <p:spPr>
          <a:xfrm>
            <a:off x="457200" y="274638"/>
            <a:ext cx="8229600" cy="1143000"/>
          </a:xfrm>
        </p:spPr>
        <p:txBody>
          <a:bodyPr/>
          <a:lstStyle>
            <a:lvl1pPr>
              <a:defRPr/>
            </a:lvl1pPr>
          </a:lstStyle>
          <a:p>
            <a:r>
              <a:rPr lang="ca-ES" smtClean="0"/>
              <a:t>Feu clic aquí per editar l'estil</a:t>
            </a:r>
            <a:endParaRPr lang="ca-ES"/>
          </a:p>
        </p:txBody>
      </p:sp>
      <p:sp>
        <p:nvSpPr>
          <p:cNvPr id="3" name="Contenidor de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els estils de text</a:t>
            </a:r>
          </a:p>
        </p:txBody>
      </p:sp>
      <p:sp>
        <p:nvSpPr>
          <p:cNvPr id="4" name="Contenidor de contingut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els estils de text</a:t>
            </a:r>
          </a:p>
        </p:txBody>
      </p:sp>
      <p:sp>
        <p:nvSpPr>
          <p:cNvPr id="6" name="Contenidor de contingut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7" name="Contenidor de número de diapositiva 6"/>
          <p:cNvSpPr>
            <a:spLocks noGrp="1"/>
          </p:cNvSpPr>
          <p:nvPr>
            <p:ph type="sldNum" sz="quarter" idx="10"/>
          </p:nvPr>
        </p:nvSpPr>
        <p:spPr/>
        <p:txBody>
          <a:bodyPr/>
          <a:lstStyle>
            <a:lvl1pPr>
              <a:defRPr/>
            </a:lvl1pPr>
          </a:lstStyle>
          <a:p>
            <a:fld id="{FF406AA6-CFDD-4274-8AF4-F7C26362088D}"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número de diapositiva 2"/>
          <p:cNvSpPr>
            <a:spLocks noGrp="1"/>
          </p:cNvSpPr>
          <p:nvPr>
            <p:ph type="sldNum" sz="quarter" idx="10"/>
          </p:nvPr>
        </p:nvSpPr>
        <p:spPr/>
        <p:txBody>
          <a:bodyPr/>
          <a:lstStyle>
            <a:lvl1pPr>
              <a:defRPr/>
            </a:lvl1pPr>
          </a:lstStyle>
          <a:p>
            <a:fld id="{84058AF8-AC39-4042-8549-E83A4292C858}"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2" name="Contenidor de número de diapositiva 1"/>
          <p:cNvSpPr>
            <a:spLocks noGrp="1"/>
          </p:cNvSpPr>
          <p:nvPr>
            <p:ph type="sldNum" sz="quarter" idx="10"/>
          </p:nvPr>
        </p:nvSpPr>
        <p:spPr/>
        <p:txBody>
          <a:bodyPr/>
          <a:lstStyle>
            <a:lvl1pPr>
              <a:defRPr/>
            </a:lvl1pPr>
          </a:lstStyle>
          <a:p>
            <a:fld id="{AFBA030B-2D0C-4859-87CD-4AC395FF4295}"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457200" y="273050"/>
            <a:ext cx="3008313" cy="1162050"/>
          </a:xfrm>
        </p:spPr>
        <p:txBody>
          <a:bodyPr anchor="b"/>
          <a:lstStyle>
            <a:lvl1pPr algn="l">
              <a:defRPr sz="2000" b="1"/>
            </a:lvl1pPr>
          </a:lstStyle>
          <a:p>
            <a:r>
              <a:rPr lang="ca-ES" smtClean="0"/>
              <a:t>Feu clic aquí per editar l'estil</a:t>
            </a:r>
            <a:endParaRPr lang="ca-ES"/>
          </a:p>
        </p:txBody>
      </p:sp>
      <p:sp>
        <p:nvSpPr>
          <p:cNvPr id="3" name="Contenidor de contingut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smtClean="0"/>
              <a:t>Feu clic aquí per editar els estils de text</a:t>
            </a:r>
          </a:p>
        </p:txBody>
      </p:sp>
      <p:sp>
        <p:nvSpPr>
          <p:cNvPr id="5" name="Contenidor de número de diapositiva 4"/>
          <p:cNvSpPr>
            <a:spLocks noGrp="1"/>
          </p:cNvSpPr>
          <p:nvPr>
            <p:ph type="sldNum" sz="quarter" idx="10"/>
          </p:nvPr>
        </p:nvSpPr>
        <p:spPr/>
        <p:txBody>
          <a:bodyPr/>
          <a:lstStyle>
            <a:lvl1pPr>
              <a:defRPr/>
            </a:lvl1pPr>
          </a:lstStyle>
          <a:p>
            <a:fld id="{6E33665F-7C23-4966-8EF8-C11015F36512}"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1792288" y="4800600"/>
            <a:ext cx="5486400" cy="566738"/>
          </a:xfrm>
        </p:spPr>
        <p:txBody>
          <a:bodyPr anchor="b"/>
          <a:lstStyle>
            <a:lvl1pPr algn="l">
              <a:defRPr sz="2000" b="1"/>
            </a:lvl1pPr>
          </a:lstStyle>
          <a:p>
            <a:r>
              <a:rPr lang="ca-ES" smtClean="0"/>
              <a:t>Feu clic aquí per editar l'estil</a:t>
            </a:r>
            <a:endParaRPr lang="ca-ES"/>
          </a:p>
        </p:txBody>
      </p:sp>
      <p:sp>
        <p:nvSpPr>
          <p:cNvPr id="3" name="Contenidor d'imat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Contenidor de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smtClean="0"/>
              <a:t>Feu clic aquí per editar els estils de text</a:t>
            </a:r>
          </a:p>
        </p:txBody>
      </p:sp>
      <p:sp>
        <p:nvSpPr>
          <p:cNvPr id="5" name="Contenidor de número de diapositiva 4"/>
          <p:cNvSpPr>
            <a:spLocks noGrp="1"/>
          </p:cNvSpPr>
          <p:nvPr>
            <p:ph type="sldNum" sz="quarter" idx="10"/>
          </p:nvPr>
        </p:nvSpPr>
        <p:spPr/>
        <p:txBody>
          <a:bodyPr/>
          <a:lstStyle>
            <a:lvl1pPr>
              <a:defRPr/>
            </a:lvl1pPr>
          </a:lstStyle>
          <a:p>
            <a:fld id="{6B748150-D4C2-4108-A153-9E8EDE6F8547}"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Cliquez pour modifier le style du titre</a:t>
            </a:r>
          </a:p>
        </p:txBody>
      </p:sp>
      <p:sp>
        <p:nvSpPr>
          <p:cNvPr id="327683"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Cliquez pour modifier les styles du texte du masque</a:t>
            </a:r>
          </a:p>
          <a:p>
            <a:pPr lvl="1"/>
            <a:r>
              <a:rPr lang="en-US" altLang="en-US" smtClean="0"/>
              <a:t>Deuxième niveau</a:t>
            </a:r>
          </a:p>
          <a:p>
            <a:pPr lvl="2"/>
            <a:r>
              <a:rPr lang="en-US" altLang="en-US" smtClean="0"/>
              <a:t>Troisième niveau</a:t>
            </a:r>
          </a:p>
          <a:p>
            <a:pPr lvl="3"/>
            <a:r>
              <a:rPr lang="en-US" altLang="en-US" smtClean="0"/>
              <a:t>Quatrième niveau</a:t>
            </a:r>
          </a:p>
          <a:p>
            <a:pPr lvl="4"/>
            <a:r>
              <a:rPr lang="en-US" altLang="en-US" smtClean="0"/>
              <a:t>Cinquième niveau</a:t>
            </a:r>
          </a:p>
        </p:txBody>
      </p:sp>
      <p:sp>
        <p:nvSpPr>
          <p:cNvPr id="32768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defRPr sz="1200">
                <a:latin typeface="+mj-lt"/>
              </a:defRPr>
            </a:lvl1pPr>
          </a:lstStyle>
          <a:p>
            <a:fld id="{292E8D72-7C80-416E-A61D-C16DCC0F641B}" type="slidenum">
              <a:rPr lang="en-US" altLang="en-US"/>
              <a:pPr/>
              <a:t>‹#›</a:t>
            </a:fld>
            <a:endParaRPr lang="en-US" altLang="en-US"/>
          </a:p>
        </p:txBody>
      </p:sp>
      <p:sp>
        <p:nvSpPr>
          <p:cNvPr id="32768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ca-ES"/>
          </a:p>
        </p:txBody>
      </p:sp>
      <p:sp>
        <p:nvSpPr>
          <p:cNvPr id="327688" name="Line 8"/>
          <p:cNvSpPr>
            <a:spLocks noChangeShapeType="1"/>
          </p:cNvSpPr>
          <p:nvPr/>
        </p:nvSpPr>
        <p:spPr bwMode="auto">
          <a:xfrm>
            <a:off x="468313" y="6381750"/>
            <a:ext cx="8229600" cy="0"/>
          </a:xfrm>
          <a:prstGeom prst="line">
            <a:avLst/>
          </a:prstGeom>
          <a:noFill/>
          <a:ln w="19050">
            <a:solidFill>
              <a:schemeClr val="accent1"/>
            </a:solidFill>
            <a:round/>
            <a:headEnd/>
            <a:tailEnd/>
          </a:ln>
          <a:effectLst/>
        </p:spPr>
        <p:txBody>
          <a:bodyPr/>
          <a:lstStyle/>
          <a:p>
            <a:endParaRPr lang="ca-E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330" name="Rectangle 2"/>
          <p:cNvSpPr>
            <a:spLocks noChangeArrowheads="1"/>
          </p:cNvSpPr>
          <p:nvPr>
            <p:ph type="title"/>
          </p:nvPr>
        </p:nvSpPr>
        <p:spPr bwMode="auto">
          <a:xfrm>
            <a:off x="714348" y="1714488"/>
            <a:ext cx="8174037" cy="1292225"/>
          </a:xfrm>
          <a:prstGeom prst="rect">
            <a:avLst/>
          </a:prstGeom>
          <a:noFill/>
          <a:ln>
            <a:miter lim="800000"/>
            <a:headEnd/>
            <a:tailEnd/>
          </a:ln>
        </p:spPr>
        <p:txBody>
          <a:bodyPr lIns="90000" tIns="46800" rIns="90000" bIns="46800" anchor="b"/>
          <a:lstStyle/>
          <a:p>
            <a:pPr marL="0" indent="0" defTabSz="449263">
              <a:lnSpc>
                <a:spcPct val="90000"/>
              </a:lnSpc>
              <a:spcBef>
                <a:spcPts val="12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dirty="0" smtClean="0">
                <a:solidFill>
                  <a:schemeClr val="tx2"/>
                </a:solidFill>
                <a:latin typeface="Garamond" pitchFamily="18" charset="0"/>
              </a:rPr>
              <a:t>Marketing Practices:</a:t>
            </a:r>
            <a:br>
              <a:rPr lang="en-US" sz="3600" b="1" dirty="0" smtClean="0">
                <a:solidFill>
                  <a:schemeClr val="tx2"/>
                </a:solidFill>
                <a:latin typeface="Garamond" pitchFamily="18" charset="0"/>
              </a:rPr>
            </a:br>
            <a:r>
              <a:rPr lang="en-US" sz="3600" b="1" dirty="0" smtClean="0">
                <a:solidFill>
                  <a:schemeClr val="tx2"/>
                </a:solidFill>
                <a:latin typeface="Garamond" pitchFamily="18" charset="0"/>
              </a:rPr>
              <a:t>Global Marketing of Tobacco Companies</a:t>
            </a:r>
            <a:endParaRPr lang="en-GB" sz="3600" b="1" dirty="0">
              <a:solidFill>
                <a:schemeClr val="tx2"/>
              </a:solidFill>
              <a:latin typeface="Garamond" pitchFamily="18" charset="0"/>
            </a:endParaRPr>
          </a:p>
        </p:txBody>
      </p:sp>
      <p:sp>
        <p:nvSpPr>
          <p:cNvPr id="867331" name="Rectangle 3"/>
          <p:cNvSpPr>
            <a:spLocks noChangeArrowheads="1"/>
          </p:cNvSpPr>
          <p:nvPr>
            <p:ph type="subTitle" idx="1"/>
          </p:nvPr>
        </p:nvSpPr>
        <p:spPr bwMode="auto">
          <a:xfrm>
            <a:off x="755650" y="4005263"/>
            <a:ext cx="7848600" cy="1957387"/>
          </a:xfrm>
          <a:prstGeom prst="rect">
            <a:avLst/>
          </a:prstGeom>
          <a:noFill/>
          <a:ln>
            <a:miter lim="800000"/>
            <a:headEnd/>
            <a:tailEnd/>
          </a:ln>
        </p:spPr>
        <p:txBody>
          <a:bodyPr lIns="90000" tIns="46800" rIns="90000" bIns="46800"/>
          <a:lstStyle/>
          <a:p>
            <a:pPr marL="0" indent="0" defTabSz="449263">
              <a:lnSpc>
                <a:spcPct val="90000"/>
              </a:lnSpc>
              <a:spcBef>
                <a:spcPts val="90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900" b="1" dirty="0" smtClean="0">
                <a:solidFill>
                  <a:schemeClr val="tx2"/>
                </a:solidFill>
                <a:latin typeface="Garamond" pitchFamily="18" charset="0"/>
              </a:rPr>
              <a:t> </a:t>
            </a:r>
            <a:endParaRPr lang="en-GB" sz="2900" b="1" dirty="0">
              <a:solidFill>
                <a:schemeClr val="tx2"/>
              </a:solidFill>
              <a:latin typeface="Garamond" pitchFamily="18" charset="0"/>
            </a:endParaRPr>
          </a:p>
          <a:p>
            <a:pPr marL="0" indent="0" defTabSz="449263">
              <a:lnSpc>
                <a:spcPct val="70000"/>
              </a:lnSpc>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2900" b="1" dirty="0">
              <a:solidFill>
                <a:schemeClr val="tx2"/>
              </a:solidFill>
              <a:latin typeface="Garamond" pitchFamily="18"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274" name="Rectangle 2"/>
          <p:cNvSpPr>
            <a:spLocks noGrp="1" noChangeArrowheads="1"/>
          </p:cNvSpPr>
          <p:nvPr>
            <p:ph type="title"/>
          </p:nvPr>
        </p:nvSpPr>
        <p:spPr>
          <a:xfrm>
            <a:off x="323850" y="260350"/>
            <a:ext cx="8424863" cy="1414463"/>
          </a:xfrm>
        </p:spPr>
        <p:txBody>
          <a:bodyPr/>
          <a:lstStyle/>
          <a:p>
            <a:r>
              <a:rPr lang="en-US"/>
              <a:t>Tobacco as a Business</a:t>
            </a:r>
          </a:p>
        </p:txBody>
      </p:sp>
      <p:sp>
        <p:nvSpPr>
          <p:cNvPr id="822275" name="Text Box 3"/>
          <p:cNvSpPr txBox="1">
            <a:spLocks noChangeArrowheads="1"/>
          </p:cNvSpPr>
          <p:nvPr/>
        </p:nvSpPr>
        <p:spPr bwMode="auto">
          <a:xfrm>
            <a:off x="827088" y="1916113"/>
            <a:ext cx="7156450" cy="3441700"/>
          </a:xfrm>
          <a:prstGeom prst="rect">
            <a:avLst/>
          </a:prstGeom>
          <a:noFill/>
          <a:ln w="9525">
            <a:noFill/>
            <a:miter lim="800000"/>
            <a:headEnd/>
            <a:tailEnd/>
          </a:ln>
          <a:effectLst/>
        </p:spPr>
        <p:txBody>
          <a:bodyPr>
            <a:spAutoFit/>
          </a:bodyPr>
          <a:lstStyle/>
          <a:p>
            <a:pPr>
              <a:spcBef>
                <a:spcPct val="0"/>
              </a:spcBef>
            </a:pPr>
            <a:r>
              <a:rPr lang="en-US" sz="4400"/>
              <a:t>As a business, to which extent does Tobacco raise a dilemma?</a:t>
            </a:r>
          </a:p>
          <a:p>
            <a:pPr>
              <a:spcBef>
                <a:spcPct val="0"/>
              </a:spcBef>
            </a:pPr>
            <a:endParaRPr lang="en-US" sz="4400"/>
          </a:p>
          <a:p>
            <a:pPr>
              <a:spcBef>
                <a:spcPct val="0"/>
              </a:spcBef>
            </a:pPr>
            <a:r>
              <a:rPr lang="en-US" sz="4400"/>
              <a:t>And an ethical issue?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394" name="Rectangle 2"/>
          <p:cNvSpPr>
            <a:spLocks noGrp="1" noChangeArrowheads="1"/>
          </p:cNvSpPr>
          <p:nvPr>
            <p:ph type="title"/>
          </p:nvPr>
        </p:nvSpPr>
        <p:spPr>
          <a:xfrm>
            <a:off x="406400" y="228600"/>
            <a:ext cx="8432800" cy="1143000"/>
          </a:xfrm>
        </p:spPr>
        <p:txBody>
          <a:bodyPr/>
          <a:lstStyle/>
          <a:p>
            <a:r>
              <a:rPr lang="en-GB" sz="4000" b="1"/>
              <a:t>Tobacco is a “Good” Business!</a:t>
            </a:r>
            <a:endParaRPr lang="en-GB" b="1"/>
          </a:p>
        </p:txBody>
      </p:sp>
      <p:sp>
        <p:nvSpPr>
          <p:cNvPr id="827395" name="Rectangle 3"/>
          <p:cNvSpPr>
            <a:spLocks noGrp="1" noChangeArrowheads="1"/>
          </p:cNvSpPr>
          <p:nvPr>
            <p:ph type="body" idx="1"/>
          </p:nvPr>
        </p:nvSpPr>
        <p:spPr>
          <a:xfrm>
            <a:off x="609600" y="2209800"/>
            <a:ext cx="8077200" cy="3657600"/>
          </a:xfrm>
        </p:spPr>
        <p:txBody>
          <a:bodyPr/>
          <a:lstStyle/>
          <a:p>
            <a:pPr algn="ctr">
              <a:buFont typeface="Wingdings" pitchFamily="2" charset="2"/>
              <a:buNone/>
            </a:pPr>
            <a:r>
              <a:rPr lang="en-GB" b="1" i="1">
                <a:solidFill>
                  <a:schemeClr val="tx2"/>
                </a:solidFill>
              </a:rPr>
              <a:t>“I’ll tell you why I like the cigarette Business. It costs a penny to make. </a:t>
            </a:r>
            <a:br>
              <a:rPr lang="en-GB" b="1" i="1">
                <a:solidFill>
                  <a:schemeClr val="tx2"/>
                </a:solidFill>
              </a:rPr>
            </a:br>
            <a:r>
              <a:rPr lang="en-GB" b="1" i="1">
                <a:solidFill>
                  <a:schemeClr val="tx2"/>
                </a:solidFill>
              </a:rPr>
              <a:t>Sell it for a dollar; It’s addictive.</a:t>
            </a:r>
            <a:br>
              <a:rPr lang="en-GB" b="1" i="1">
                <a:solidFill>
                  <a:schemeClr val="tx2"/>
                </a:solidFill>
              </a:rPr>
            </a:br>
            <a:r>
              <a:rPr lang="en-GB" b="1" i="1">
                <a:solidFill>
                  <a:schemeClr val="tx2"/>
                </a:solidFill>
              </a:rPr>
              <a:t>And there is fantastic brand loyalty…”</a:t>
            </a:r>
          </a:p>
          <a:p>
            <a:pPr>
              <a:spcBef>
                <a:spcPct val="30000"/>
              </a:spcBef>
              <a:buFont typeface="Wingdings" pitchFamily="2" charset="2"/>
              <a:buNone/>
            </a:pPr>
            <a:endParaRPr lang="en-GB" sz="1500"/>
          </a:p>
          <a:p>
            <a:pPr algn="r">
              <a:spcBef>
                <a:spcPct val="30000"/>
              </a:spcBef>
              <a:buFont typeface="Wingdings" pitchFamily="2" charset="2"/>
              <a:buNone/>
            </a:pPr>
            <a:r>
              <a:rPr lang="en-GB" sz="1900"/>
              <a:t>Warren BUFFET,</a:t>
            </a:r>
            <a:r>
              <a:rPr lang="en-GB" sz="1500"/>
              <a:t> </a:t>
            </a:r>
          </a:p>
          <a:p>
            <a:pPr algn="r">
              <a:spcBef>
                <a:spcPct val="30000"/>
              </a:spcBef>
              <a:buFont typeface="Wingdings" pitchFamily="2" charset="2"/>
              <a:buNone/>
            </a:pPr>
            <a:r>
              <a:rPr lang="en-GB" sz="1500"/>
              <a:t>quoted in </a:t>
            </a:r>
            <a:r>
              <a:rPr lang="en-GB" sz="1500" i="1" u="sng"/>
              <a:t>Barbarians at the Gate, the story of the LBO RJR Nabisco</a:t>
            </a:r>
            <a:r>
              <a:rPr lang="en-GB" sz="1500" u="sng"/>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298" name="Rectangle 2"/>
          <p:cNvSpPr>
            <a:spLocks noGrp="1" noChangeArrowheads="1"/>
          </p:cNvSpPr>
          <p:nvPr>
            <p:ph type="title"/>
          </p:nvPr>
        </p:nvSpPr>
        <p:spPr>
          <a:xfrm>
            <a:off x="457200" y="661988"/>
            <a:ext cx="8229600" cy="755650"/>
          </a:xfrm>
        </p:spPr>
        <p:txBody>
          <a:bodyPr/>
          <a:lstStyle/>
          <a:p>
            <a:r>
              <a:rPr lang="en-US" b="1"/>
              <a:t>Business Point of View</a:t>
            </a:r>
            <a:endParaRPr lang="en-US" sz="2100">
              <a:solidFill>
                <a:schemeClr val="tx1"/>
              </a:solidFill>
              <a:latin typeface="Tahoma" pitchFamily="34" charset="0"/>
            </a:endParaRPr>
          </a:p>
        </p:txBody>
      </p:sp>
      <p:sp>
        <p:nvSpPr>
          <p:cNvPr id="823299" name="Text Box 3"/>
          <p:cNvSpPr txBox="1">
            <a:spLocks noChangeArrowheads="1"/>
          </p:cNvSpPr>
          <p:nvPr/>
        </p:nvSpPr>
        <p:spPr bwMode="auto">
          <a:xfrm>
            <a:off x="2771775" y="1989138"/>
            <a:ext cx="2209800" cy="701675"/>
          </a:xfrm>
          <a:prstGeom prst="rect">
            <a:avLst/>
          </a:prstGeom>
          <a:noFill/>
          <a:ln w="9525">
            <a:noFill/>
            <a:miter lim="800000"/>
            <a:headEnd/>
            <a:tailEnd/>
          </a:ln>
          <a:effectLst/>
        </p:spPr>
        <p:txBody>
          <a:bodyPr>
            <a:spAutoFit/>
          </a:bodyPr>
          <a:lstStyle/>
          <a:p>
            <a:pPr algn="l">
              <a:spcBef>
                <a:spcPct val="0"/>
              </a:spcBef>
            </a:pPr>
            <a:r>
              <a:rPr lang="en-US" sz="2000"/>
              <a:t>Producing &amp; selling tobacco</a:t>
            </a:r>
            <a:endParaRPr lang="en-US" sz="2800"/>
          </a:p>
        </p:txBody>
      </p:sp>
      <p:sp>
        <p:nvSpPr>
          <p:cNvPr id="823300" name="Text Box 4"/>
          <p:cNvSpPr txBox="1">
            <a:spLocks noChangeArrowheads="1"/>
          </p:cNvSpPr>
          <p:nvPr/>
        </p:nvSpPr>
        <p:spPr bwMode="auto">
          <a:xfrm>
            <a:off x="3505200" y="3733800"/>
            <a:ext cx="2362200" cy="822325"/>
          </a:xfrm>
          <a:prstGeom prst="rect">
            <a:avLst/>
          </a:prstGeom>
          <a:noFill/>
          <a:ln w="9525">
            <a:noFill/>
            <a:miter lim="800000"/>
            <a:headEnd/>
            <a:tailEnd/>
          </a:ln>
          <a:effectLst/>
        </p:spPr>
        <p:txBody>
          <a:bodyPr>
            <a:spAutoFit/>
          </a:bodyPr>
          <a:lstStyle/>
          <a:p>
            <a:pPr algn="l">
              <a:lnSpc>
                <a:spcPct val="120000"/>
              </a:lnSpc>
              <a:spcBef>
                <a:spcPct val="0"/>
              </a:spcBef>
            </a:pPr>
            <a:r>
              <a:rPr lang="en-US" sz="2000"/>
              <a:t>Not producing &amp; selling tobacco</a:t>
            </a:r>
          </a:p>
        </p:txBody>
      </p:sp>
      <p:sp>
        <p:nvSpPr>
          <p:cNvPr id="823301" name="Text Box 5"/>
          <p:cNvSpPr txBox="1">
            <a:spLocks noChangeArrowheads="1"/>
          </p:cNvSpPr>
          <p:nvPr/>
        </p:nvSpPr>
        <p:spPr bwMode="auto">
          <a:xfrm>
            <a:off x="6934200" y="3810000"/>
            <a:ext cx="1752600" cy="1006475"/>
          </a:xfrm>
          <a:prstGeom prst="rect">
            <a:avLst/>
          </a:prstGeom>
          <a:noFill/>
          <a:ln w="9525">
            <a:noFill/>
            <a:miter lim="800000"/>
            <a:headEnd/>
            <a:tailEnd/>
          </a:ln>
          <a:effectLst/>
        </p:spPr>
        <p:txBody>
          <a:bodyPr>
            <a:spAutoFit/>
          </a:bodyPr>
          <a:lstStyle/>
          <a:p>
            <a:pPr>
              <a:spcBef>
                <a:spcPct val="0"/>
              </a:spcBef>
            </a:pPr>
            <a:r>
              <a:rPr lang="en-US" sz="2000"/>
              <a:t>Business</a:t>
            </a:r>
          </a:p>
          <a:p>
            <a:pPr>
              <a:spcBef>
                <a:spcPct val="0"/>
              </a:spcBef>
            </a:pPr>
            <a:r>
              <a:rPr lang="en-US" sz="2000"/>
              <a:t>Consequence </a:t>
            </a:r>
          </a:p>
          <a:p>
            <a:pPr>
              <a:spcBef>
                <a:spcPct val="0"/>
              </a:spcBef>
            </a:pPr>
            <a:endParaRPr lang="en-US" sz="2000"/>
          </a:p>
        </p:txBody>
      </p:sp>
      <p:grpSp>
        <p:nvGrpSpPr>
          <p:cNvPr id="823302" name="Group 6"/>
          <p:cNvGrpSpPr>
            <a:grpSpLocks/>
          </p:cNvGrpSpPr>
          <p:nvPr/>
        </p:nvGrpSpPr>
        <p:grpSpPr bwMode="auto">
          <a:xfrm>
            <a:off x="1295400" y="2514600"/>
            <a:ext cx="4972050" cy="930275"/>
            <a:chOff x="2762" y="1817"/>
            <a:chExt cx="341" cy="358"/>
          </a:xfrm>
        </p:grpSpPr>
        <p:sp>
          <p:nvSpPr>
            <p:cNvPr id="823303" name="Freeform 7"/>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rgbClr val="FFCC00"/>
            </a:solidFill>
            <a:ln w="28575">
              <a:solidFill>
                <a:srgbClr val="FFFF00"/>
              </a:solidFill>
              <a:round/>
              <a:headEnd/>
              <a:tailEnd/>
            </a:ln>
          </p:spPr>
          <p:txBody>
            <a:bodyPr/>
            <a:lstStyle/>
            <a:p>
              <a:endParaRPr lang="ca-ES"/>
            </a:p>
          </p:txBody>
        </p:sp>
        <p:sp>
          <p:nvSpPr>
            <p:cNvPr id="823304" name="Freeform 8"/>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rgbClr val="FFCC00"/>
            </a:solidFill>
            <a:ln w="28575">
              <a:solidFill>
                <a:srgbClr val="FFFF00"/>
              </a:solidFill>
              <a:round/>
              <a:headEnd/>
              <a:tailEnd/>
            </a:ln>
          </p:spPr>
          <p:txBody>
            <a:bodyPr/>
            <a:lstStyle/>
            <a:p>
              <a:endParaRPr lang="ca-ES"/>
            </a:p>
          </p:txBody>
        </p:sp>
      </p:grpSp>
      <p:grpSp>
        <p:nvGrpSpPr>
          <p:cNvPr id="823305" name="Group 9"/>
          <p:cNvGrpSpPr>
            <a:grpSpLocks/>
          </p:cNvGrpSpPr>
          <p:nvPr/>
        </p:nvGrpSpPr>
        <p:grpSpPr bwMode="auto">
          <a:xfrm>
            <a:off x="1295400" y="3429000"/>
            <a:ext cx="4876800" cy="914400"/>
            <a:chOff x="2762" y="2160"/>
            <a:chExt cx="371" cy="355"/>
          </a:xfrm>
        </p:grpSpPr>
        <p:sp>
          <p:nvSpPr>
            <p:cNvPr id="823306" name="Freeform 10"/>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rgbClr val="FFFF00"/>
            </a:solidFill>
            <a:ln w="31750">
              <a:solidFill>
                <a:srgbClr val="FFCC00"/>
              </a:solidFill>
              <a:round/>
              <a:headEnd/>
              <a:tailEnd/>
            </a:ln>
          </p:spPr>
          <p:txBody>
            <a:bodyPr/>
            <a:lstStyle/>
            <a:p>
              <a:endParaRPr lang="ca-ES"/>
            </a:p>
          </p:txBody>
        </p:sp>
        <p:sp>
          <p:nvSpPr>
            <p:cNvPr id="823307" name="Freeform 11"/>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rgbClr val="FFFF00"/>
            </a:solidFill>
            <a:ln w="31750">
              <a:solidFill>
                <a:srgbClr val="FFCC00"/>
              </a:solidFill>
              <a:round/>
              <a:headEnd/>
              <a:tailEnd/>
            </a:ln>
          </p:spPr>
          <p:txBody>
            <a:bodyPr/>
            <a:lstStyle/>
            <a:p>
              <a:endParaRPr lang="ca-ES"/>
            </a:p>
          </p:txBody>
        </p:sp>
      </p:grpSp>
      <p:sp>
        <p:nvSpPr>
          <p:cNvPr id="823308" name="Text Box 12"/>
          <p:cNvSpPr txBox="1">
            <a:spLocks noChangeArrowheads="1"/>
          </p:cNvSpPr>
          <p:nvPr/>
        </p:nvSpPr>
        <p:spPr bwMode="auto">
          <a:xfrm>
            <a:off x="6858000" y="2209800"/>
            <a:ext cx="1676400" cy="701675"/>
          </a:xfrm>
          <a:prstGeom prst="rect">
            <a:avLst/>
          </a:prstGeom>
          <a:noFill/>
          <a:ln w="9525">
            <a:noFill/>
            <a:miter lim="800000"/>
            <a:headEnd/>
            <a:tailEnd/>
          </a:ln>
          <a:effectLst/>
        </p:spPr>
        <p:txBody>
          <a:bodyPr>
            <a:spAutoFit/>
          </a:bodyPr>
          <a:lstStyle/>
          <a:p>
            <a:pPr>
              <a:spcBef>
                <a:spcPct val="0"/>
              </a:spcBef>
            </a:pPr>
            <a:r>
              <a:rPr lang="en-US" sz="2000"/>
              <a:t>Business</a:t>
            </a:r>
          </a:p>
          <a:p>
            <a:pPr>
              <a:spcBef>
                <a:spcPct val="0"/>
              </a:spcBef>
            </a:pPr>
            <a:r>
              <a:rPr lang="en-US" sz="2000"/>
              <a:t>Consequence</a:t>
            </a:r>
          </a:p>
        </p:txBody>
      </p:sp>
      <p:sp>
        <p:nvSpPr>
          <p:cNvPr id="823309" name="Text Box 13"/>
          <p:cNvSpPr txBox="1">
            <a:spLocks noChangeArrowheads="1"/>
          </p:cNvSpPr>
          <p:nvPr/>
        </p:nvSpPr>
        <p:spPr bwMode="auto">
          <a:xfrm>
            <a:off x="0" y="5589588"/>
            <a:ext cx="9144000" cy="457200"/>
          </a:xfrm>
          <a:prstGeom prst="rect">
            <a:avLst/>
          </a:prstGeom>
          <a:noFill/>
          <a:ln w="9525">
            <a:noFill/>
            <a:miter lim="800000"/>
            <a:headEnd/>
            <a:tailEnd/>
          </a:ln>
          <a:effectLst/>
        </p:spPr>
        <p:txBody>
          <a:bodyPr>
            <a:spAutoFit/>
          </a:bodyPr>
          <a:lstStyle/>
          <a:p>
            <a:pPr>
              <a:spcBef>
                <a:spcPct val="0"/>
              </a:spcBef>
              <a:buFont typeface="Wingdings" pitchFamily="2" charset="2"/>
              <a:buNone/>
            </a:pPr>
            <a:r>
              <a:rPr lang="en-GB" sz="2400" i="1"/>
              <a:t>Do you see any ethical dilemma here?</a:t>
            </a:r>
          </a:p>
        </p:txBody>
      </p:sp>
      <p:grpSp>
        <p:nvGrpSpPr>
          <p:cNvPr id="823310" name="Group 14"/>
          <p:cNvGrpSpPr>
            <a:grpSpLocks/>
          </p:cNvGrpSpPr>
          <p:nvPr/>
        </p:nvGrpSpPr>
        <p:grpSpPr bwMode="auto">
          <a:xfrm>
            <a:off x="623888" y="2362200"/>
            <a:ext cx="212725" cy="174625"/>
            <a:chOff x="2579" y="1864"/>
            <a:chExt cx="83" cy="69"/>
          </a:xfrm>
        </p:grpSpPr>
        <p:sp>
          <p:nvSpPr>
            <p:cNvPr id="823311" name="Freeform 15"/>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23312" name="Freeform 16"/>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nvGrpSpPr>
          <p:cNvPr id="823313" name="Group 17"/>
          <p:cNvGrpSpPr>
            <a:grpSpLocks/>
          </p:cNvGrpSpPr>
          <p:nvPr/>
        </p:nvGrpSpPr>
        <p:grpSpPr bwMode="auto">
          <a:xfrm>
            <a:off x="2700338" y="4797425"/>
            <a:ext cx="2965450" cy="546100"/>
            <a:chOff x="897" y="2841"/>
            <a:chExt cx="2354" cy="342"/>
          </a:xfrm>
        </p:grpSpPr>
        <p:sp>
          <p:nvSpPr>
            <p:cNvPr id="823314" name="Freeform 18"/>
            <p:cNvSpPr>
              <a:spLocks noChangeArrowheads="1"/>
            </p:cNvSpPr>
            <p:nvPr/>
          </p:nvSpPr>
          <p:spPr bwMode="auto">
            <a:xfrm>
              <a:off x="897" y="2841"/>
              <a:ext cx="2354" cy="56"/>
            </a:xfrm>
            <a:custGeom>
              <a:avLst/>
              <a:gdLst/>
              <a:ahLst/>
              <a:cxnLst>
                <a:cxn ang="0">
                  <a:pos x="10380" y="0"/>
                </a:cxn>
                <a:cxn ang="0">
                  <a:pos x="9514" y="121"/>
                </a:cxn>
                <a:cxn ang="0">
                  <a:pos x="6057" y="121"/>
                </a:cxn>
                <a:cxn ang="0">
                  <a:pos x="5190" y="246"/>
                </a:cxn>
                <a:cxn ang="0">
                  <a:pos x="4324" y="121"/>
                </a:cxn>
                <a:cxn ang="0">
                  <a:pos x="867" y="121"/>
                </a:cxn>
                <a:cxn ang="0">
                  <a:pos x="0" y="0"/>
                </a:cxn>
              </a:cxnLst>
              <a:rect l="0" t="0" r="r" b="b"/>
              <a:pathLst>
                <a:path w="10381" h="247">
                  <a:moveTo>
                    <a:pt x="10380" y="0"/>
                  </a:moveTo>
                  <a:cubicBezTo>
                    <a:pt x="10380" y="61"/>
                    <a:pt x="9949" y="121"/>
                    <a:pt x="9514" y="121"/>
                  </a:cubicBezTo>
                  <a:lnTo>
                    <a:pt x="6057" y="121"/>
                  </a:lnTo>
                  <a:cubicBezTo>
                    <a:pt x="5623" y="121"/>
                    <a:pt x="5190" y="184"/>
                    <a:pt x="5190" y="246"/>
                  </a:cubicBezTo>
                  <a:cubicBezTo>
                    <a:pt x="5190" y="184"/>
                    <a:pt x="4758" y="121"/>
                    <a:pt x="4324" y="121"/>
                  </a:cubicBezTo>
                  <a:lnTo>
                    <a:pt x="867" y="121"/>
                  </a:lnTo>
                  <a:cubicBezTo>
                    <a:pt x="432" y="121"/>
                    <a:pt x="0" y="61"/>
                    <a:pt x="0" y="0"/>
                  </a:cubicBezTo>
                </a:path>
              </a:pathLst>
            </a:custGeom>
            <a:noFill/>
            <a:ln w="9360">
              <a:solidFill>
                <a:srgbClr val="000000"/>
              </a:solidFill>
              <a:round/>
              <a:headEnd/>
              <a:tailEnd/>
            </a:ln>
          </p:spPr>
          <p:txBody>
            <a:bodyPr/>
            <a:lstStyle/>
            <a:p>
              <a:endParaRPr lang="ca-ES"/>
            </a:p>
          </p:txBody>
        </p:sp>
        <p:grpSp>
          <p:nvGrpSpPr>
            <p:cNvPr id="823315" name="Group 19"/>
            <p:cNvGrpSpPr>
              <a:grpSpLocks/>
            </p:cNvGrpSpPr>
            <p:nvPr/>
          </p:nvGrpSpPr>
          <p:grpSpPr bwMode="auto">
            <a:xfrm>
              <a:off x="1346" y="2932"/>
              <a:ext cx="1596" cy="251"/>
              <a:chOff x="1346" y="2932"/>
              <a:chExt cx="1596" cy="251"/>
            </a:xfrm>
          </p:grpSpPr>
          <p:sp>
            <p:nvSpPr>
              <p:cNvPr id="823316" name="AutoShape 20"/>
              <p:cNvSpPr>
                <a:spLocks noChangeArrowheads="1"/>
              </p:cNvSpPr>
              <p:nvPr/>
            </p:nvSpPr>
            <p:spPr bwMode="auto">
              <a:xfrm>
                <a:off x="1346" y="2932"/>
                <a:ext cx="1596" cy="93"/>
              </a:xfrm>
              <a:prstGeom prst="roundRect">
                <a:avLst>
                  <a:gd name="adj" fmla="val 1083"/>
                </a:avLst>
              </a:prstGeom>
              <a:noFill/>
              <a:ln w="9525">
                <a:noFill/>
                <a:round/>
                <a:headEnd/>
                <a:tailEnd/>
              </a:ln>
            </p:spPr>
            <p:txBody>
              <a:bodyPr wrap="none" anchor="ctr"/>
              <a:lstStyle/>
              <a:p>
                <a:endParaRPr lang="ca-ES"/>
              </a:p>
            </p:txBody>
          </p:sp>
          <p:grpSp>
            <p:nvGrpSpPr>
              <p:cNvPr id="823317" name="Group 21"/>
              <p:cNvGrpSpPr>
                <a:grpSpLocks/>
              </p:cNvGrpSpPr>
              <p:nvPr/>
            </p:nvGrpSpPr>
            <p:grpSpPr bwMode="auto">
              <a:xfrm>
                <a:off x="1346" y="2932"/>
                <a:ext cx="1592" cy="251"/>
                <a:chOff x="1346" y="2932"/>
                <a:chExt cx="1592" cy="251"/>
              </a:xfrm>
            </p:grpSpPr>
            <p:sp>
              <p:nvSpPr>
                <p:cNvPr id="823318" name="AutoShape 22"/>
                <p:cNvSpPr>
                  <a:spLocks noChangeArrowheads="1"/>
                </p:cNvSpPr>
                <p:nvPr/>
              </p:nvSpPr>
              <p:spPr bwMode="auto">
                <a:xfrm>
                  <a:off x="1346" y="2932"/>
                  <a:ext cx="1592" cy="89"/>
                </a:xfrm>
                <a:prstGeom prst="roundRect">
                  <a:avLst>
                    <a:gd name="adj" fmla="val 1134"/>
                  </a:avLst>
                </a:prstGeom>
                <a:noFill/>
                <a:ln w="9525">
                  <a:noFill/>
                  <a:round/>
                  <a:headEnd/>
                  <a:tailEnd/>
                </a:ln>
              </p:spPr>
              <p:txBody>
                <a:bodyPr wrap="none" anchor="ctr"/>
                <a:lstStyle/>
                <a:p>
                  <a:endParaRPr lang="ca-ES"/>
                </a:p>
              </p:txBody>
            </p:sp>
            <p:grpSp>
              <p:nvGrpSpPr>
                <p:cNvPr id="823319" name="Group 23"/>
                <p:cNvGrpSpPr>
                  <a:grpSpLocks/>
                </p:cNvGrpSpPr>
                <p:nvPr/>
              </p:nvGrpSpPr>
              <p:grpSpPr bwMode="auto">
                <a:xfrm>
                  <a:off x="1346" y="2932"/>
                  <a:ext cx="1590" cy="251"/>
                  <a:chOff x="1346" y="2932"/>
                  <a:chExt cx="1590" cy="251"/>
                </a:xfrm>
              </p:grpSpPr>
              <p:sp>
                <p:nvSpPr>
                  <p:cNvPr id="823320" name="AutoShape 24"/>
                  <p:cNvSpPr>
                    <a:spLocks noChangeArrowheads="1"/>
                  </p:cNvSpPr>
                  <p:nvPr/>
                </p:nvSpPr>
                <p:spPr bwMode="auto">
                  <a:xfrm>
                    <a:off x="1346" y="2932"/>
                    <a:ext cx="1590" cy="87"/>
                  </a:xfrm>
                  <a:prstGeom prst="roundRect">
                    <a:avLst>
                      <a:gd name="adj" fmla="val 1162"/>
                    </a:avLst>
                  </a:prstGeom>
                  <a:noFill/>
                  <a:ln w="9525">
                    <a:noFill/>
                    <a:round/>
                    <a:headEnd/>
                    <a:tailEnd/>
                  </a:ln>
                </p:spPr>
                <p:txBody>
                  <a:bodyPr wrap="none" anchor="ctr"/>
                  <a:lstStyle/>
                  <a:p>
                    <a:endParaRPr lang="ca-ES"/>
                  </a:p>
                </p:txBody>
              </p:sp>
              <p:grpSp>
                <p:nvGrpSpPr>
                  <p:cNvPr id="823321" name="Group 25"/>
                  <p:cNvGrpSpPr>
                    <a:grpSpLocks/>
                  </p:cNvGrpSpPr>
                  <p:nvPr/>
                </p:nvGrpSpPr>
                <p:grpSpPr bwMode="auto">
                  <a:xfrm>
                    <a:off x="1346" y="2932"/>
                    <a:ext cx="1588" cy="251"/>
                    <a:chOff x="1346" y="2932"/>
                    <a:chExt cx="1588" cy="251"/>
                  </a:xfrm>
                </p:grpSpPr>
                <p:sp>
                  <p:nvSpPr>
                    <p:cNvPr id="823322" name="AutoShape 26"/>
                    <p:cNvSpPr>
                      <a:spLocks noChangeArrowheads="1"/>
                    </p:cNvSpPr>
                    <p:nvPr/>
                  </p:nvSpPr>
                  <p:spPr bwMode="auto">
                    <a:xfrm>
                      <a:off x="1346" y="2932"/>
                      <a:ext cx="1588" cy="86"/>
                    </a:xfrm>
                    <a:prstGeom prst="roundRect">
                      <a:avLst>
                        <a:gd name="adj" fmla="val 1162"/>
                      </a:avLst>
                    </a:prstGeom>
                    <a:noFill/>
                    <a:ln w="9525">
                      <a:noFill/>
                      <a:round/>
                      <a:headEnd/>
                      <a:tailEnd/>
                    </a:ln>
                  </p:spPr>
                  <p:txBody>
                    <a:bodyPr wrap="none" anchor="ctr"/>
                    <a:lstStyle/>
                    <a:p>
                      <a:endParaRPr lang="ca-ES"/>
                    </a:p>
                  </p:txBody>
                </p:sp>
                <p:grpSp>
                  <p:nvGrpSpPr>
                    <p:cNvPr id="823323" name="Group 27"/>
                    <p:cNvGrpSpPr>
                      <a:grpSpLocks/>
                    </p:cNvGrpSpPr>
                    <p:nvPr/>
                  </p:nvGrpSpPr>
                  <p:grpSpPr bwMode="auto">
                    <a:xfrm>
                      <a:off x="1346" y="2932"/>
                      <a:ext cx="1586" cy="251"/>
                      <a:chOff x="1346" y="2932"/>
                      <a:chExt cx="1586" cy="251"/>
                    </a:xfrm>
                  </p:grpSpPr>
                  <p:sp>
                    <p:nvSpPr>
                      <p:cNvPr id="823324" name="AutoShape 28"/>
                      <p:cNvSpPr>
                        <a:spLocks noChangeArrowheads="1"/>
                      </p:cNvSpPr>
                      <p:nvPr/>
                    </p:nvSpPr>
                    <p:spPr bwMode="auto">
                      <a:xfrm>
                        <a:off x="1346" y="2932"/>
                        <a:ext cx="1586" cy="85"/>
                      </a:xfrm>
                      <a:prstGeom prst="roundRect">
                        <a:avLst>
                          <a:gd name="adj" fmla="val 1190"/>
                        </a:avLst>
                      </a:prstGeom>
                      <a:noFill/>
                      <a:ln w="9525">
                        <a:noFill/>
                        <a:round/>
                        <a:headEnd/>
                        <a:tailEnd/>
                      </a:ln>
                    </p:spPr>
                    <p:txBody>
                      <a:bodyPr wrap="none" anchor="ctr"/>
                      <a:lstStyle/>
                      <a:p>
                        <a:endParaRPr lang="ca-ES"/>
                      </a:p>
                    </p:txBody>
                  </p:sp>
                  <p:sp>
                    <p:nvSpPr>
                      <p:cNvPr id="823325" name="AutoShape 29"/>
                      <p:cNvSpPr>
                        <a:spLocks noChangeArrowheads="1"/>
                      </p:cNvSpPr>
                      <p:nvPr/>
                    </p:nvSpPr>
                    <p:spPr bwMode="auto">
                      <a:xfrm>
                        <a:off x="1393" y="2932"/>
                        <a:ext cx="1492" cy="251"/>
                      </a:xfrm>
                      <a:prstGeom prst="roundRect">
                        <a:avLst>
                          <a:gd name="adj" fmla="val 1190"/>
                        </a:avLst>
                      </a:prstGeom>
                      <a:noFill/>
                      <a:ln w="9525">
                        <a:noFill/>
                        <a:round/>
                        <a:headEnd/>
                        <a:tailEnd/>
                      </a:ln>
                    </p:spPr>
                    <p:txBody>
                      <a:bodyPr wrap="none" lIns="90000" tIns="46800" rIns="90000" bIns="46800">
                        <a:spAutoFit/>
                      </a:bodyPr>
                      <a:lstStyle/>
                      <a:p>
                        <a:pPr>
                          <a:spcBef>
                            <a:spcPct val="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a:t>Ethical analysis</a:t>
                        </a:r>
                      </a:p>
                    </p:txBody>
                  </p:sp>
                </p:grpSp>
              </p:grpSp>
            </p:grpSp>
          </p:grpSp>
        </p:grpSp>
      </p:grpSp>
      <p:grpSp>
        <p:nvGrpSpPr>
          <p:cNvPr id="823326" name="Group 30"/>
          <p:cNvGrpSpPr>
            <a:grpSpLocks/>
          </p:cNvGrpSpPr>
          <p:nvPr/>
        </p:nvGrpSpPr>
        <p:grpSpPr bwMode="auto">
          <a:xfrm>
            <a:off x="5773738" y="4791075"/>
            <a:ext cx="3159125" cy="541338"/>
            <a:chOff x="3319" y="2836"/>
            <a:chExt cx="1990" cy="341"/>
          </a:xfrm>
        </p:grpSpPr>
        <p:sp>
          <p:nvSpPr>
            <p:cNvPr id="823327" name="Freeform 31"/>
            <p:cNvSpPr>
              <a:spLocks noChangeArrowheads="1"/>
            </p:cNvSpPr>
            <p:nvPr/>
          </p:nvSpPr>
          <p:spPr bwMode="auto">
            <a:xfrm>
              <a:off x="3502" y="2836"/>
              <a:ext cx="1524" cy="55"/>
            </a:xfrm>
            <a:custGeom>
              <a:avLst/>
              <a:gdLst/>
              <a:ahLst/>
              <a:cxnLst>
                <a:cxn ang="0">
                  <a:pos x="6720" y="0"/>
                </a:cxn>
                <a:cxn ang="0">
                  <a:pos x="6159" y="121"/>
                </a:cxn>
                <a:cxn ang="0">
                  <a:pos x="3918" y="121"/>
                </a:cxn>
                <a:cxn ang="0">
                  <a:pos x="3358" y="241"/>
                </a:cxn>
                <a:cxn ang="0">
                  <a:pos x="2795" y="121"/>
                </a:cxn>
                <a:cxn ang="0">
                  <a:pos x="554" y="121"/>
                </a:cxn>
                <a:cxn ang="0">
                  <a:pos x="0" y="0"/>
                </a:cxn>
              </a:cxnLst>
              <a:rect l="0" t="0" r="r" b="b"/>
              <a:pathLst>
                <a:path w="6721" h="242">
                  <a:moveTo>
                    <a:pt x="6720" y="0"/>
                  </a:moveTo>
                  <a:cubicBezTo>
                    <a:pt x="6720" y="61"/>
                    <a:pt x="6441" y="121"/>
                    <a:pt x="6159" y="121"/>
                  </a:cubicBezTo>
                  <a:lnTo>
                    <a:pt x="3918" y="121"/>
                  </a:lnTo>
                  <a:cubicBezTo>
                    <a:pt x="3636" y="121"/>
                    <a:pt x="3358" y="180"/>
                    <a:pt x="3358" y="241"/>
                  </a:cubicBezTo>
                  <a:cubicBezTo>
                    <a:pt x="3358" y="180"/>
                    <a:pt x="3077" y="121"/>
                    <a:pt x="2795" y="121"/>
                  </a:cubicBezTo>
                  <a:lnTo>
                    <a:pt x="554" y="121"/>
                  </a:lnTo>
                  <a:cubicBezTo>
                    <a:pt x="276" y="121"/>
                    <a:pt x="0" y="61"/>
                    <a:pt x="0" y="0"/>
                  </a:cubicBezTo>
                </a:path>
              </a:pathLst>
            </a:custGeom>
            <a:noFill/>
            <a:ln w="9360">
              <a:solidFill>
                <a:srgbClr val="000000"/>
              </a:solidFill>
              <a:round/>
              <a:headEnd/>
              <a:tailEnd/>
            </a:ln>
          </p:spPr>
          <p:txBody>
            <a:bodyPr/>
            <a:lstStyle/>
            <a:p>
              <a:endParaRPr lang="ca-ES"/>
            </a:p>
          </p:txBody>
        </p:sp>
        <p:sp>
          <p:nvSpPr>
            <p:cNvPr id="823328" name="Text Box 32"/>
            <p:cNvSpPr txBox="1">
              <a:spLocks noChangeArrowheads="1"/>
            </p:cNvSpPr>
            <p:nvPr/>
          </p:nvSpPr>
          <p:spPr bwMode="auto">
            <a:xfrm>
              <a:off x="3319" y="2927"/>
              <a:ext cx="1990" cy="250"/>
            </a:xfrm>
            <a:prstGeom prst="rect">
              <a:avLst/>
            </a:prstGeom>
            <a:noFill/>
            <a:ln w="9525">
              <a:noFill/>
              <a:miter lim="800000"/>
              <a:headEnd/>
              <a:tailEnd/>
            </a:ln>
          </p:spPr>
          <p:txBody>
            <a:bodyPr lIns="90000" tIns="46800" rIns="90000" bIns="46800">
              <a:spAutoFit/>
            </a:bodyPr>
            <a:lstStyle/>
            <a:p>
              <a:pPr>
                <a:spcBef>
                  <a:spcPct val="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a:t>Business analysis</a:t>
              </a:r>
            </a:p>
          </p:txBody>
        </p:sp>
      </p:grpSp>
      <p:graphicFrame>
        <p:nvGraphicFramePr>
          <p:cNvPr id="823329" name="Object 33"/>
          <p:cNvGraphicFramePr>
            <a:graphicFrameLocks noChangeAspect="1"/>
          </p:cNvGraphicFramePr>
          <p:nvPr>
            <p:ph idx="1"/>
          </p:nvPr>
        </p:nvGraphicFramePr>
        <p:xfrm>
          <a:off x="250825" y="2924175"/>
          <a:ext cx="1238250" cy="981075"/>
        </p:xfrm>
        <a:graphic>
          <a:graphicData uri="http://schemas.openxmlformats.org/presentationml/2006/ole">
            <p:oleObj spid="_x0000_s823329" name="Photo Editor Photo" r:id="rId4" imgW="1238423" imgH="980952" progId="MSPhotoEd.3">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5346" name="Rectangle 2"/>
          <p:cNvSpPr>
            <a:spLocks noGrp="1" noChangeArrowheads="1"/>
          </p:cNvSpPr>
          <p:nvPr>
            <p:ph type="title"/>
          </p:nvPr>
        </p:nvSpPr>
        <p:spPr>
          <a:xfrm>
            <a:off x="457200" y="661988"/>
            <a:ext cx="8229600" cy="755650"/>
          </a:xfrm>
        </p:spPr>
        <p:txBody>
          <a:bodyPr/>
          <a:lstStyle/>
          <a:p>
            <a:r>
              <a:rPr lang="en-US" sz="3800" b="1"/>
              <a:t>Tobacco Business Dilemma</a:t>
            </a:r>
            <a:endParaRPr lang="en-US" sz="1900">
              <a:solidFill>
                <a:schemeClr val="tx1"/>
              </a:solidFill>
              <a:latin typeface="Tahoma" pitchFamily="34" charset="0"/>
            </a:endParaRPr>
          </a:p>
        </p:txBody>
      </p:sp>
      <p:sp>
        <p:nvSpPr>
          <p:cNvPr id="825347" name="Text Box 3"/>
          <p:cNvSpPr txBox="1">
            <a:spLocks noChangeArrowheads="1"/>
          </p:cNvSpPr>
          <p:nvPr/>
        </p:nvSpPr>
        <p:spPr bwMode="auto">
          <a:xfrm>
            <a:off x="2843213" y="2205038"/>
            <a:ext cx="2209800" cy="396875"/>
          </a:xfrm>
          <a:prstGeom prst="rect">
            <a:avLst/>
          </a:prstGeom>
          <a:noFill/>
          <a:ln w="9525">
            <a:noFill/>
            <a:miter lim="800000"/>
            <a:headEnd/>
            <a:tailEnd/>
          </a:ln>
          <a:effectLst/>
        </p:spPr>
        <p:txBody>
          <a:bodyPr>
            <a:spAutoFit/>
          </a:bodyPr>
          <a:lstStyle/>
          <a:p>
            <a:pPr algn="l">
              <a:spcBef>
                <a:spcPct val="0"/>
              </a:spcBef>
            </a:pPr>
            <a:r>
              <a:rPr lang="en-US" sz="2000"/>
              <a:t>~600 000 deaths </a:t>
            </a:r>
            <a:endParaRPr lang="en-US" sz="2800"/>
          </a:p>
        </p:txBody>
      </p:sp>
      <p:sp>
        <p:nvSpPr>
          <p:cNvPr id="825348" name="Text Box 4"/>
          <p:cNvSpPr txBox="1">
            <a:spLocks noChangeArrowheads="1"/>
          </p:cNvSpPr>
          <p:nvPr/>
        </p:nvSpPr>
        <p:spPr bwMode="auto">
          <a:xfrm>
            <a:off x="3505200" y="3733800"/>
            <a:ext cx="2362200" cy="822325"/>
          </a:xfrm>
          <a:prstGeom prst="rect">
            <a:avLst/>
          </a:prstGeom>
          <a:noFill/>
          <a:ln w="9525">
            <a:noFill/>
            <a:miter lim="800000"/>
            <a:headEnd/>
            <a:tailEnd/>
          </a:ln>
          <a:effectLst/>
        </p:spPr>
        <p:txBody>
          <a:bodyPr>
            <a:spAutoFit/>
          </a:bodyPr>
          <a:lstStyle/>
          <a:p>
            <a:pPr algn="l">
              <a:lnSpc>
                <a:spcPct val="120000"/>
              </a:lnSpc>
              <a:spcBef>
                <a:spcPct val="0"/>
              </a:spcBef>
            </a:pPr>
            <a:r>
              <a:rPr lang="en-US" sz="2000"/>
              <a:t>Not producing &amp; selling tobacco</a:t>
            </a:r>
          </a:p>
        </p:txBody>
      </p:sp>
      <p:grpSp>
        <p:nvGrpSpPr>
          <p:cNvPr id="825349" name="Group 5"/>
          <p:cNvGrpSpPr>
            <a:grpSpLocks/>
          </p:cNvGrpSpPr>
          <p:nvPr/>
        </p:nvGrpSpPr>
        <p:grpSpPr bwMode="auto">
          <a:xfrm>
            <a:off x="1295400" y="2514600"/>
            <a:ext cx="4972050" cy="930275"/>
            <a:chOff x="2762" y="1817"/>
            <a:chExt cx="341" cy="358"/>
          </a:xfrm>
        </p:grpSpPr>
        <p:sp>
          <p:nvSpPr>
            <p:cNvPr id="825350" name="Freeform 6"/>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rgbClr val="FFCC00"/>
            </a:solidFill>
            <a:ln w="28575">
              <a:solidFill>
                <a:srgbClr val="FFFF00"/>
              </a:solidFill>
              <a:round/>
              <a:headEnd/>
              <a:tailEnd/>
            </a:ln>
          </p:spPr>
          <p:txBody>
            <a:bodyPr/>
            <a:lstStyle/>
            <a:p>
              <a:endParaRPr lang="ca-ES"/>
            </a:p>
          </p:txBody>
        </p:sp>
        <p:sp>
          <p:nvSpPr>
            <p:cNvPr id="825351" name="Freeform 7"/>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rgbClr val="FFCC00"/>
            </a:solidFill>
            <a:ln w="28575">
              <a:solidFill>
                <a:srgbClr val="FFFF00"/>
              </a:solidFill>
              <a:round/>
              <a:headEnd/>
              <a:tailEnd/>
            </a:ln>
          </p:spPr>
          <p:txBody>
            <a:bodyPr/>
            <a:lstStyle/>
            <a:p>
              <a:endParaRPr lang="ca-ES"/>
            </a:p>
          </p:txBody>
        </p:sp>
      </p:grpSp>
      <p:grpSp>
        <p:nvGrpSpPr>
          <p:cNvPr id="825352" name="Group 8"/>
          <p:cNvGrpSpPr>
            <a:grpSpLocks/>
          </p:cNvGrpSpPr>
          <p:nvPr/>
        </p:nvGrpSpPr>
        <p:grpSpPr bwMode="auto">
          <a:xfrm>
            <a:off x="1295400" y="3429000"/>
            <a:ext cx="4876800" cy="914400"/>
            <a:chOff x="2762" y="2160"/>
            <a:chExt cx="371" cy="355"/>
          </a:xfrm>
        </p:grpSpPr>
        <p:sp>
          <p:nvSpPr>
            <p:cNvPr id="825353" name="Freeform 9"/>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rgbClr val="FFFF00"/>
            </a:solidFill>
            <a:ln w="31750">
              <a:solidFill>
                <a:srgbClr val="FFCC00"/>
              </a:solidFill>
              <a:round/>
              <a:headEnd/>
              <a:tailEnd/>
            </a:ln>
          </p:spPr>
          <p:txBody>
            <a:bodyPr/>
            <a:lstStyle/>
            <a:p>
              <a:endParaRPr lang="ca-ES"/>
            </a:p>
          </p:txBody>
        </p:sp>
        <p:sp>
          <p:nvSpPr>
            <p:cNvPr id="825354" name="Freeform 10"/>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rgbClr val="FFFF00"/>
            </a:solidFill>
            <a:ln w="31750">
              <a:solidFill>
                <a:srgbClr val="FFCC00"/>
              </a:solidFill>
              <a:round/>
              <a:headEnd/>
              <a:tailEnd/>
            </a:ln>
          </p:spPr>
          <p:txBody>
            <a:bodyPr/>
            <a:lstStyle/>
            <a:p>
              <a:endParaRPr lang="ca-ES"/>
            </a:p>
          </p:txBody>
        </p:sp>
      </p:grpSp>
      <p:sp>
        <p:nvSpPr>
          <p:cNvPr id="825355" name="Text Box 11"/>
          <p:cNvSpPr txBox="1">
            <a:spLocks noChangeArrowheads="1"/>
          </p:cNvSpPr>
          <p:nvPr/>
        </p:nvSpPr>
        <p:spPr bwMode="auto">
          <a:xfrm>
            <a:off x="6858000" y="2209800"/>
            <a:ext cx="1676400" cy="1006475"/>
          </a:xfrm>
          <a:prstGeom prst="rect">
            <a:avLst/>
          </a:prstGeom>
          <a:noFill/>
          <a:ln w="9525">
            <a:noFill/>
            <a:miter lim="800000"/>
            <a:headEnd/>
            <a:tailEnd/>
          </a:ln>
          <a:effectLst/>
        </p:spPr>
        <p:txBody>
          <a:bodyPr>
            <a:spAutoFit/>
          </a:bodyPr>
          <a:lstStyle/>
          <a:p>
            <a:pPr>
              <a:spcBef>
                <a:spcPct val="0"/>
              </a:spcBef>
            </a:pPr>
            <a:r>
              <a:rPr lang="en-US" sz="2000"/>
              <a:t>~$10 000</a:t>
            </a:r>
          </a:p>
          <a:p>
            <a:pPr>
              <a:spcBef>
                <a:spcPct val="0"/>
              </a:spcBef>
            </a:pPr>
            <a:r>
              <a:rPr lang="en-US" sz="2000"/>
              <a:t>Millions</a:t>
            </a:r>
          </a:p>
          <a:p>
            <a:pPr>
              <a:spcBef>
                <a:spcPct val="0"/>
              </a:spcBef>
            </a:pPr>
            <a:r>
              <a:rPr lang="en-US" sz="2000"/>
              <a:t>(NOP) </a:t>
            </a:r>
          </a:p>
        </p:txBody>
      </p:sp>
      <p:sp>
        <p:nvSpPr>
          <p:cNvPr id="825356" name="Text Box 12"/>
          <p:cNvSpPr txBox="1">
            <a:spLocks noChangeArrowheads="1"/>
          </p:cNvSpPr>
          <p:nvPr/>
        </p:nvSpPr>
        <p:spPr bwMode="auto">
          <a:xfrm>
            <a:off x="0" y="5589588"/>
            <a:ext cx="9144000" cy="822325"/>
          </a:xfrm>
          <a:prstGeom prst="rect">
            <a:avLst/>
          </a:prstGeom>
          <a:noFill/>
          <a:ln w="9525">
            <a:noFill/>
            <a:miter lim="800000"/>
            <a:headEnd/>
            <a:tailEnd/>
          </a:ln>
          <a:effectLst/>
        </p:spPr>
        <p:txBody>
          <a:bodyPr>
            <a:spAutoFit/>
          </a:bodyPr>
          <a:lstStyle/>
          <a:p>
            <a:pPr>
              <a:spcBef>
                <a:spcPct val="0"/>
              </a:spcBef>
              <a:buFont typeface="Wingdings" pitchFamily="2" charset="2"/>
              <a:buNone/>
            </a:pPr>
            <a:r>
              <a:rPr lang="en-GB" sz="2400" i="1"/>
              <a:t>Because Tobacco is an excellent business, and because it kills </a:t>
            </a:r>
          </a:p>
          <a:p>
            <a:pPr>
              <a:spcBef>
                <a:spcPct val="0"/>
              </a:spcBef>
              <a:buFont typeface="Wingdings" pitchFamily="2" charset="2"/>
              <a:buNone/>
            </a:pPr>
            <a:r>
              <a:rPr lang="en-GB" sz="2400" i="1"/>
              <a:t>half of its consumers, it raises a business ethical dilemma</a:t>
            </a:r>
          </a:p>
        </p:txBody>
      </p:sp>
      <p:grpSp>
        <p:nvGrpSpPr>
          <p:cNvPr id="825357" name="Group 13"/>
          <p:cNvGrpSpPr>
            <a:grpSpLocks/>
          </p:cNvGrpSpPr>
          <p:nvPr/>
        </p:nvGrpSpPr>
        <p:grpSpPr bwMode="auto">
          <a:xfrm>
            <a:off x="623888" y="2362200"/>
            <a:ext cx="212725" cy="174625"/>
            <a:chOff x="2579" y="1864"/>
            <a:chExt cx="83" cy="69"/>
          </a:xfrm>
        </p:grpSpPr>
        <p:sp>
          <p:nvSpPr>
            <p:cNvPr id="825358" name="Freeform 14"/>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25359" name="Freeform 15"/>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nvGrpSpPr>
          <p:cNvPr id="825360" name="Group 16"/>
          <p:cNvGrpSpPr>
            <a:grpSpLocks/>
          </p:cNvGrpSpPr>
          <p:nvPr/>
        </p:nvGrpSpPr>
        <p:grpSpPr bwMode="auto">
          <a:xfrm>
            <a:off x="2700338" y="4797425"/>
            <a:ext cx="2965450" cy="546100"/>
            <a:chOff x="897" y="2841"/>
            <a:chExt cx="2354" cy="342"/>
          </a:xfrm>
        </p:grpSpPr>
        <p:sp>
          <p:nvSpPr>
            <p:cNvPr id="825361" name="Freeform 17"/>
            <p:cNvSpPr>
              <a:spLocks noChangeArrowheads="1"/>
            </p:cNvSpPr>
            <p:nvPr/>
          </p:nvSpPr>
          <p:spPr bwMode="auto">
            <a:xfrm>
              <a:off x="897" y="2841"/>
              <a:ext cx="2354" cy="56"/>
            </a:xfrm>
            <a:custGeom>
              <a:avLst/>
              <a:gdLst/>
              <a:ahLst/>
              <a:cxnLst>
                <a:cxn ang="0">
                  <a:pos x="10380" y="0"/>
                </a:cxn>
                <a:cxn ang="0">
                  <a:pos x="9514" y="121"/>
                </a:cxn>
                <a:cxn ang="0">
                  <a:pos x="6057" y="121"/>
                </a:cxn>
                <a:cxn ang="0">
                  <a:pos x="5190" y="246"/>
                </a:cxn>
                <a:cxn ang="0">
                  <a:pos x="4324" y="121"/>
                </a:cxn>
                <a:cxn ang="0">
                  <a:pos x="867" y="121"/>
                </a:cxn>
                <a:cxn ang="0">
                  <a:pos x="0" y="0"/>
                </a:cxn>
              </a:cxnLst>
              <a:rect l="0" t="0" r="r" b="b"/>
              <a:pathLst>
                <a:path w="10381" h="247">
                  <a:moveTo>
                    <a:pt x="10380" y="0"/>
                  </a:moveTo>
                  <a:cubicBezTo>
                    <a:pt x="10380" y="61"/>
                    <a:pt x="9949" y="121"/>
                    <a:pt x="9514" y="121"/>
                  </a:cubicBezTo>
                  <a:lnTo>
                    <a:pt x="6057" y="121"/>
                  </a:lnTo>
                  <a:cubicBezTo>
                    <a:pt x="5623" y="121"/>
                    <a:pt x="5190" y="184"/>
                    <a:pt x="5190" y="246"/>
                  </a:cubicBezTo>
                  <a:cubicBezTo>
                    <a:pt x="5190" y="184"/>
                    <a:pt x="4758" y="121"/>
                    <a:pt x="4324" y="121"/>
                  </a:cubicBezTo>
                  <a:lnTo>
                    <a:pt x="867" y="121"/>
                  </a:lnTo>
                  <a:cubicBezTo>
                    <a:pt x="432" y="121"/>
                    <a:pt x="0" y="61"/>
                    <a:pt x="0" y="0"/>
                  </a:cubicBezTo>
                </a:path>
              </a:pathLst>
            </a:custGeom>
            <a:noFill/>
            <a:ln w="9360">
              <a:solidFill>
                <a:srgbClr val="000000"/>
              </a:solidFill>
              <a:round/>
              <a:headEnd/>
              <a:tailEnd/>
            </a:ln>
          </p:spPr>
          <p:txBody>
            <a:bodyPr/>
            <a:lstStyle/>
            <a:p>
              <a:endParaRPr lang="ca-ES"/>
            </a:p>
          </p:txBody>
        </p:sp>
        <p:grpSp>
          <p:nvGrpSpPr>
            <p:cNvPr id="825362" name="Group 18"/>
            <p:cNvGrpSpPr>
              <a:grpSpLocks/>
            </p:cNvGrpSpPr>
            <p:nvPr/>
          </p:nvGrpSpPr>
          <p:grpSpPr bwMode="auto">
            <a:xfrm>
              <a:off x="1346" y="2932"/>
              <a:ext cx="1596" cy="251"/>
              <a:chOff x="1346" y="2932"/>
              <a:chExt cx="1596" cy="251"/>
            </a:xfrm>
          </p:grpSpPr>
          <p:sp>
            <p:nvSpPr>
              <p:cNvPr id="825363" name="AutoShape 19"/>
              <p:cNvSpPr>
                <a:spLocks noChangeArrowheads="1"/>
              </p:cNvSpPr>
              <p:nvPr/>
            </p:nvSpPr>
            <p:spPr bwMode="auto">
              <a:xfrm>
                <a:off x="1346" y="2932"/>
                <a:ext cx="1596" cy="93"/>
              </a:xfrm>
              <a:prstGeom prst="roundRect">
                <a:avLst>
                  <a:gd name="adj" fmla="val 1083"/>
                </a:avLst>
              </a:prstGeom>
              <a:noFill/>
              <a:ln w="9525">
                <a:noFill/>
                <a:round/>
                <a:headEnd/>
                <a:tailEnd/>
              </a:ln>
            </p:spPr>
            <p:txBody>
              <a:bodyPr wrap="none" anchor="ctr"/>
              <a:lstStyle/>
              <a:p>
                <a:endParaRPr lang="ca-ES"/>
              </a:p>
            </p:txBody>
          </p:sp>
          <p:grpSp>
            <p:nvGrpSpPr>
              <p:cNvPr id="825364" name="Group 20"/>
              <p:cNvGrpSpPr>
                <a:grpSpLocks/>
              </p:cNvGrpSpPr>
              <p:nvPr/>
            </p:nvGrpSpPr>
            <p:grpSpPr bwMode="auto">
              <a:xfrm>
                <a:off x="1346" y="2932"/>
                <a:ext cx="1592" cy="251"/>
                <a:chOff x="1346" y="2932"/>
                <a:chExt cx="1592" cy="251"/>
              </a:xfrm>
            </p:grpSpPr>
            <p:sp>
              <p:nvSpPr>
                <p:cNvPr id="825365" name="AutoShape 21"/>
                <p:cNvSpPr>
                  <a:spLocks noChangeArrowheads="1"/>
                </p:cNvSpPr>
                <p:nvPr/>
              </p:nvSpPr>
              <p:spPr bwMode="auto">
                <a:xfrm>
                  <a:off x="1346" y="2932"/>
                  <a:ext cx="1592" cy="89"/>
                </a:xfrm>
                <a:prstGeom prst="roundRect">
                  <a:avLst>
                    <a:gd name="adj" fmla="val 1134"/>
                  </a:avLst>
                </a:prstGeom>
                <a:noFill/>
                <a:ln w="9525">
                  <a:noFill/>
                  <a:round/>
                  <a:headEnd/>
                  <a:tailEnd/>
                </a:ln>
              </p:spPr>
              <p:txBody>
                <a:bodyPr wrap="none" anchor="ctr"/>
                <a:lstStyle/>
                <a:p>
                  <a:endParaRPr lang="ca-ES"/>
                </a:p>
              </p:txBody>
            </p:sp>
            <p:grpSp>
              <p:nvGrpSpPr>
                <p:cNvPr id="825366" name="Group 22"/>
                <p:cNvGrpSpPr>
                  <a:grpSpLocks/>
                </p:cNvGrpSpPr>
                <p:nvPr/>
              </p:nvGrpSpPr>
              <p:grpSpPr bwMode="auto">
                <a:xfrm>
                  <a:off x="1346" y="2932"/>
                  <a:ext cx="1590" cy="251"/>
                  <a:chOff x="1346" y="2932"/>
                  <a:chExt cx="1590" cy="251"/>
                </a:xfrm>
              </p:grpSpPr>
              <p:sp>
                <p:nvSpPr>
                  <p:cNvPr id="825367" name="AutoShape 23"/>
                  <p:cNvSpPr>
                    <a:spLocks noChangeArrowheads="1"/>
                  </p:cNvSpPr>
                  <p:nvPr/>
                </p:nvSpPr>
                <p:spPr bwMode="auto">
                  <a:xfrm>
                    <a:off x="1346" y="2932"/>
                    <a:ext cx="1590" cy="87"/>
                  </a:xfrm>
                  <a:prstGeom prst="roundRect">
                    <a:avLst>
                      <a:gd name="adj" fmla="val 1162"/>
                    </a:avLst>
                  </a:prstGeom>
                  <a:noFill/>
                  <a:ln w="9525">
                    <a:noFill/>
                    <a:round/>
                    <a:headEnd/>
                    <a:tailEnd/>
                  </a:ln>
                </p:spPr>
                <p:txBody>
                  <a:bodyPr wrap="none" anchor="ctr"/>
                  <a:lstStyle/>
                  <a:p>
                    <a:endParaRPr lang="ca-ES"/>
                  </a:p>
                </p:txBody>
              </p:sp>
              <p:grpSp>
                <p:nvGrpSpPr>
                  <p:cNvPr id="825368" name="Group 24"/>
                  <p:cNvGrpSpPr>
                    <a:grpSpLocks/>
                  </p:cNvGrpSpPr>
                  <p:nvPr/>
                </p:nvGrpSpPr>
                <p:grpSpPr bwMode="auto">
                  <a:xfrm>
                    <a:off x="1346" y="2932"/>
                    <a:ext cx="1588" cy="251"/>
                    <a:chOff x="1346" y="2932"/>
                    <a:chExt cx="1588" cy="251"/>
                  </a:xfrm>
                </p:grpSpPr>
                <p:sp>
                  <p:nvSpPr>
                    <p:cNvPr id="825369" name="AutoShape 25"/>
                    <p:cNvSpPr>
                      <a:spLocks noChangeArrowheads="1"/>
                    </p:cNvSpPr>
                    <p:nvPr/>
                  </p:nvSpPr>
                  <p:spPr bwMode="auto">
                    <a:xfrm>
                      <a:off x="1346" y="2932"/>
                      <a:ext cx="1588" cy="86"/>
                    </a:xfrm>
                    <a:prstGeom prst="roundRect">
                      <a:avLst>
                        <a:gd name="adj" fmla="val 1162"/>
                      </a:avLst>
                    </a:prstGeom>
                    <a:noFill/>
                    <a:ln w="9525">
                      <a:noFill/>
                      <a:round/>
                      <a:headEnd/>
                      <a:tailEnd/>
                    </a:ln>
                  </p:spPr>
                  <p:txBody>
                    <a:bodyPr wrap="none" anchor="ctr"/>
                    <a:lstStyle/>
                    <a:p>
                      <a:endParaRPr lang="ca-ES"/>
                    </a:p>
                  </p:txBody>
                </p:sp>
                <p:grpSp>
                  <p:nvGrpSpPr>
                    <p:cNvPr id="825370" name="Group 26"/>
                    <p:cNvGrpSpPr>
                      <a:grpSpLocks/>
                    </p:cNvGrpSpPr>
                    <p:nvPr/>
                  </p:nvGrpSpPr>
                  <p:grpSpPr bwMode="auto">
                    <a:xfrm>
                      <a:off x="1346" y="2932"/>
                      <a:ext cx="1586" cy="251"/>
                      <a:chOff x="1346" y="2932"/>
                      <a:chExt cx="1586" cy="251"/>
                    </a:xfrm>
                  </p:grpSpPr>
                  <p:sp>
                    <p:nvSpPr>
                      <p:cNvPr id="825371" name="AutoShape 27"/>
                      <p:cNvSpPr>
                        <a:spLocks noChangeArrowheads="1"/>
                      </p:cNvSpPr>
                      <p:nvPr/>
                    </p:nvSpPr>
                    <p:spPr bwMode="auto">
                      <a:xfrm>
                        <a:off x="1346" y="2932"/>
                        <a:ext cx="1586" cy="85"/>
                      </a:xfrm>
                      <a:prstGeom prst="roundRect">
                        <a:avLst>
                          <a:gd name="adj" fmla="val 1190"/>
                        </a:avLst>
                      </a:prstGeom>
                      <a:noFill/>
                      <a:ln w="9525">
                        <a:noFill/>
                        <a:round/>
                        <a:headEnd/>
                        <a:tailEnd/>
                      </a:ln>
                    </p:spPr>
                    <p:txBody>
                      <a:bodyPr wrap="none" anchor="ctr"/>
                      <a:lstStyle/>
                      <a:p>
                        <a:endParaRPr lang="ca-ES"/>
                      </a:p>
                    </p:txBody>
                  </p:sp>
                  <p:sp>
                    <p:nvSpPr>
                      <p:cNvPr id="825372" name="AutoShape 28"/>
                      <p:cNvSpPr>
                        <a:spLocks noChangeArrowheads="1"/>
                      </p:cNvSpPr>
                      <p:nvPr/>
                    </p:nvSpPr>
                    <p:spPr bwMode="auto">
                      <a:xfrm>
                        <a:off x="1393" y="2932"/>
                        <a:ext cx="1492" cy="251"/>
                      </a:xfrm>
                      <a:prstGeom prst="roundRect">
                        <a:avLst>
                          <a:gd name="adj" fmla="val 1190"/>
                        </a:avLst>
                      </a:prstGeom>
                      <a:noFill/>
                      <a:ln w="9525">
                        <a:noFill/>
                        <a:round/>
                        <a:headEnd/>
                        <a:tailEnd/>
                      </a:ln>
                    </p:spPr>
                    <p:txBody>
                      <a:bodyPr wrap="none" lIns="90000" tIns="46800" rIns="90000" bIns="46800">
                        <a:spAutoFit/>
                      </a:bodyPr>
                      <a:lstStyle/>
                      <a:p>
                        <a:pPr>
                          <a:spcBef>
                            <a:spcPct val="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a:t>Ethical analysis</a:t>
                        </a:r>
                      </a:p>
                    </p:txBody>
                  </p:sp>
                </p:grpSp>
              </p:grpSp>
            </p:grpSp>
          </p:grpSp>
        </p:grpSp>
      </p:grpSp>
      <p:grpSp>
        <p:nvGrpSpPr>
          <p:cNvPr id="825373" name="Group 29"/>
          <p:cNvGrpSpPr>
            <a:grpSpLocks/>
          </p:cNvGrpSpPr>
          <p:nvPr/>
        </p:nvGrpSpPr>
        <p:grpSpPr bwMode="auto">
          <a:xfrm>
            <a:off x="5773738" y="4791075"/>
            <a:ext cx="3159125" cy="541338"/>
            <a:chOff x="3319" y="2836"/>
            <a:chExt cx="1990" cy="341"/>
          </a:xfrm>
        </p:grpSpPr>
        <p:sp>
          <p:nvSpPr>
            <p:cNvPr id="825374" name="Freeform 30"/>
            <p:cNvSpPr>
              <a:spLocks noChangeArrowheads="1"/>
            </p:cNvSpPr>
            <p:nvPr/>
          </p:nvSpPr>
          <p:spPr bwMode="auto">
            <a:xfrm>
              <a:off x="3502" y="2836"/>
              <a:ext cx="1524" cy="55"/>
            </a:xfrm>
            <a:custGeom>
              <a:avLst/>
              <a:gdLst/>
              <a:ahLst/>
              <a:cxnLst>
                <a:cxn ang="0">
                  <a:pos x="6720" y="0"/>
                </a:cxn>
                <a:cxn ang="0">
                  <a:pos x="6159" y="121"/>
                </a:cxn>
                <a:cxn ang="0">
                  <a:pos x="3918" y="121"/>
                </a:cxn>
                <a:cxn ang="0">
                  <a:pos x="3358" y="241"/>
                </a:cxn>
                <a:cxn ang="0">
                  <a:pos x="2795" y="121"/>
                </a:cxn>
                <a:cxn ang="0">
                  <a:pos x="554" y="121"/>
                </a:cxn>
                <a:cxn ang="0">
                  <a:pos x="0" y="0"/>
                </a:cxn>
              </a:cxnLst>
              <a:rect l="0" t="0" r="r" b="b"/>
              <a:pathLst>
                <a:path w="6721" h="242">
                  <a:moveTo>
                    <a:pt x="6720" y="0"/>
                  </a:moveTo>
                  <a:cubicBezTo>
                    <a:pt x="6720" y="61"/>
                    <a:pt x="6441" y="121"/>
                    <a:pt x="6159" y="121"/>
                  </a:cubicBezTo>
                  <a:lnTo>
                    <a:pt x="3918" y="121"/>
                  </a:lnTo>
                  <a:cubicBezTo>
                    <a:pt x="3636" y="121"/>
                    <a:pt x="3358" y="180"/>
                    <a:pt x="3358" y="241"/>
                  </a:cubicBezTo>
                  <a:cubicBezTo>
                    <a:pt x="3358" y="180"/>
                    <a:pt x="3077" y="121"/>
                    <a:pt x="2795" y="121"/>
                  </a:cubicBezTo>
                  <a:lnTo>
                    <a:pt x="554" y="121"/>
                  </a:lnTo>
                  <a:cubicBezTo>
                    <a:pt x="276" y="121"/>
                    <a:pt x="0" y="61"/>
                    <a:pt x="0" y="0"/>
                  </a:cubicBezTo>
                </a:path>
              </a:pathLst>
            </a:custGeom>
            <a:noFill/>
            <a:ln w="9360">
              <a:solidFill>
                <a:srgbClr val="000000"/>
              </a:solidFill>
              <a:round/>
              <a:headEnd/>
              <a:tailEnd/>
            </a:ln>
          </p:spPr>
          <p:txBody>
            <a:bodyPr/>
            <a:lstStyle/>
            <a:p>
              <a:endParaRPr lang="ca-ES"/>
            </a:p>
          </p:txBody>
        </p:sp>
        <p:sp>
          <p:nvSpPr>
            <p:cNvPr id="825375" name="Text Box 31"/>
            <p:cNvSpPr txBox="1">
              <a:spLocks noChangeArrowheads="1"/>
            </p:cNvSpPr>
            <p:nvPr/>
          </p:nvSpPr>
          <p:spPr bwMode="auto">
            <a:xfrm>
              <a:off x="3319" y="2927"/>
              <a:ext cx="1990" cy="250"/>
            </a:xfrm>
            <a:prstGeom prst="rect">
              <a:avLst/>
            </a:prstGeom>
            <a:noFill/>
            <a:ln w="9525">
              <a:noFill/>
              <a:miter lim="800000"/>
              <a:headEnd/>
              <a:tailEnd/>
            </a:ln>
          </p:spPr>
          <p:txBody>
            <a:bodyPr lIns="90000" tIns="46800" rIns="90000" bIns="46800">
              <a:spAutoFit/>
            </a:bodyPr>
            <a:lstStyle/>
            <a:p>
              <a:pPr>
                <a:spcBef>
                  <a:spcPct val="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a:t>Business analysis</a:t>
              </a:r>
            </a:p>
          </p:txBody>
        </p:sp>
      </p:grpSp>
      <p:sp>
        <p:nvSpPr>
          <p:cNvPr id="825376" name="AutoShape 32"/>
          <p:cNvSpPr>
            <a:spLocks noChangeArrowheads="1"/>
          </p:cNvSpPr>
          <p:nvPr/>
        </p:nvSpPr>
        <p:spPr bwMode="auto">
          <a:xfrm>
            <a:off x="6516688" y="2060575"/>
            <a:ext cx="433387" cy="792163"/>
          </a:xfrm>
          <a:prstGeom prst="upArrow">
            <a:avLst>
              <a:gd name="adj1" fmla="val 50000"/>
              <a:gd name="adj2" fmla="val 45696"/>
            </a:avLst>
          </a:prstGeom>
          <a:solidFill>
            <a:srgbClr val="FF9900"/>
          </a:solidFill>
          <a:ln w="9525">
            <a:solidFill>
              <a:schemeClr val="tx1"/>
            </a:solidFill>
            <a:miter lim="800000"/>
            <a:headEnd/>
            <a:tailEnd/>
          </a:ln>
          <a:effectLst/>
        </p:spPr>
        <p:txBody>
          <a:bodyPr vert="eaVert" wrap="none" anchor="ctr"/>
          <a:lstStyle/>
          <a:p>
            <a:endParaRPr lang="ca-ES"/>
          </a:p>
        </p:txBody>
      </p:sp>
      <p:sp>
        <p:nvSpPr>
          <p:cNvPr id="825377" name="AutoShape 33"/>
          <p:cNvSpPr>
            <a:spLocks noChangeArrowheads="1"/>
          </p:cNvSpPr>
          <p:nvPr/>
        </p:nvSpPr>
        <p:spPr bwMode="auto">
          <a:xfrm flipV="1">
            <a:off x="6516688" y="3933825"/>
            <a:ext cx="433387" cy="792163"/>
          </a:xfrm>
          <a:prstGeom prst="upArrow">
            <a:avLst>
              <a:gd name="adj1" fmla="val 50000"/>
              <a:gd name="adj2" fmla="val 45696"/>
            </a:avLst>
          </a:prstGeom>
          <a:solidFill>
            <a:srgbClr val="FF9900"/>
          </a:solidFill>
          <a:ln w="9525">
            <a:solidFill>
              <a:schemeClr val="tx1"/>
            </a:solidFill>
            <a:miter lim="800000"/>
            <a:headEnd/>
            <a:tailEnd/>
          </a:ln>
          <a:effectLst/>
        </p:spPr>
        <p:txBody>
          <a:bodyPr vert="eaVert" wrap="none" anchor="ctr"/>
          <a:lstStyle/>
          <a:p>
            <a:endParaRPr lang="ca-ES"/>
          </a:p>
        </p:txBody>
      </p:sp>
      <p:graphicFrame>
        <p:nvGraphicFramePr>
          <p:cNvPr id="825378" name="Object 34"/>
          <p:cNvGraphicFramePr>
            <a:graphicFrameLocks noChangeAspect="1"/>
          </p:cNvGraphicFramePr>
          <p:nvPr>
            <p:ph idx="1"/>
          </p:nvPr>
        </p:nvGraphicFramePr>
        <p:xfrm>
          <a:off x="250825" y="2924175"/>
          <a:ext cx="1238250" cy="981075"/>
        </p:xfrm>
        <a:graphic>
          <a:graphicData uri="http://schemas.openxmlformats.org/presentationml/2006/ole">
            <p:oleObj spid="_x0000_s825378" name="Photo Editor Photo" r:id="rId4" imgW="1238423" imgH="980952" progId="MSPhotoEd.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8418" name="Rectangle 2"/>
          <p:cNvSpPr>
            <a:spLocks noGrp="1" noChangeArrowheads="1"/>
          </p:cNvSpPr>
          <p:nvPr>
            <p:ph type="title"/>
          </p:nvPr>
        </p:nvSpPr>
        <p:spPr>
          <a:xfrm>
            <a:off x="381000" y="533400"/>
            <a:ext cx="8439150" cy="914400"/>
          </a:xfrm>
        </p:spPr>
        <p:txBody>
          <a:bodyPr/>
          <a:lstStyle/>
          <a:p>
            <a:r>
              <a:rPr lang="en-US" sz="3800"/>
              <a:t>Linking Product’s ethics with Behavior</a:t>
            </a:r>
          </a:p>
        </p:txBody>
      </p:sp>
      <p:sp>
        <p:nvSpPr>
          <p:cNvPr id="828419" name="Rectangle 3"/>
          <p:cNvSpPr>
            <a:spLocks noGrp="1" noChangeArrowheads="1"/>
          </p:cNvSpPr>
          <p:nvPr>
            <p:ph type="body" idx="1"/>
          </p:nvPr>
        </p:nvSpPr>
        <p:spPr>
          <a:xfrm>
            <a:off x="611188" y="2944813"/>
            <a:ext cx="7820025" cy="3060700"/>
          </a:xfrm>
          <a:noFill/>
          <a:ln/>
        </p:spPr>
        <p:txBody>
          <a:bodyPr/>
          <a:lstStyle/>
          <a:p>
            <a:pPr marL="384175" indent="-384175" algn="ctr">
              <a:lnSpc>
                <a:spcPct val="90000"/>
              </a:lnSpc>
              <a:buFont typeface="Wingdings" pitchFamily="2" charset="2"/>
              <a:buNone/>
            </a:pPr>
            <a:r>
              <a:rPr lang="en-US" sz="3400" i="1"/>
              <a:t>Can we make ethical business out of an unethical product?</a:t>
            </a:r>
          </a:p>
          <a:p>
            <a:pPr marL="384175" indent="-384175" algn="ctr">
              <a:lnSpc>
                <a:spcPct val="90000"/>
              </a:lnSpc>
              <a:buFont typeface="Wingdings" pitchFamily="2" charset="2"/>
              <a:buNone/>
            </a:pPr>
            <a:endParaRPr lang="en-US" sz="3400" i="1"/>
          </a:p>
          <a:p>
            <a:pPr marL="384175" indent="-384175" algn="ctr">
              <a:lnSpc>
                <a:spcPct val="90000"/>
              </a:lnSpc>
              <a:buFont typeface="Wingdings" pitchFamily="2" charset="2"/>
              <a:buNone/>
            </a:pPr>
            <a:endParaRPr lang="en-US" sz="3400" i="1"/>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0466" name="Rectangle 2"/>
          <p:cNvSpPr>
            <a:spLocks noGrp="1" noChangeArrowheads="1"/>
          </p:cNvSpPr>
          <p:nvPr>
            <p:ph type="title"/>
          </p:nvPr>
        </p:nvSpPr>
        <p:spPr>
          <a:xfrm>
            <a:off x="250825" y="620713"/>
            <a:ext cx="7772400" cy="685800"/>
          </a:xfrm>
        </p:spPr>
        <p:txBody>
          <a:bodyPr/>
          <a:lstStyle/>
          <a:p>
            <a:r>
              <a:rPr lang="en-US" sz="4000"/>
              <a:t>An Ethical Cigarette?</a:t>
            </a:r>
          </a:p>
        </p:txBody>
      </p:sp>
      <p:sp>
        <p:nvSpPr>
          <p:cNvPr id="830467" name="Text Box 3"/>
          <p:cNvSpPr txBox="1">
            <a:spLocks noChangeArrowheads="1"/>
          </p:cNvSpPr>
          <p:nvPr/>
        </p:nvSpPr>
        <p:spPr bwMode="auto">
          <a:xfrm>
            <a:off x="457200" y="1981200"/>
            <a:ext cx="8077200" cy="2838450"/>
          </a:xfrm>
          <a:prstGeom prst="rect">
            <a:avLst/>
          </a:prstGeom>
          <a:noFill/>
          <a:ln w="9525">
            <a:noFill/>
            <a:miter lim="800000"/>
            <a:headEnd/>
            <a:tailEnd/>
          </a:ln>
          <a:effectLst/>
        </p:spPr>
        <p:txBody>
          <a:bodyPr>
            <a:spAutoFit/>
          </a:bodyPr>
          <a:lstStyle/>
          <a:p>
            <a:pPr>
              <a:spcBef>
                <a:spcPct val="0"/>
              </a:spcBef>
            </a:pPr>
            <a:r>
              <a:rPr lang="fr-FR" sz="3600" i="1">
                <a:latin typeface="Times New Roman" pitchFamily="18" charset="0"/>
              </a:rPr>
              <a:t>"</a:t>
            </a:r>
            <a:r>
              <a:rPr lang="en-US" sz="3600" i="1">
                <a:latin typeface="Times New Roman" pitchFamily="18" charset="0"/>
              </a:rPr>
              <a:t>In attempting to develop a 'safe' cigarette, you are, by implication, in danger of being interpreted as accepting that</a:t>
            </a:r>
            <a:r>
              <a:rPr lang="fr-FR" sz="3600" i="1">
                <a:latin typeface="Times New Roman" pitchFamily="18" charset="0"/>
              </a:rPr>
              <a:t> </a:t>
            </a:r>
            <a:r>
              <a:rPr lang="en-US" sz="3600" i="1">
                <a:latin typeface="Times New Roman" pitchFamily="18" charset="0"/>
              </a:rPr>
              <a:t>the current product is 'unsafe' and this is not a position I think we should take</a:t>
            </a:r>
            <a:r>
              <a:rPr lang="fr-FR" sz="3600" i="1">
                <a:latin typeface="Times New Roman" pitchFamily="18" charset="0"/>
              </a:rPr>
              <a:t>"</a:t>
            </a:r>
            <a:endParaRPr lang="en-US" sz="3600" i="1">
              <a:latin typeface="Times New Roman" pitchFamily="18" charset="0"/>
            </a:endParaRPr>
          </a:p>
        </p:txBody>
      </p:sp>
      <p:sp>
        <p:nvSpPr>
          <p:cNvPr id="830468" name="Text Box 4"/>
          <p:cNvSpPr txBox="1">
            <a:spLocks noChangeArrowheads="1"/>
          </p:cNvSpPr>
          <p:nvPr/>
        </p:nvSpPr>
        <p:spPr bwMode="auto">
          <a:xfrm>
            <a:off x="755650" y="5229225"/>
            <a:ext cx="8191500" cy="581025"/>
          </a:xfrm>
          <a:prstGeom prst="rect">
            <a:avLst/>
          </a:prstGeom>
          <a:noFill/>
          <a:ln w="9525">
            <a:noFill/>
            <a:miter lim="800000"/>
            <a:headEnd/>
            <a:tailEnd/>
          </a:ln>
          <a:effectLst/>
        </p:spPr>
        <p:txBody>
          <a:bodyPr>
            <a:spAutoFit/>
          </a:bodyPr>
          <a:lstStyle/>
          <a:p>
            <a:pPr algn="r">
              <a:spcBef>
                <a:spcPct val="0"/>
              </a:spcBef>
            </a:pPr>
            <a:r>
              <a:rPr lang="en-US" sz="1600">
                <a:latin typeface="Times New Roman" pitchFamily="18" charset="0"/>
              </a:rPr>
              <a:t>Patrick Sheehy, Chief Executive, British American Tobacco. Confidential</a:t>
            </a:r>
          </a:p>
          <a:p>
            <a:pPr algn="r">
              <a:spcBef>
                <a:spcPct val="0"/>
              </a:spcBef>
            </a:pPr>
            <a:r>
              <a:rPr lang="en-US" sz="1600">
                <a:latin typeface="Times New Roman" pitchFamily="18" charset="0"/>
              </a:rPr>
              <a:t>     Internal Memo, 1986, 18 December {Minn.Trial Exhibit 11,296}</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8658" name="Rectangle 2"/>
          <p:cNvSpPr>
            <a:spLocks noGrp="1" noChangeArrowheads="1"/>
          </p:cNvSpPr>
          <p:nvPr>
            <p:ph type="title"/>
          </p:nvPr>
        </p:nvSpPr>
        <p:spPr>
          <a:xfrm>
            <a:off x="539750" y="260350"/>
            <a:ext cx="7772400" cy="914400"/>
          </a:xfrm>
        </p:spPr>
        <p:txBody>
          <a:bodyPr/>
          <a:lstStyle/>
          <a:p>
            <a:r>
              <a:rPr lang="en-US"/>
              <a:t>The Youth Targeting Dilemma</a:t>
            </a:r>
          </a:p>
        </p:txBody>
      </p:sp>
      <p:grpSp>
        <p:nvGrpSpPr>
          <p:cNvPr id="838659" name="Group 3"/>
          <p:cNvGrpSpPr>
            <a:grpSpLocks/>
          </p:cNvGrpSpPr>
          <p:nvPr/>
        </p:nvGrpSpPr>
        <p:grpSpPr bwMode="auto">
          <a:xfrm>
            <a:off x="2209800" y="1752600"/>
            <a:ext cx="6400800" cy="3276600"/>
            <a:chOff x="1296" y="1488"/>
            <a:chExt cx="4032" cy="2064"/>
          </a:xfrm>
        </p:grpSpPr>
        <p:sp>
          <p:nvSpPr>
            <p:cNvPr id="838660" name="Text Box 4"/>
            <p:cNvSpPr txBox="1">
              <a:spLocks noChangeArrowheads="1"/>
            </p:cNvSpPr>
            <p:nvPr/>
          </p:nvSpPr>
          <p:spPr bwMode="auto">
            <a:xfrm>
              <a:off x="3024" y="1488"/>
              <a:ext cx="2016"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endParaRPr lang="en-US" sz="3200">
                <a:latin typeface="Times New Roman" pitchFamily="18" charset="0"/>
              </a:endParaRPr>
            </a:p>
          </p:txBody>
        </p:sp>
        <p:sp>
          <p:nvSpPr>
            <p:cNvPr id="838661" name="Text Box 5"/>
            <p:cNvSpPr txBox="1">
              <a:spLocks noChangeArrowheads="1"/>
            </p:cNvSpPr>
            <p:nvPr/>
          </p:nvSpPr>
          <p:spPr bwMode="auto">
            <a:xfrm>
              <a:off x="3168" y="2976"/>
              <a:ext cx="2160"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p>
          </p:txBody>
        </p:sp>
        <p:sp>
          <p:nvSpPr>
            <p:cNvPr id="838662" name="Rectangle 6"/>
            <p:cNvSpPr>
              <a:spLocks noChangeArrowheads="1"/>
            </p:cNvSpPr>
            <p:nvPr/>
          </p:nvSpPr>
          <p:spPr bwMode="auto">
            <a:xfrm>
              <a:off x="1344" y="1488"/>
              <a:ext cx="1464"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Targeting Youths</a:t>
              </a:r>
            </a:p>
          </p:txBody>
        </p:sp>
        <p:sp>
          <p:nvSpPr>
            <p:cNvPr id="838663" name="Rectangle 7"/>
            <p:cNvSpPr>
              <a:spLocks noChangeArrowheads="1"/>
            </p:cNvSpPr>
            <p:nvPr/>
          </p:nvSpPr>
          <p:spPr bwMode="auto">
            <a:xfrm>
              <a:off x="1296" y="3264"/>
              <a:ext cx="1800"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Not Targeting Youths</a:t>
              </a:r>
            </a:p>
          </p:txBody>
        </p:sp>
      </p:grpSp>
      <p:grpSp>
        <p:nvGrpSpPr>
          <p:cNvPr id="838664" name="Group 8"/>
          <p:cNvGrpSpPr>
            <a:grpSpLocks/>
          </p:cNvGrpSpPr>
          <p:nvPr/>
        </p:nvGrpSpPr>
        <p:grpSpPr bwMode="auto">
          <a:xfrm>
            <a:off x="533400" y="2209800"/>
            <a:ext cx="4462463" cy="2557463"/>
            <a:chOff x="240" y="1776"/>
            <a:chExt cx="2811" cy="1611"/>
          </a:xfrm>
        </p:grpSpPr>
        <p:grpSp>
          <p:nvGrpSpPr>
            <p:cNvPr id="838665" name="Group 9"/>
            <p:cNvGrpSpPr>
              <a:grpSpLocks/>
            </p:cNvGrpSpPr>
            <p:nvPr/>
          </p:nvGrpSpPr>
          <p:grpSpPr bwMode="auto">
            <a:xfrm>
              <a:off x="1200" y="1776"/>
              <a:ext cx="1851" cy="1527"/>
              <a:chOff x="2762" y="1817"/>
              <a:chExt cx="371" cy="698"/>
            </a:xfrm>
          </p:grpSpPr>
          <p:grpSp>
            <p:nvGrpSpPr>
              <p:cNvPr id="838666" name="Group 10"/>
              <p:cNvGrpSpPr>
                <a:grpSpLocks/>
              </p:cNvGrpSpPr>
              <p:nvPr/>
            </p:nvGrpSpPr>
            <p:grpSpPr bwMode="auto">
              <a:xfrm>
                <a:off x="2762" y="1817"/>
                <a:ext cx="341" cy="358"/>
                <a:chOff x="2762" y="1817"/>
                <a:chExt cx="341" cy="358"/>
              </a:xfrm>
            </p:grpSpPr>
            <p:sp>
              <p:nvSpPr>
                <p:cNvPr id="838667" name="Freeform 11"/>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38668" name="Freeform 12"/>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38669" name="Group 13"/>
              <p:cNvGrpSpPr>
                <a:grpSpLocks/>
              </p:cNvGrpSpPr>
              <p:nvPr/>
            </p:nvGrpSpPr>
            <p:grpSpPr bwMode="auto">
              <a:xfrm>
                <a:off x="2762" y="2160"/>
                <a:ext cx="371" cy="355"/>
                <a:chOff x="2762" y="2160"/>
                <a:chExt cx="371" cy="355"/>
              </a:xfrm>
            </p:grpSpPr>
            <p:sp>
              <p:nvSpPr>
                <p:cNvPr id="838670" name="Freeform 14"/>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38671" name="Freeform 15"/>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nvGrpSpPr>
            <p:cNvPr id="838672" name="Group 16"/>
            <p:cNvGrpSpPr>
              <a:grpSpLocks/>
            </p:cNvGrpSpPr>
            <p:nvPr/>
          </p:nvGrpSpPr>
          <p:grpSpPr bwMode="auto">
            <a:xfrm>
              <a:off x="240" y="1872"/>
              <a:ext cx="974" cy="1515"/>
              <a:chOff x="768" y="1536"/>
              <a:chExt cx="1190" cy="1949"/>
            </a:xfrm>
          </p:grpSpPr>
          <p:grpSp>
            <p:nvGrpSpPr>
              <p:cNvPr id="838673" name="Group 17"/>
              <p:cNvGrpSpPr>
                <a:grpSpLocks/>
              </p:cNvGrpSpPr>
              <p:nvPr/>
            </p:nvGrpSpPr>
            <p:grpSpPr bwMode="auto">
              <a:xfrm>
                <a:off x="1248" y="1536"/>
                <a:ext cx="164" cy="142"/>
                <a:chOff x="2579" y="1864"/>
                <a:chExt cx="83" cy="69"/>
              </a:xfrm>
            </p:grpSpPr>
            <p:sp>
              <p:nvSpPr>
                <p:cNvPr id="838674" name="Freeform 18"/>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38675" name="Freeform 19"/>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aphicFrame>
            <p:nvGraphicFramePr>
              <p:cNvPr id="838676" name="Object 20"/>
              <p:cNvGraphicFramePr>
                <a:graphicFrameLocks noChangeAspect="1"/>
              </p:cNvGraphicFramePr>
              <p:nvPr/>
            </p:nvGraphicFramePr>
            <p:xfrm>
              <a:off x="864" y="1872"/>
              <a:ext cx="960" cy="752"/>
            </p:xfrm>
            <a:graphic>
              <a:graphicData uri="http://schemas.openxmlformats.org/presentationml/2006/ole">
                <p:oleObj spid="_x0000_s838676" name="Clip" r:id="rId4" imgW="4430160" imgH="3468960" progId="MS_ClipArt_Gallery.2">
                  <p:embed/>
                </p:oleObj>
              </a:graphicData>
            </a:graphic>
          </p:graphicFrame>
          <p:sp>
            <p:nvSpPr>
              <p:cNvPr id="838677" name="Text Box 21"/>
              <p:cNvSpPr txBox="1">
                <a:spLocks noChangeArrowheads="1"/>
              </p:cNvSpPr>
              <p:nvPr/>
            </p:nvSpPr>
            <p:spPr bwMode="auto">
              <a:xfrm>
                <a:off x="768" y="2718"/>
                <a:ext cx="1190" cy="767"/>
              </a:xfrm>
              <a:prstGeom prst="rect">
                <a:avLst/>
              </a:prstGeom>
              <a:noFill/>
              <a:ln w="9525">
                <a:noFill/>
                <a:miter lim="800000"/>
                <a:headEnd/>
                <a:tailEnd/>
              </a:ln>
              <a:effectLst/>
            </p:spPr>
            <p:txBody>
              <a:bodyPr wrap="none">
                <a:spAutoFit/>
              </a:bodyPr>
              <a:lstStyle/>
              <a:p>
                <a:pPr algn="l">
                  <a:spcBef>
                    <a:spcPct val="0"/>
                  </a:spcBef>
                </a:pPr>
                <a:r>
                  <a:rPr lang="en-US" sz="2800" i="1">
                    <a:solidFill>
                      <a:schemeClr val="tx2"/>
                    </a:solidFill>
                    <a:latin typeface="Times New Roman" pitchFamily="18" charset="0"/>
                  </a:rPr>
                  <a:t>Tobacco </a:t>
                </a:r>
              </a:p>
              <a:p>
                <a:pPr algn="l">
                  <a:spcBef>
                    <a:spcPct val="0"/>
                  </a:spcBef>
                </a:pPr>
                <a:r>
                  <a:rPr lang="en-US" sz="2800" i="1">
                    <a:solidFill>
                      <a:schemeClr val="tx2"/>
                    </a:solidFill>
                    <a:latin typeface="Times New Roman" pitchFamily="18" charset="0"/>
                  </a:rPr>
                  <a:t>Company</a:t>
                </a:r>
                <a:endParaRPr lang="en-US" sz="3200">
                  <a:solidFill>
                    <a:schemeClr val="tx2"/>
                  </a:solidFill>
                  <a:latin typeface="Times New Roman" pitchFamily="18" charset="0"/>
                </a:endParaRPr>
              </a:p>
            </p:txBody>
          </p:sp>
        </p:grpSp>
      </p:grpSp>
      <p:sp>
        <p:nvSpPr>
          <p:cNvPr id="838678" name="Text Box 22"/>
          <p:cNvSpPr txBox="1">
            <a:spLocks noChangeArrowheads="1"/>
          </p:cNvSpPr>
          <p:nvPr/>
        </p:nvSpPr>
        <p:spPr bwMode="auto">
          <a:xfrm>
            <a:off x="250825" y="5443538"/>
            <a:ext cx="8569325" cy="1187450"/>
          </a:xfrm>
          <a:prstGeom prst="rect">
            <a:avLst/>
          </a:prstGeom>
          <a:solidFill>
            <a:schemeClr val="bg1"/>
          </a:solidFill>
          <a:ln w="9525">
            <a:noFill/>
            <a:miter lim="800000"/>
            <a:headEnd/>
            <a:tailEnd/>
          </a:ln>
          <a:effectLst/>
        </p:spPr>
        <p:txBody>
          <a:bodyPr>
            <a:spAutoFit/>
          </a:bodyPr>
          <a:lstStyle/>
          <a:p>
            <a:pPr>
              <a:spcBef>
                <a:spcPct val="0"/>
              </a:spcBef>
            </a:pPr>
            <a:r>
              <a:rPr lang="en-US" sz="2400"/>
              <a:t>Each consumer who dies must be replaced, and those who start are mostly under 18…</a:t>
            </a:r>
          </a:p>
          <a:p>
            <a:pPr>
              <a:spcBef>
                <a:spcPct val="0"/>
              </a:spcBef>
            </a:pPr>
            <a:r>
              <a:rPr lang="en-US" sz="2400"/>
              <a:t>Should you target youths?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514" name="Rectangle 2"/>
          <p:cNvSpPr>
            <a:spLocks noGrp="1" noChangeArrowheads="1"/>
          </p:cNvSpPr>
          <p:nvPr>
            <p:ph type="title"/>
          </p:nvPr>
        </p:nvSpPr>
        <p:spPr>
          <a:xfrm>
            <a:off x="304800" y="457200"/>
            <a:ext cx="7772400" cy="914400"/>
          </a:xfrm>
        </p:spPr>
        <p:txBody>
          <a:bodyPr/>
          <a:lstStyle/>
          <a:p>
            <a:r>
              <a:rPr lang="en-US"/>
              <a:t>The Advertising Dilemma</a:t>
            </a:r>
          </a:p>
        </p:txBody>
      </p:sp>
      <p:sp>
        <p:nvSpPr>
          <p:cNvPr id="832515" name="Rectangle 3"/>
          <p:cNvSpPr>
            <a:spLocks noChangeArrowheads="1"/>
          </p:cNvSpPr>
          <p:nvPr/>
        </p:nvSpPr>
        <p:spPr bwMode="auto">
          <a:xfrm>
            <a:off x="2813050" y="3025775"/>
            <a:ext cx="455613" cy="201613"/>
          </a:xfrm>
          <a:prstGeom prst="rect">
            <a:avLst/>
          </a:prstGeom>
          <a:noFill/>
          <a:ln w="9525">
            <a:noFill/>
            <a:miter lim="800000"/>
            <a:headEnd/>
            <a:tailEnd/>
          </a:ln>
        </p:spPr>
        <p:txBody>
          <a:bodyPr/>
          <a:lstStyle/>
          <a:p>
            <a:endParaRPr lang="ca-ES"/>
          </a:p>
        </p:txBody>
      </p:sp>
      <p:grpSp>
        <p:nvGrpSpPr>
          <p:cNvPr id="832516" name="Group 4"/>
          <p:cNvGrpSpPr>
            <a:grpSpLocks/>
          </p:cNvGrpSpPr>
          <p:nvPr/>
        </p:nvGrpSpPr>
        <p:grpSpPr bwMode="auto">
          <a:xfrm>
            <a:off x="2514600" y="1676400"/>
            <a:ext cx="6096000" cy="3308350"/>
            <a:chOff x="1584" y="1056"/>
            <a:chExt cx="3840" cy="2084"/>
          </a:xfrm>
        </p:grpSpPr>
        <p:sp>
          <p:nvSpPr>
            <p:cNvPr id="832517" name="Text Box 5"/>
            <p:cNvSpPr txBox="1">
              <a:spLocks noChangeArrowheads="1"/>
            </p:cNvSpPr>
            <p:nvPr/>
          </p:nvSpPr>
          <p:spPr bwMode="auto">
            <a:xfrm>
              <a:off x="3216" y="1056"/>
              <a:ext cx="2016" cy="596"/>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 of advertising</a:t>
              </a:r>
              <a:endParaRPr lang="en-US" sz="3200">
                <a:latin typeface="Times New Roman" pitchFamily="18" charset="0"/>
              </a:endParaRPr>
            </a:p>
          </p:txBody>
        </p:sp>
        <p:sp>
          <p:nvSpPr>
            <p:cNvPr id="832518" name="Text Box 6"/>
            <p:cNvSpPr txBox="1">
              <a:spLocks noChangeArrowheads="1"/>
            </p:cNvSpPr>
            <p:nvPr/>
          </p:nvSpPr>
          <p:spPr bwMode="auto">
            <a:xfrm>
              <a:off x="3264" y="2544"/>
              <a:ext cx="2160" cy="596"/>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 of not advertising</a:t>
              </a:r>
            </a:p>
          </p:txBody>
        </p:sp>
        <p:sp>
          <p:nvSpPr>
            <p:cNvPr id="832519" name="Rectangle 7"/>
            <p:cNvSpPr>
              <a:spLocks noChangeArrowheads="1"/>
            </p:cNvSpPr>
            <p:nvPr/>
          </p:nvSpPr>
          <p:spPr bwMode="auto">
            <a:xfrm>
              <a:off x="1584" y="1152"/>
              <a:ext cx="1022"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Advertising</a:t>
              </a:r>
            </a:p>
          </p:txBody>
        </p:sp>
        <p:sp>
          <p:nvSpPr>
            <p:cNvPr id="832520" name="Rectangle 8"/>
            <p:cNvSpPr>
              <a:spLocks noChangeArrowheads="1"/>
            </p:cNvSpPr>
            <p:nvPr/>
          </p:nvSpPr>
          <p:spPr bwMode="auto">
            <a:xfrm>
              <a:off x="1680" y="2784"/>
              <a:ext cx="1358"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Not Advertising</a:t>
              </a:r>
            </a:p>
          </p:txBody>
        </p:sp>
      </p:grpSp>
      <p:grpSp>
        <p:nvGrpSpPr>
          <p:cNvPr id="832521" name="Group 9"/>
          <p:cNvGrpSpPr>
            <a:grpSpLocks/>
          </p:cNvGrpSpPr>
          <p:nvPr/>
        </p:nvGrpSpPr>
        <p:grpSpPr bwMode="auto">
          <a:xfrm>
            <a:off x="685800" y="2133600"/>
            <a:ext cx="4462463" cy="2424113"/>
            <a:chOff x="432" y="1344"/>
            <a:chExt cx="2811" cy="1527"/>
          </a:xfrm>
        </p:grpSpPr>
        <p:grpSp>
          <p:nvGrpSpPr>
            <p:cNvPr id="832522" name="Group 10"/>
            <p:cNvGrpSpPr>
              <a:grpSpLocks/>
            </p:cNvGrpSpPr>
            <p:nvPr/>
          </p:nvGrpSpPr>
          <p:grpSpPr bwMode="auto">
            <a:xfrm>
              <a:off x="1392" y="1344"/>
              <a:ext cx="1851" cy="1527"/>
              <a:chOff x="2762" y="1817"/>
              <a:chExt cx="371" cy="698"/>
            </a:xfrm>
          </p:grpSpPr>
          <p:grpSp>
            <p:nvGrpSpPr>
              <p:cNvPr id="832523" name="Group 11"/>
              <p:cNvGrpSpPr>
                <a:grpSpLocks/>
              </p:cNvGrpSpPr>
              <p:nvPr/>
            </p:nvGrpSpPr>
            <p:grpSpPr bwMode="auto">
              <a:xfrm>
                <a:off x="2762" y="1817"/>
                <a:ext cx="341" cy="358"/>
                <a:chOff x="2762" y="1817"/>
                <a:chExt cx="341" cy="358"/>
              </a:xfrm>
            </p:grpSpPr>
            <p:sp>
              <p:nvSpPr>
                <p:cNvPr id="832524" name="Freeform 12"/>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32525" name="Freeform 13"/>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32526" name="Group 14"/>
              <p:cNvGrpSpPr>
                <a:grpSpLocks/>
              </p:cNvGrpSpPr>
              <p:nvPr/>
            </p:nvGrpSpPr>
            <p:grpSpPr bwMode="auto">
              <a:xfrm>
                <a:off x="2762" y="2160"/>
                <a:ext cx="371" cy="355"/>
                <a:chOff x="2762" y="2160"/>
                <a:chExt cx="371" cy="355"/>
              </a:xfrm>
            </p:grpSpPr>
            <p:sp>
              <p:nvSpPr>
                <p:cNvPr id="832527" name="Freeform 15"/>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32528" name="Freeform 16"/>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nvGrpSpPr>
            <p:cNvPr id="832529" name="Group 17"/>
            <p:cNvGrpSpPr>
              <a:grpSpLocks/>
            </p:cNvGrpSpPr>
            <p:nvPr/>
          </p:nvGrpSpPr>
          <p:grpSpPr bwMode="auto">
            <a:xfrm>
              <a:off x="432" y="1440"/>
              <a:ext cx="899" cy="1246"/>
              <a:chOff x="768" y="1536"/>
              <a:chExt cx="1099" cy="1603"/>
            </a:xfrm>
          </p:grpSpPr>
          <p:grpSp>
            <p:nvGrpSpPr>
              <p:cNvPr id="832530" name="Group 18"/>
              <p:cNvGrpSpPr>
                <a:grpSpLocks/>
              </p:cNvGrpSpPr>
              <p:nvPr/>
            </p:nvGrpSpPr>
            <p:grpSpPr bwMode="auto">
              <a:xfrm>
                <a:off x="1248" y="1536"/>
                <a:ext cx="164" cy="142"/>
                <a:chOff x="2579" y="1864"/>
                <a:chExt cx="83" cy="69"/>
              </a:xfrm>
            </p:grpSpPr>
            <p:sp>
              <p:nvSpPr>
                <p:cNvPr id="832531" name="Freeform 19"/>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32532" name="Freeform 20"/>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aphicFrame>
            <p:nvGraphicFramePr>
              <p:cNvPr id="832533" name="Object 21"/>
              <p:cNvGraphicFramePr>
                <a:graphicFrameLocks noChangeAspect="1"/>
              </p:cNvGraphicFramePr>
              <p:nvPr/>
            </p:nvGraphicFramePr>
            <p:xfrm>
              <a:off x="864" y="1872"/>
              <a:ext cx="960" cy="752"/>
            </p:xfrm>
            <a:graphic>
              <a:graphicData uri="http://schemas.openxmlformats.org/presentationml/2006/ole">
                <p:oleObj spid="_x0000_s832533" name="Clip" r:id="rId4" imgW="4430160" imgH="3468960" progId="MS_ClipArt_Gallery.2">
                  <p:embed/>
                </p:oleObj>
              </a:graphicData>
            </a:graphic>
          </p:graphicFrame>
          <p:sp>
            <p:nvSpPr>
              <p:cNvPr id="832534" name="Text Box 22"/>
              <p:cNvSpPr txBox="1">
                <a:spLocks noChangeArrowheads="1"/>
              </p:cNvSpPr>
              <p:nvPr/>
            </p:nvSpPr>
            <p:spPr bwMode="auto">
              <a:xfrm>
                <a:off x="768" y="2718"/>
                <a:ext cx="1099" cy="421"/>
              </a:xfrm>
              <a:prstGeom prst="rect">
                <a:avLst/>
              </a:prstGeom>
              <a:noFill/>
              <a:ln w="9525">
                <a:noFill/>
                <a:miter lim="800000"/>
                <a:headEnd/>
                <a:tailEnd/>
              </a:ln>
              <a:effectLst/>
            </p:spPr>
            <p:txBody>
              <a:bodyPr wrap="none">
                <a:spAutoFit/>
              </a:bodyPr>
              <a:lstStyle/>
              <a:p>
                <a:pPr algn="l">
                  <a:spcBef>
                    <a:spcPct val="0"/>
                  </a:spcBef>
                </a:pPr>
                <a:r>
                  <a:rPr lang="en-US" sz="2800" i="1">
                    <a:solidFill>
                      <a:schemeClr val="tx2"/>
                    </a:solidFill>
                    <a:latin typeface="Times New Roman" pitchFamily="18" charset="0"/>
                  </a:rPr>
                  <a:t>Business</a:t>
                </a:r>
                <a:endParaRPr lang="en-US" sz="3200">
                  <a:solidFill>
                    <a:schemeClr val="tx2"/>
                  </a:solidFill>
                  <a:latin typeface="Times New Roman" pitchFamily="18" charset="0"/>
                </a:endParaRPr>
              </a:p>
            </p:txBody>
          </p:sp>
        </p:grpSp>
      </p:grpSp>
      <p:sp>
        <p:nvSpPr>
          <p:cNvPr id="832535" name="Text Box 23"/>
          <p:cNvSpPr txBox="1">
            <a:spLocks noChangeArrowheads="1"/>
          </p:cNvSpPr>
          <p:nvPr/>
        </p:nvSpPr>
        <p:spPr bwMode="auto">
          <a:xfrm>
            <a:off x="684213" y="5589588"/>
            <a:ext cx="7924800" cy="549275"/>
          </a:xfrm>
          <a:prstGeom prst="rect">
            <a:avLst/>
          </a:prstGeom>
          <a:noFill/>
          <a:ln w="9525">
            <a:noFill/>
            <a:miter lim="800000"/>
            <a:headEnd/>
            <a:tailEnd/>
          </a:ln>
          <a:effectLst/>
        </p:spPr>
        <p:txBody>
          <a:bodyPr>
            <a:spAutoFit/>
          </a:bodyPr>
          <a:lstStyle/>
          <a:p>
            <a:r>
              <a:rPr lang="en-GB" sz="3000" b="1" i="1">
                <a:cs typeface="Tahoma" pitchFamily="34" charset="0"/>
              </a:rPr>
              <a:t>Is this an ethical dilemma?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4562" name="Rectangle 2"/>
          <p:cNvSpPr>
            <a:spLocks noGrp="1" noChangeArrowheads="1"/>
          </p:cNvSpPr>
          <p:nvPr>
            <p:ph type="title"/>
          </p:nvPr>
        </p:nvSpPr>
        <p:spPr/>
        <p:txBody>
          <a:bodyPr/>
          <a:lstStyle/>
          <a:p>
            <a:r>
              <a:rPr lang="fr-FR"/>
              <a:t>Tobacco </a:t>
            </a:r>
            <a:r>
              <a:rPr lang="en-US"/>
              <a:t>Advertising</a:t>
            </a:r>
            <a:r>
              <a:rPr lang="fr-FR"/>
              <a:t>…</a:t>
            </a:r>
            <a:endParaRPr lang="en-US"/>
          </a:p>
        </p:txBody>
      </p:sp>
      <p:sp>
        <p:nvSpPr>
          <p:cNvPr id="834563" name="Rectangle 3"/>
          <p:cNvSpPr>
            <a:spLocks noGrp="1" noChangeArrowheads="1"/>
          </p:cNvSpPr>
          <p:nvPr>
            <p:ph type="body" idx="1"/>
          </p:nvPr>
        </p:nvSpPr>
        <p:spPr/>
        <p:txBody>
          <a:bodyPr/>
          <a:lstStyle/>
          <a:p>
            <a:pPr>
              <a:lnSpc>
                <a:spcPct val="90000"/>
              </a:lnSpc>
            </a:pPr>
            <a:r>
              <a:rPr lang="en-GB" sz="3400"/>
              <a:t>Does not inform the consumer about the product, rather hides the nature of the product</a:t>
            </a:r>
          </a:p>
          <a:p>
            <a:pPr>
              <a:lnSpc>
                <a:spcPct val="90000"/>
              </a:lnSpc>
            </a:pPr>
            <a:r>
              <a:rPr lang="en-GB" sz="3400"/>
              <a:t>Aimed at generating (unconscious) process preferences for the consumer</a:t>
            </a:r>
          </a:p>
          <a:p>
            <a:pPr algn="ctr">
              <a:lnSpc>
                <a:spcPct val="90000"/>
              </a:lnSpc>
              <a:buFont typeface="Wingdings" pitchFamily="2" charset="2"/>
              <a:buNone/>
            </a:pPr>
            <a:endParaRPr lang="en-GB" sz="3400" b="1" i="1"/>
          </a:p>
          <a:p>
            <a:pPr algn="ctr">
              <a:lnSpc>
                <a:spcPct val="90000"/>
              </a:lnSpc>
              <a:buFont typeface="Wingdings" pitchFamily="2" charset="2"/>
              <a:buNone/>
            </a:pPr>
            <a:r>
              <a:rPr lang="en-GB" sz="3400" b="1" i="1"/>
              <a:t>Tobacco advertising is deceptive</a:t>
            </a:r>
            <a:endParaRPr lang="en-GB" b="1" i="1"/>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0" name="Rectangle 2"/>
          <p:cNvSpPr>
            <a:spLocks noGrp="1" noChangeArrowheads="1"/>
          </p:cNvSpPr>
          <p:nvPr>
            <p:ph type="title"/>
          </p:nvPr>
        </p:nvSpPr>
        <p:spPr>
          <a:xfrm>
            <a:off x="457200" y="277813"/>
            <a:ext cx="8229600" cy="912812"/>
          </a:xfrm>
          <a:noFill/>
          <a:ln/>
        </p:spPr>
        <p:txBody>
          <a:bodyPr/>
          <a:lstStyle/>
          <a:p>
            <a:r>
              <a:rPr lang="fr-FR"/>
              <a:t>The Power of</a:t>
            </a:r>
            <a:r>
              <a:rPr lang="en-US"/>
              <a:t> Advertising...</a:t>
            </a:r>
          </a:p>
        </p:txBody>
      </p:sp>
      <p:sp>
        <p:nvSpPr>
          <p:cNvPr id="836611" name="Rectangle 3"/>
          <p:cNvSpPr>
            <a:spLocks noGrp="1" noChangeArrowheads="1"/>
          </p:cNvSpPr>
          <p:nvPr>
            <p:ph type="body" idx="1"/>
          </p:nvPr>
        </p:nvSpPr>
        <p:spPr>
          <a:xfrm>
            <a:off x="468313" y="2133600"/>
            <a:ext cx="8077200" cy="4495800"/>
          </a:xfrm>
          <a:noFill/>
          <a:ln/>
        </p:spPr>
        <p:txBody>
          <a:bodyPr/>
          <a:lstStyle/>
          <a:p>
            <a:pPr marL="0" indent="0" algn="ctr">
              <a:lnSpc>
                <a:spcPct val="90000"/>
              </a:lnSpc>
              <a:buClr>
                <a:schemeClr val="tx1"/>
              </a:buClr>
              <a:buFont typeface="Wingdings" pitchFamily="2" charset="2"/>
              <a:buNone/>
            </a:pPr>
            <a:r>
              <a:rPr lang="en-US" sz="1700" i="1"/>
              <a:t> </a:t>
            </a:r>
            <a:r>
              <a:rPr lang="en-US" sz="2100" i="1"/>
              <a:t>“</a:t>
            </a:r>
            <a:r>
              <a:rPr lang="en-US" i="1"/>
              <a:t>Without work of the image-makers to mask the reality, smoking will start to feel banal and ultimately ridiculous.  The advertising and imagery is central to the product – why else would someone think that inhaling toxic addictive fumes from burning dried leaves in paper was sporty, witty or sharp?”</a:t>
            </a:r>
          </a:p>
          <a:p>
            <a:pPr marL="0" indent="0" algn="ctr">
              <a:lnSpc>
                <a:spcPct val="90000"/>
              </a:lnSpc>
              <a:buClr>
                <a:schemeClr val="tx1"/>
              </a:buClr>
              <a:buFont typeface="Wingdings" pitchFamily="2" charset="2"/>
              <a:buNone/>
            </a:pPr>
            <a:endParaRPr lang="en-US" sz="2100"/>
          </a:p>
          <a:p>
            <a:pPr marL="0" indent="0" algn="r">
              <a:lnSpc>
                <a:spcPct val="90000"/>
              </a:lnSpc>
              <a:buClr>
                <a:schemeClr val="tx1"/>
              </a:buClr>
              <a:buFont typeface="Wingdings" pitchFamily="2" charset="2"/>
              <a:buNone/>
            </a:pPr>
            <a:r>
              <a:rPr lang="en-US" sz="1500"/>
              <a:t>Clive Bates, Director of ASH, on the last day of tobacco ads in UK, February 2003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938" name="Rectangle 2"/>
          <p:cNvSpPr>
            <a:spLocks noGrp="1" noChangeArrowheads="1"/>
          </p:cNvSpPr>
          <p:nvPr>
            <p:ph type="title"/>
          </p:nvPr>
        </p:nvSpPr>
        <p:spPr/>
        <p:txBody>
          <a:bodyPr/>
          <a:lstStyle/>
          <a:p>
            <a:r>
              <a:rPr lang="en-US"/>
              <a:t>Tobacco as a Product</a:t>
            </a:r>
          </a:p>
        </p:txBody>
      </p:sp>
      <p:sp>
        <p:nvSpPr>
          <p:cNvPr id="807939" name="Text Box 3"/>
          <p:cNvSpPr txBox="1">
            <a:spLocks noChangeArrowheads="1"/>
          </p:cNvSpPr>
          <p:nvPr/>
        </p:nvSpPr>
        <p:spPr bwMode="auto">
          <a:xfrm>
            <a:off x="827088" y="2565400"/>
            <a:ext cx="7156450" cy="2101850"/>
          </a:xfrm>
          <a:prstGeom prst="rect">
            <a:avLst/>
          </a:prstGeom>
          <a:noFill/>
          <a:ln w="9525">
            <a:noFill/>
            <a:miter lim="800000"/>
            <a:headEnd/>
            <a:tailEnd/>
          </a:ln>
          <a:effectLst/>
        </p:spPr>
        <p:txBody>
          <a:bodyPr>
            <a:spAutoFit/>
          </a:bodyPr>
          <a:lstStyle/>
          <a:p>
            <a:pPr>
              <a:spcBef>
                <a:spcPct val="0"/>
              </a:spcBef>
            </a:pPr>
            <a:r>
              <a:rPr lang="en-US" sz="4400"/>
              <a:t>For the smokers, to which extent does Tobacco raise a dilemma?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706" name="Rectangle 2"/>
          <p:cNvSpPr>
            <a:spLocks noGrp="1" noChangeArrowheads="1"/>
          </p:cNvSpPr>
          <p:nvPr>
            <p:ph type="title"/>
          </p:nvPr>
        </p:nvSpPr>
        <p:spPr>
          <a:xfrm>
            <a:off x="457200" y="277813"/>
            <a:ext cx="8229600" cy="912812"/>
          </a:xfrm>
        </p:spPr>
        <p:txBody>
          <a:bodyPr/>
          <a:lstStyle/>
          <a:p>
            <a:r>
              <a:rPr lang="en-US"/>
              <a:t>The New Markets Dilemma</a:t>
            </a:r>
          </a:p>
        </p:txBody>
      </p:sp>
      <p:grpSp>
        <p:nvGrpSpPr>
          <p:cNvPr id="840707" name="Group 3"/>
          <p:cNvGrpSpPr>
            <a:grpSpLocks/>
          </p:cNvGrpSpPr>
          <p:nvPr/>
        </p:nvGrpSpPr>
        <p:grpSpPr bwMode="auto">
          <a:xfrm>
            <a:off x="2514600" y="1676400"/>
            <a:ext cx="5715000" cy="3581400"/>
            <a:chOff x="1584" y="1056"/>
            <a:chExt cx="3600" cy="2256"/>
          </a:xfrm>
        </p:grpSpPr>
        <p:sp>
          <p:nvSpPr>
            <p:cNvPr id="840708" name="Text Box 4"/>
            <p:cNvSpPr txBox="1">
              <a:spLocks noChangeArrowheads="1"/>
            </p:cNvSpPr>
            <p:nvPr/>
          </p:nvSpPr>
          <p:spPr bwMode="auto">
            <a:xfrm>
              <a:off x="3456" y="1248"/>
              <a:ext cx="1680"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endParaRPr lang="en-US" sz="3200">
                <a:latin typeface="Times New Roman" pitchFamily="18" charset="0"/>
              </a:endParaRPr>
            </a:p>
          </p:txBody>
        </p:sp>
        <p:sp>
          <p:nvSpPr>
            <p:cNvPr id="840709" name="Text Box 5"/>
            <p:cNvSpPr txBox="1">
              <a:spLocks noChangeArrowheads="1"/>
            </p:cNvSpPr>
            <p:nvPr/>
          </p:nvSpPr>
          <p:spPr bwMode="auto">
            <a:xfrm>
              <a:off x="3600" y="2736"/>
              <a:ext cx="1584"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p>
          </p:txBody>
        </p:sp>
        <p:sp>
          <p:nvSpPr>
            <p:cNvPr id="840710" name="Rectangle 6"/>
            <p:cNvSpPr>
              <a:spLocks noChangeArrowheads="1"/>
            </p:cNvSpPr>
            <p:nvPr/>
          </p:nvSpPr>
          <p:spPr bwMode="auto">
            <a:xfrm>
              <a:off x="1584" y="1056"/>
              <a:ext cx="1488" cy="518"/>
            </a:xfrm>
            <a:prstGeom prst="rect">
              <a:avLst/>
            </a:prstGeom>
            <a:noFill/>
            <a:ln w="9525">
              <a:noFill/>
              <a:miter lim="800000"/>
              <a:headEnd/>
              <a:tailEnd/>
            </a:ln>
            <a:effectLst/>
          </p:spPr>
          <p:txBody>
            <a:bodyPr>
              <a:spAutoFit/>
            </a:bodyPr>
            <a:lstStyle/>
            <a:p>
              <a:pPr algn="l">
                <a:spcBef>
                  <a:spcPct val="0"/>
                </a:spcBef>
              </a:pPr>
              <a:r>
                <a:rPr lang="en-GB" sz="2400">
                  <a:latin typeface="Times New Roman" pitchFamily="18" charset="0"/>
                </a:rPr>
                <a:t>Entering less regulated markets</a:t>
              </a:r>
            </a:p>
          </p:txBody>
        </p:sp>
        <p:sp>
          <p:nvSpPr>
            <p:cNvPr id="840711" name="Rectangle 7"/>
            <p:cNvSpPr>
              <a:spLocks noChangeArrowheads="1"/>
            </p:cNvSpPr>
            <p:nvPr/>
          </p:nvSpPr>
          <p:spPr bwMode="auto">
            <a:xfrm>
              <a:off x="1728" y="3024"/>
              <a:ext cx="1080"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Not </a:t>
              </a:r>
              <a:r>
                <a:rPr lang="fr-FR" sz="2400">
                  <a:latin typeface="Times New Roman" pitchFamily="18" charset="0"/>
                </a:rPr>
                <a:t>entering</a:t>
              </a:r>
              <a:endParaRPr lang="en-US" sz="2400">
                <a:latin typeface="Times New Roman" pitchFamily="18" charset="0"/>
              </a:endParaRPr>
            </a:p>
          </p:txBody>
        </p:sp>
      </p:grpSp>
      <p:grpSp>
        <p:nvGrpSpPr>
          <p:cNvPr id="840712" name="Group 8"/>
          <p:cNvGrpSpPr>
            <a:grpSpLocks/>
          </p:cNvGrpSpPr>
          <p:nvPr/>
        </p:nvGrpSpPr>
        <p:grpSpPr bwMode="auto">
          <a:xfrm>
            <a:off x="1066800" y="2438400"/>
            <a:ext cx="4462463" cy="2484438"/>
            <a:chOff x="240" y="1776"/>
            <a:chExt cx="2811" cy="1565"/>
          </a:xfrm>
        </p:grpSpPr>
        <p:grpSp>
          <p:nvGrpSpPr>
            <p:cNvPr id="840713" name="Group 9"/>
            <p:cNvGrpSpPr>
              <a:grpSpLocks/>
            </p:cNvGrpSpPr>
            <p:nvPr/>
          </p:nvGrpSpPr>
          <p:grpSpPr bwMode="auto">
            <a:xfrm>
              <a:off x="1200" y="1776"/>
              <a:ext cx="1851" cy="1527"/>
              <a:chOff x="2762" y="1817"/>
              <a:chExt cx="371" cy="698"/>
            </a:xfrm>
          </p:grpSpPr>
          <p:grpSp>
            <p:nvGrpSpPr>
              <p:cNvPr id="840714" name="Group 10"/>
              <p:cNvGrpSpPr>
                <a:grpSpLocks/>
              </p:cNvGrpSpPr>
              <p:nvPr/>
            </p:nvGrpSpPr>
            <p:grpSpPr bwMode="auto">
              <a:xfrm>
                <a:off x="2762" y="1817"/>
                <a:ext cx="341" cy="358"/>
                <a:chOff x="2762" y="1817"/>
                <a:chExt cx="341" cy="358"/>
              </a:xfrm>
            </p:grpSpPr>
            <p:sp>
              <p:nvSpPr>
                <p:cNvPr id="840715" name="Freeform 11"/>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40716" name="Freeform 12"/>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40717" name="Group 13"/>
              <p:cNvGrpSpPr>
                <a:grpSpLocks/>
              </p:cNvGrpSpPr>
              <p:nvPr/>
            </p:nvGrpSpPr>
            <p:grpSpPr bwMode="auto">
              <a:xfrm>
                <a:off x="2762" y="2160"/>
                <a:ext cx="371" cy="355"/>
                <a:chOff x="2762" y="2160"/>
                <a:chExt cx="371" cy="355"/>
              </a:xfrm>
            </p:grpSpPr>
            <p:sp>
              <p:nvSpPr>
                <p:cNvPr id="840718" name="Freeform 14"/>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40719" name="Freeform 15"/>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nvGrpSpPr>
            <p:cNvPr id="840720" name="Group 16"/>
            <p:cNvGrpSpPr>
              <a:grpSpLocks/>
            </p:cNvGrpSpPr>
            <p:nvPr/>
          </p:nvGrpSpPr>
          <p:grpSpPr bwMode="auto">
            <a:xfrm>
              <a:off x="240" y="1872"/>
              <a:ext cx="864" cy="1469"/>
              <a:chOff x="768" y="1536"/>
              <a:chExt cx="1056" cy="1890"/>
            </a:xfrm>
          </p:grpSpPr>
          <p:grpSp>
            <p:nvGrpSpPr>
              <p:cNvPr id="840721" name="Group 17"/>
              <p:cNvGrpSpPr>
                <a:grpSpLocks/>
              </p:cNvGrpSpPr>
              <p:nvPr/>
            </p:nvGrpSpPr>
            <p:grpSpPr bwMode="auto">
              <a:xfrm>
                <a:off x="1248" y="1536"/>
                <a:ext cx="164" cy="142"/>
                <a:chOff x="2579" y="1864"/>
                <a:chExt cx="83" cy="69"/>
              </a:xfrm>
            </p:grpSpPr>
            <p:sp>
              <p:nvSpPr>
                <p:cNvPr id="840722" name="Freeform 18"/>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40723" name="Freeform 19"/>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aphicFrame>
            <p:nvGraphicFramePr>
              <p:cNvPr id="840724" name="Object 20"/>
              <p:cNvGraphicFramePr>
                <a:graphicFrameLocks noChangeAspect="1"/>
              </p:cNvGraphicFramePr>
              <p:nvPr/>
            </p:nvGraphicFramePr>
            <p:xfrm>
              <a:off x="864" y="1872"/>
              <a:ext cx="960" cy="752"/>
            </p:xfrm>
            <a:graphic>
              <a:graphicData uri="http://schemas.openxmlformats.org/presentationml/2006/ole">
                <p:oleObj spid="_x0000_s840724" name="Clip" r:id="rId4" imgW="4430160" imgH="3468960" progId="MS_ClipArt_Gallery.2">
                  <p:embed/>
                </p:oleObj>
              </a:graphicData>
            </a:graphic>
          </p:graphicFrame>
          <p:sp>
            <p:nvSpPr>
              <p:cNvPr id="840725" name="Text Box 21"/>
              <p:cNvSpPr txBox="1">
                <a:spLocks noChangeArrowheads="1"/>
              </p:cNvSpPr>
              <p:nvPr/>
            </p:nvSpPr>
            <p:spPr bwMode="auto">
              <a:xfrm>
                <a:off x="768" y="2759"/>
                <a:ext cx="1042" cy="667"/>
              </a:xfrm>
              <a:prstGeom prst="rect">
                <a:avLst/>
              </a:prstGeom>
              <a:noFill/>
              <a:ln w="9525">
                <a:noFill/>
                <a:miter lim="800000"/>
                <a:headEnd/>
                <a:tailEnd/>
              </a:ln>
              <a:effectLst/>
            </p:spPr>
            <p:txBody>
              <a:bodyPr wrap="none">
                <a:spAutoFit/>
              </a:bodyPr>
              <a:lstStyle/>
              <a:p>
                <a:pPr algn="l">
                  <a:spcBef>
                    <a:spcPct val="0"/>
                  </a:spcBef>
                </a:pPr>
                <a:r>
                  <a:rPr lang="en-US" sz="2400" i="1">
                    <a:solidFill>
                      <a:schemeClr val="tx2"/>
                    </a:solidFill>
                    <a:latin typeface="Times New Roman" pitchFamily="18" charset="0"/>
                  </a:rPr>
                  <a:t>Tobacco </a:t>
                </a:r>
              </a:p>
              <a:p>
                <a:pPr algn="l">
                  <a:spcBef>
                    <a:spcPct val="0"/>
                  </a:spcBef>
                </a:pPr>
                <a:r>
                  <a:rPr lang="en-US" sz="2400" i="1">
                    <a:solidFill>
                      <a:schemeClr val="tx2"/>
                    </a:solidFill>
                    <a:latin typeface="Times New Roman" pitchFamily="18" charset="0"/>
                  </a:rPr>
                  <a:t>Company</a:t>
                </a:r>
              </a:p>
            </p:txBody>
          </p:sp>
        </p:grpSp>
      </p:grpSp>
      <p:sp>
        <p:nvSpPr>
          <p:cNvPr id="840726" name="Text Box 22"/>
          <p:cNvSpPr txBox="1">
            <a:spLocks noChangeArrowheads="1"/>
          </p:cNvSpPr>
          <p:nvPr/>
        </p:nvSpPr>
        <p:spPr bwMode="auto">
          <a:xfrm>
            <a:off x="1116013" y="5589588"/>
            <a:ext cx="7488237" cy="822325"/>
          </a:xfrm>
          <a:prstGeom prst="rect">
            <a:avLst/>
          </a:prstGeom>
          <a:noFill/>
          <a:ln w="9525" algn="ctr">
            <a:noFill/>
            <a:miter lim="800000"/>
            <a:headEnd/>
            <a:tailEnd/>
          </a:ln>
          <a:effectLst/>
        </p:spPr>
        <p:txBody>
          <a:bodyPr>
            <a:spAutoFit/>
          </a:bodyPr>
          <a:lstStyle/>
          <a:p>
            <a:pPr>
              <a:spcBef>
                <a:spcPct val="0"/>
              </a:spcBef>
            </a:pPr>
            <a:r>
              <a:rPr lang="en-US" sz="2400"/>
              <a:t>Should you enter new markets to maintain the level of sales?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Rectangle 2"/>
          <p:cNvSpPr>
            <a:spLocks noGrp="1" noChangeArrowheads="1"/>
          </p:cNvSpPr>
          <p:nvPr>
            <p:ph type="title"/>
          </p:nvPr>
        </p:nvSpPr>
        <p:spPr>
          <a:xfrm>
            <a:off x="457200" y="277813"/>
            <a:ext cx="8229600" cy="912812"/>
          </a:xfrm>
        </p:spPr>
        <p:txBody>
          <a:bodyPr/>
          <a:lstStyle/>
          <a:p>
            <a:r>
              <a:rPr lang="en-US"/>
              <a:t>The Influence Dilemma</a:t>
            </a:r>
          </a:p>
        </p:txBody>
      </p:sp>
      <p:grpSp>
        <p:nvGrpSpPr>
          <p:cNvPr id="842755" name="Group 3"/>
          <p:cNvGrpSpPr>
            <a:grpSpLocks/>
          </p:cNvGrpSpPr>
          <p:nvPr/>
        </p:nvGrpSpPr>
        <p:grpSpPr bwMode="auto">
          <a:xfrm>
            <a:off x="2514600" y="1676400"/>
            <a:ext cx="5715000" cy="3581400"/>
            <a:chOff x="1584" y="1056"/>
            <a:chExt cx="3600" cy="2256"/>
          </a:xfrm>
        </p:grpSpPr>
        <p:sp>
          <p:nvSpPr>
            <p:cNvPr id="842756" name="Text Box 4"/>
            <p:cNvSpPr txBox="1">
              <a:spLocks noChangeArrowheads="1"/>
            </p:cNvSpPr>
            <p:nvPr/>
          </p:nvSpPr>
          <p:spPr bwMode="auto">
            <a:xfrm>
              <a:off x="3456" y="1248"/>
              <a:ext cx="1680"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endParaRPr lang="en-US" sz="3200">
                <a:latin typeface="Times New Roman" pitchFamily="18" charset="0"/>
              </a:endParaRPr>
            </a:p>
          </p:txBody>
        </p:sp>
        <p:sp>
          <p:nvSpPr>
            <p:cNvPr id="842757" name="Text Box 5"/>
            <p:cNvSpPr txBox="1">
              <a:spLocks noChangeArrowheads="1"/>
            </p:cNvSpPr>
            <p:nvPr/>
          </p:nvSpPr>
          <p:spPr bwMode="auto">
            <a:xfrm>
              <a:off x="3600" y="2736"/>
              <a:ext cx="1584"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p>
          </p:txBody>
        </p:sp>
        <p:sp>
          <p:nvSpPr>
            <p:cNvPr id="842758" name="Rectangle 6"/>
            <p:cNvSpPr>
              <a:spLocks noChangeArrowheads="1"/>
            </p:cNvSpPr>
            <p:nvPr/>
          </p:nvSpPr>
          <p:spPr bwMode="auto">
            <a:xfrm>
              <a:off x="1584" y="1056"/>
              <a:ext cx="1488" cy="518"/>
            </a:xfrm>
            <a:prstGeom prst="rect">
              <a:avLst/>
            </a:prstGeom>
            <a:noFill/>
            <a:ln w="9525">
              <a:noFill/>
              <a:miter lim="800000"/>
              <a:headEnd/>
              <a:tailEnd/>
            </a:ln>
            <a:effectLst/>
          </p:spPr>
          <p:txBody>
            <a:bodyPr>
              <a:spAutoFit/>
            </a:bodyPr>
            <a:lstStyle/>
            <a:p>
              <a:pPr algn="l">
                <a:spcBef>
                  <a:spcPct val="0"/>
                </a:spcBef>
              </a:pPr>
              <a:r>
                <a:rPr lang="en-GB" sz="2400">
                  <a:latin typeface="Times New Roman" pitchFamily="18" charset="0"/>
                </a:rPr>
                <a:t>Influence regulation</a:t>
              </a:r>
            </a:p>
          </p:txBody>
        </p:sp>
        <p:sp>
          <p:nvSpPr>
            <p:cNvPr id="842759" name="Rectangle 7"/>
            <p:cNvSpPr>
              <a:spLocks noChangeArrowheads="1"/>
            </p:cNvSpPr>
            <p:nvPr/>
          </p:nvSpPr>
          <p:spPr bwMode="auto">
            <a:xfrm>
              <a:off x="1728" y="3024"/>
              <a:ext cx="1176"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Not </a:t>
              </a:r>
              <a:r>
                <a:rPr lang="fr-FR" sz="2400">
                  <a:latin typeface="Times New Roman" pitchFamily="18" charset="0"/>
                </a:rPr>
                <a:t>Influence</a:t>
              </a:r>
              <a:endParaRPr lang="en-US" sz="2400">
                <a:latin typeface="Times New Roman" pitchFamily="18" charset="0"/>
              </a:endParaRPr>
            </a:p>
          </p:txBody>
        </p:sp>
      </p:grpSp>
      <p:grpSp>
        <p:nvGrpSpPr>
          <p:cNvPr id="842760" name="Group 8"/>
          <p:cNvGrpSpPr>
            <a:grpSpLocks/>
          </p:cNvGrpSpPr>
          <p:nvPr/>
        </p:nvGrpSpPr>
        <p:grpSpPr bwMode="auto">
          <a:xfrm>
            <a:off x="1066800" y="2438400"/>
            <a:ext cx="4462463" cy="2484438"/>
            <a:chOff x="240" y="1776"/>
            <a:chExt cx="2811" cy="1565"/>
          </a:xfrm>
        </p:grpSpPr>
        <p:grpSp>
          <p:nvGrpSpPr>
            <p:cNvPr id="842761" name="Group 9"/>
            <p:cNvGrpSpPr>
              <a:grpSpLocks/>
            </p:cNvGrpSpPr>
            <p:nvPr/>
          </p:nvGrpSpPr>
          <p:grpSpPr bwMode="auto">
            <a:xfrm>
              <a:off x="1200" y="1776"/>
              <a:ext cx="1851" cy="1527"/>
              <a:chOff x="2762" y="1817"/>
              <a:chExt cx="371" cy="698"/>
            </a:xfrm>
          </p:grpSpPr>
          <p:grpSp>
            <p:nvGrpSpPr>
              <p:cNvPr id="842762" name="Group 10"/>
              <p:cNvGrpSpPr>
                <a:grpSpLocks/>
              </p:cNvGrpSpPr>
              <p:nvPr/>
            </p:nvGrpSpPr>
            <p:grpSpPr bwMode="auto">
              <a:xfrm>
                <a:off x="2762" y="1817"/>
                <a:ext cx="341" cy="358"/>
                <a:chOff x="2762" y="1817"/>
                <a:chExt cx="341" cy="358"/>
              </a:xfrm>
            </p:grpSpPr>
            <p:sp>
              <p:nvSpPr>
                <p:cNvPr id="842763" name="Freeform 11"/>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42764" name="Freeform 12"/>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42765" name="Group 13"/>
              <p:cNvGrpSpPr>
                <a:grpSpLocks/>
              </p:cNvGrpSpPr>
              <p:nvPr/>
            </p:nvGrpSpPr>
            <p:grpSpPr bwMode="auto">
              <a:xfrm>
                <a:off x="2762" y="2160"/>
                <a:ext cx="371" cy="355"/>
                <a:chOff x="2762" y="2160"/>
                <a:chExt cx="371" cy="355"/>
              </a:xfrm>
            </p:grpSpPr>
            <p:sp>
              <p:nvSpPr>
                <p:cNvPr id="842766" name="Freeform 14"/>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42767" name="Freeform 15"/>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nvGrpSpPr>
            <p:cNvPr id="842768" name="Group 16"/>
            <p:cNvGrpSpPr>
              <a:grpSpLocks/>
            </p:cNvGrpSpPr>
            <p:nvPr/>
          </p:nvGrpSpPr>
          <p:grpSpPr bwMode="auto">
            <a:xfrm>
              <a:off x="240" y="1872"/>
              <a:ext cx="864" cy="1469"/>
              <a:chOff x="768" y="1536"/>
              <a:chExt cx="1056" cy="1890"/>
            </a:xfrm>
          </p:grpSpPr>
          <p:grpSp>
            <p:nvGrpSpPr>
              <p:cNvPr id="842769" name="Group 17"/>
              <p:cNvGrpSpPr>
                <a:grpSpLocks/>
              </p:cNvGrpSpPr>
              <p:nvPr/>
            </p:nvGrpSpPr>
            <p:grpSpPr bwMode="auto">
              <a:xfrm>
                <a:off x="1248" y="1536"/>
                <a:ext cx="164" cy="142"/>
                <a:chOff x="2579" y="1864"/>
                <a:chExt cx="83" cy="69"/>
              </a:xfrm>
            </p:grpSpPr>
            <p:sp>
              <p:nvSpPr>
                <p:cNvPr id="842770" name="Freeform 18"/>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42771" name="Freeform 19"/>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aphicFrame>
            <p:nvGraphicFramePr>
              <p:cNvPr id="842772" name="Object 20"/>
              <p:cNvGraphicFramePr>
                <a:graphicFrameLocks noChangeAspect="1"/>
              </p:cNvGraphicFramePr>
              <p:nvPr/>
            </p:nvGraphicFramePr>
            <p:xfrm>
              <a:off x="864" y="1872"/>
              <a:ext cx="960" cy="752"/>
            </p:xfrm>
            <a:graphic>
              <a:graphicData uri="http://schemas.openxmlformats.org/presentationml/2006/ole">
                <p:oleObj spid="_x0000_s842772" name="Clip" r:id="rId4" imgW="4430160" imgH="3468960" progId="MS_ClipArt_Gallery.2">
                  <p:embed/>
                </p:oleObj>
              </a:graphicData>
            </a:graphic>
          </p:graphicFrame>
          <p:sp>
            <p:nvSpPr>
              <p:cNvPr id="842773" name="Text Box 21"/>
              <p:cNvSpPr txBox="1">
                <a:spLocks noChangeArrowheads="1"/>
              </p:cNvSpPr>
              <p:nvPr/>
            </p:nvSpPr>
            <p:spPr bwMode="auto">
              <a:xfrm>
                <a:off x="768" y="2759"/>
                <a:ext cx="1042" cy="667"/>
              </a:xfrm>
              <a:prstGeom prst="rect">
                <a:avLst/>
              </a:prstGeom>
              <a:noFill/>
              <a:ln w="9525">
                <a:noFill/>
                <a:miter lim="800000"/>
                <a:headEnd/>
                <a:tailEnd/>
              </a:ln>
              <a:effectLst/>
            </p:spPr>
            <p:txBody>
              <a:bodyPr wrap="none">
                <a:spAutoFit/>
              </a:bodyPr>
              <a:lstStyle/>
              <a:p>
                <a:pPr algn="l">
                  <a:spcBef>
                    <a:spcPct val="0"/>
                  </a:spcBef>
                </a:pPr>
                <a:r>
                  <a:rPr lang="en-US" sz="2400" i="1">
                    <a:solidFill>
                      <a:schemeClr val="tx2"/>
                    </a:solidFill>
                    <a:latin typeface="Times New Roman" pitchFamily="18" charset="0"/>
                  </a:rPr>
                  <a:t>Tobacco </a:t>
                </a:r>
              </a:p>
              <a:p>
                <a:pPr algn="l">
                  <a:spcBef>
                    <a:spcPct val="0"/>
                  </a:spcBef>
                </a:pPr>
                <a:r>
                  <a:rPr lang="en-US" sz="2400" i="1">
                    <a:solidFill>
                      <a:schemeClr val="tx2"/>
                    </a:solidFill>
                    <a:latin typeface="Times New Roman" pitchFamily="18" charset="0"/>
                  </a:rPr>
                  <a:t>Company</a:t>
                </a:r>
              </a:p>
            </p:txBody>
          </p:sp>
        </p:grpSp>
      </p:grpSp>
      <p:sp>
        <p:nvSpPr>
          <p:cNvPr id="842774" name="Text Box 22"/>
          <p:cNvSpPr txBox="1">
            <a:spLocks noChangeArrowheads="1"/>
          </p:cNvSpPr>
          <p:nvPr/>
        </p:nvSpPr>
        <p:spPr bwMode="auto">
          <a:xfrm>
            <a:off x="539750" y="5516563"/>
            <a:ext cx="7559675" cy="822325"/>
          </a:xfrm>
          <a:prstGeom prst="rect">
            <a:avLst/>
          </a:prstGeom>
          <a:noFill/>
          <a:ln w="9525">
            <a:noFill/>
            <a:miter lim="800000"/>
            <a:headEnd/>
            <a:tailEnd/>
          </a:ln>
          <a:effectLst/>
        </p:spPr>
        <p:txBody>
          <a:bodyPr>
            <a:spAutoFit/>
          </a:bodyPr>
          <a:lstStyle/>
          <a:p>
            <a:pPr>
              <a:spcBef>
                <a:spcPct val="0"/>
              </a:spcBef>
            </a:pPr>
            <a:r>
              <a:rPr lang="en-US" sz="2400"/>
              <a:t>Should you influence regulators to maintain an open tobacco market?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a:xfrm>
            <a:off x="468313" y="260350"/>
            <a:ext cx="7772400" cy="685800"/>
          </a:xfrm>
        </p:spPr>
        <p:txBody>
          <a:bodyPr/>
          <a:lstStyle/>
          <a:p>
            <a:r>
              <a:rPr lang="en-US"/>
              <a:t>An Institutional Word </a:t>
            </a:r>
          </a:p>
        </p:txBody>
      </p:sp>
      <p:sp>
        <p:nvSpPr>
          <p:cNvPr id="844803" name="Text Box 3"/>
          <p:cNvSpPr txBox="1">
            <a:spLocks noChangeArrowheads="1"/>
          </p:cNvSpPr>
          <p:nvPr/>
        </p:nvSpPr>
        <p:spPr bwMode="auto">
          <a:xfrm>
            <a:off x="609600" y="1828800"/>
            <a:ext cx="8001000" cy="4035425"/>
          </a:xfrm>
          <a:prstGeom prst="rect">
            <a:avLst/>
          </a:prstGeom>
          <a:noFill/>
          <a:ln w="9525">
            <a:noFill/>
            <a:miter lim="800000"/>
            <a:headEnd/>
            <a:tailEnd/>
          </a:ln>
          <a:effectLst/>
        </p:spPr>
        <p:txBody>
          <a:bodyPr>
            <a:spAutoFit/>
          </a:bodyPr>
          <a:lstStyle/>
          <a:p>
            <a:pPr>
              <a:lnSpc>
                <a:spcPct val="90000"/>
              </a:lnSpc>
              <a:spcBef>
                <a:spcPct val="0"/>
              </a:spcBef>
            </a:pPr>
            <a:r>
              <a:rPr lang="en-US" sz="3200" i="1">
                <a:cs typeface="Tahoma" pitchFamily="34" charset="0"/>
              </a:rPr>
              <a:t>“Evidence from tobacco industry documents reveals that tobacco companies have operated for many years with the deliberate purpose of subverting the efforts of the World Health Organization to control tobacco use. The attempted subversion has been elaborate, well financed, sophisticated, and usually invisible”</a:t>
            </a:r>
          </a:p>
        </p:txBody>
      </p:sp>
      <p:sp>
        <p:nvSpPr>
          <p:cNvPr id="844804" name="Rectangle 4"/>
          <p:cNvSpPr>
            <a:spLocks noChangeArrowheads="1"/>
          </p:cNvSpPr>
          <p:nvPr/>
        </p:nvSpPr>
        <p:spPr bwMode="auto">
          <a:xfrm>
            <a:off x="5724525" y="5734050"/>
            <a:ext cx="2862263" cy="639763"/>
          </a:xfrm>
          <a:prstGeom prst="rect">
            <a:avLst/>
          </a:prstGeom>
          <a:noFill/>
          <a:ln w="9525">
            <a:noFill/>
            <a:miter lim="800000"/>
            <a:headEnd/>
            <a:tailEnd/>
          </a:ln>
          <a:effectLst/>
        </p:spPr>
        <p:txBody>
          <a:bodyPr>
            <a:spAutoFit/>
          </a:bodyPr>
          <a:lstStyle/>
          <a:p>
            <a:pPr algn="l">
              <a:spcBef>
                <a:spcPct val="0"/>
              </a:spcBef>
            </a:pPr>
            <a:r>
              <a:rPr lang="en-US" sz="1200">
                <a:latin typeface="Times New Roman" pitchFamily="18" charset="0"/>
              </a:rPr>
              <a:t>“Tobacco Company Strategies to Undermine Tobacco Control Activities at the World Health Organization”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6850" name="Rectangle 2"/>
          <p:cNvSpPr>
            <a:spLocks noGrp="1" noChangeArrowheads="1"/>
          </p:cNvSpPr>
          <p:nvPr>
            <p:ph type="title"/>
          </p:nvPr>
        </p:nvSpPr>
        <p:spPr>
          <a:xfrm>
            <a:off x="468313" y="188913"/>
            <a:ext cx="7772400" cy="762000"/>
          </a:xfrm>
        </p:spPr>
        <p:txBody>
          <a:bodyPr/>
          <a:lstStyle/>
          <a:p>
            <a:r>
              <a:rPr lang="en-US"/>
              <a:t>Strategies of Influence</a:t>
            </a:r>
          </a:p>
        </p:txBody>
      </p:sp>
      <p:sp>
        <p:nvSpPr>
          <p:cNvPr id="846851" name="Rectangle 3"/>
          <p:cNvSpPr>
            <a:spLocks noGrp="1" noChangeArrowheads="1"/>
          </p:cNvSpPr>
          <p:nvPr>
            <p:ph type="body" idx="1"/>
          </p:nvPr>
        </p:nvSpPr>
        <p:spPr>
          <a:xfrm>
            <a:off x="533400" y="1752600"/>
            <a:ext cx="8229600" cy="3962400"/>
          </a:xfrm>
        </p:spPr>
        <p:txBody>
          <a:bodyPr/>
          <a:lstStyle/>
          <a:p>
            <a:pPr>
              <a:buFontTx/>
              <a:buChar char="•"/>
            </a:pPr>
            <a:r>
              <a:rPr lang="en-US" sz="2100"/>
              <a:t>Establishing relations with key officials of the political and scientific processes;</a:t>
            </a:r>
          </a:p>
          <a:p>
            <a:pPr>
              <a:buFontTx/>
              <a:buChar char="•"/>
            </a:pPr>
            <a:r>
              <a:rPr lang="en-US" sz="2100"/>
              <a:t>Using financial power to influence the political process;</a:t>
            </a:r>
          </a:p>
          <a:p>
            <a:pPr>
              <a:buFontTx/>
              <a:buChar char="•"/>
            </a:pPr>
            <a:r>
              <a:rPr lang="en-US" sz="2100"/>
              <a:t>Using existing influence on key institutions or officials to influence other institutions or other officials (scientific or political);</a:t>
            </a:r>
          </a:p>
          <a:p>
            <a:pPr>
              <a:buFontTx/>
              <a:buChar char="•"/>
            </a:pPr>
            <a:r>
              <a:rPr lang="en-US" sz="2100"/>
              <a:t>Using media and public relations to influence public image of key institutions and officials (scientific or political);</a:t>
            </a:r>
          </a:p>
          <a:p>
            <a:pPr>
              <a:buFontTx/>
              <a:buChar char="•"/>
            </a:pPr>
            <a:r>
              <a:rPr lang="en-US" sz="2100"/>
              <a:t>Funding and organizing scientific research while controlling that it results meet your business interest;</a:t>
            </a:r>
          </a:p>
          <a:p>
            <a:pPr>
              <a:buFontTx/>
              <a:buChar char="•"/>
            </a:pPr>
            <a:r>
              <a:rPr lang="en-US" sz="2100"/>
              <a:t>Passive and active intelligence to neutralize anti-tobacco activism.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8898" name="Rectangle 2"/>
          <p:cNvSpPr>
            <a:spLocks noGrp="1" noChangeArrowheads="1"/>
          </p:cNvSpPr>
          <p:nvPr>
            <p:ph type="title"/>
          </p:nvPr>
        </p:nvSpPr>
        <p:spPr>
          <a:xfrm>
            <a:off x="395288" y="188913"/>
            <a:ext cx="7772400" cy="762000"/>
          </a:xfrm>
          <a:noFill/>
          <a:ln/>
        </p:spPr>
        <p:txBody>
          <a:bodyPr/>
          <a:lstStyle/>
          <a:p>
            <a:r>
              <a:rPr lang="en-US"/>
              <a:t>Destroying Activism</a:t>
            </a:r>
          </a:p>
        </p:txBody>
      </p:sp>
      <p:sp>
        <p:nvSpPr>
          <p:cNvPr id="848899" name="Rectangle 3"/>
          <p:cNvSpPr>
            <a:spLocks noGrp="1" noChangeArrowheads="1"/>
          </p:cNvSpPr>
          <p:nvPr>
            <p:ph type="body" idx="1"/>
          </p:nvPr>
        </p:nvSpPr>
        <p:spPr>
          <a:xfrm>
            <a:off x="457200" y="1905000"/>
            <a:ext cx="8077200" cy="4495800"/>
          </a:xfrm>
          <a:noFill/>
          <a:ln/>
        </p:spPr>
        <p:txBody>
          <a:bodyPr/>
          <a:lstStyle/>
          <a:p>
            <a:pPr algn="ctr">
              <a:buClr>
                <a:schemeClr val="tx1"/>
              </a:buClr>
              <a:buFont typeface="Wingdings" pitchFamily="2" charset="2"/>
              <a:buNone/>
            </a:pPr>
            <a:r>
              <a:rPr lang="en-US" i="1"/>
              <a:t>“Activists fall into four categories: radicals, opportunists, idealists and realists. […] </a:t>
            </a:r>
          </a:p>
          <a:p>
            <a:pPr algn="ctr">
              <a:buClr>
                <a:schemeClr val="tx1"/>
              </a:buClr>
              <a:buFont typeface="Wingdings" pitchFamily="2" charset="2"/>
              <a:buNone/>
            </a:pPr>
            <a:r>
              <a:rPr lang="en-US" i="1"/>
              <a:t>First, you isolate the radicals […] </a:t>
            </a:r>
          </a:p>
          <a:p>
            <a:pPr algn="ctr">
              <a:buClr>
                <a:schemeClr val="tx1"/>
              </a:buClr>
              <a:buFont typeface="Wingdings" pitchFamily="2" charset="2"/>
              <a:buNone/>
            </a:pPr>
            <a:r>
              <a:rPr lang="en-US" i="1"/>
              <a:t>Second, you carefully ‘cultivate’ the idealists […] </a:t>
            </a:r>
          </a:p>
          <a:p>
            <a:pPr algn="ctr">
              <a:buClr>
                <a:schemeClr val="tx1"/>
              </a:buClr>
              <a:buFont typeface="Wingdings" pitchFamily="2" charset="2"/>
              <a:buNone/>
            </a:pPr>
            <a:r>
              <a:rPr lang="en-US" i="1"/>
              <a:t>Finally, you coopt the realists”</a:t>
            </a:r>
            <a:endParaRPr lang="en-US" sz="1700" i="1"/>
          </a:p>
          <a:p>
            <a:pPr algn="ctr">
              <a:buClr>
                <a:schemeClr val="tx1"/>
              </a:buClr>
              <a:buFont typeface="Wingdings" pitchFamily="2" charset="2"/>
              <a:buNone/>
            </a:pPr>
            <a:endParaRPr lang="en-US" sz="1700" i="1"/>
          </a:p>
          <a:p>
            <a:pPr algn="r">
              <a:buClr>
                <a:schemeClr val="tx1"/>
              </a:buClr>
              <a:buFont typeface="Wingdings" pitchFamily="2" charset="2"/>
              <a:buNone/>
            </a:pPr>
            <a:r>
              <a:rPr lang="en-US" sz="1900"/>
              <a:t>Mongoven, Biscoe &amp; Duchin: destroying tobacco control activism from the inside, by Stacy M Carter, </a:t>
            </a:r>
            <a:r>
              <a:rPr lang="en-US" sz="1900">
                <a:latin typeface="Futura-Book;FuturaBT-Heavy;Futu"/>
              </a:rPr>
              <a:t>Tobacco Control </a:t>
            </a:r>
            <a:r>
              <a:rPr lang="en-US" sz="1900"/>
              <a:t>2002; 11 Issue 2</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946" name="Rectangle 2"/>
          <p:cNvSpPr>
            <a:spLocks noGrp="1" noChangeArrowheads="1"/>
          </p:cNvSpPr>
          <p:nvPr>
            <p:ph type="title"/>
          </p:nvPr>
        </p:nvSpPr>
        <p:spPr/>
        <p:txBody>
          <a:bodyPr/>
          <a:lstStyle/>
          <a:p>
            <a:r>
              <a:rPr lang="en-GB"/>
              <a:t>Epilogue?</a:t>
            </a:r>
          </a:p>
        </p:txBody>
      </p:sp>
      <p:sp>
        <p:nvSpPr>
          <p:cNvPr id="850947" name="Rectangle 3"/>
          <p:cNvSpPr>
            <a:spLocks noGrp="1" noChangeArrowheads="1"/>
          </p:cNvSpPr>
          <p:nvPr>
            <p:ph type="body" idx="1"/>
          </p:nvPr>
        </p:nvSpPr>
        <p:spPr/>
        <p:txBody>
          <a:bodyPr/>
          <a:lstStyle/>
          <a:p>
            <a:pPr>
              <a:buClr>
                <a:schemeClr val="tx1"/>
              </a:buClr>
              <a:buFont typeface="Wingdings" pitchFamily="2" charset="2"/>
              <a:buNone/>
            </a:pPr>
            <a:r>
              <a:rPr lang="en-US" sz="2600" b="1" i="1">
                <a:solidFill>
                  <a:schemeClr val="tx2"/>
                </a:solidFill>
              </a:rPr>
              <a:t>“	</a:t>
            </a:r>
            <a:r>
              <a:rPr lang="en-US" sz="2600" i="1">
                <a:solidFill>
                  <a:schemeClr val="tx2"/>
                </a:solidFill>
              </a:rPr>
              <a:t>Philip Morris needs to be involved in the international debate on the impact of smoking on health and in efforts to defend its ability to market its product in new, developing markets. But beyond this, I believe it would be useful for the company to raise its profile </a:t>
            </a:r>
            <a:r>
              <a:rPr lang="en-US" sz="2600" b="1" i="1">
                <a:solidFill>
                  <a:schemeClr val="tx2"/>
                </a:solidFill>
              </a:rPr>
              <a:t>as a responsible international corporate citizen”</a:t>
            </a:r>
          </a:p>
          <a:p>
            <a:pPr algn="r">
              <a:buClr>
                <a:schemeClr val="tx1"/>
              </a:buClr>
              <a:buFont typeface="Wingdings" pitchFamily="2" charset="2"/>
              <a:buNone/>
            </a:pPr>
            <a:r>
              <a:rPr lang="en-US" sz="2600"/>
              <a:t>G. Dalley, PM, 1984</a:t>
            </a:r>
            <a:endParaRPr lang="en-GB" sz="17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52994" name="Rectangle 2"/>
          <p:cNvSpPr>
            <a:spLocks noGrp="1" noChangeArrowheads="1"/>
          </p:cNvSpPr>
          <p:nvPr>
            <p:ph type="title"/>
          </p:nvPr>
        </p:nvSpPr>
        <p:spPr/>
        <p:txBody>
          <a:bodyPr/>
          <a:lstStyle/>
          <a:p>
            <a:r>
              <a:rPr lang="en-US"/>
              <a:t>Addicted to Lies?</a:t>
            </a:r>
          </a:p>
        </p:txBody>
      </p:sp>
      <p:sp>
        <p:nvSpPr>
          <p:cNvPr id="852995" name="Rectangle 3"/>
          <p:cNvSpPr>
            <a:spLocks noGrp="1" noChangeArrowheads="1"/>
          </p:cNvSpPr>
          <p:nvPr>
            <p:ph type="body" idx="1"/>
          </p:nvPr>
        </p:nvSpPr>
        <p:spPr>
          <a:xfrm>
            <a:off x="381000" y="2133600"/>
            <a:ext cx="8178800" cy="4171950"/>
          </a:xfrm>
        </p:spPr>
        <p:txBody>
          <a:bodyPr/>
          <a:lstStyle/>
          <a:p>
            <a:pPr algn="ctr">
              <a:buFont typeface="Wingdings" pitchFamily="2" charset="2"/>
              <a:buNone/>
            </a:pPr>
            <a:r>
              <a:rPr lang="en-US" i="1"/>
              <a:t>The product you will market will have some unethical dimension</a:t>
            </a:r>
          </a:p>
          <a:p>
            <a:pPr algn="ctr">
              <a:buFont typeface="Wingdings" pitchFamily="2" charset="2"/>
              <a:buNone/>
            </a:pPr>
            <a:r>
              <a:rPr lang="en-US" i="1"/>
              <a:t>You will tend to hide this, even to yourself</a:t>
            </a:r>
          </a:p>
          <a:p>
            <a:pPr algn="ctr">
              <a:buFont typeface="Wingdings" pitchFamily="2" charset="2"/>
              <a:buNone/>
            </a:pPr>
            <a:endParaRPr lang="en-US" i="1"/>
          </a:p>
          <a:p>
            <a:pPr algn="ctr">
              <a:buFont typeface="Wingdings" pitchFamily="2" charset="2"/>
              <a:buNone/>
            </a:pPr>
            <a:r>
              <a:rPr lang="en-US" i="1"/>
              <a:t>and these denials</a:t>
            </a:r>
          </a:p>
          <a:p>
            <a:pPr algn="ctr">
              <a:buFont typeface="Wingdings" pitchFamily="2" charset="2"/>
              <a:buNone/>
            </a:pPr>
            <a:endParaRPr lang="en-US" i="1"/>
          </a:p>
          <a:p>
            <a:pPr algn="ctr">
              <a:buFont typeface="Wingdings" pitchFamily="2" charset="2"/>
              <a:buNone/>
            </a:pPr>
            <a:r>
              <a:rPr lang="en-US" i="1"/>
              <a:t>Will lead to further unethical practices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51970" name="Rectangle 2"/>
          <p:cNvSpPr>
            <a:spLocks noGrp="1" noChangeArrowheads="1"/>
          </p:cNvSpPr>
          <p:nvPr>
            <p:ph type="title"/>
          </p:nvPr>
        </p:nvSpPr>
        <p:spPr>
          <a:xfrm>
            <a:off x="323850" y="0"/>
            <a:ext cx="8569325" cy="1414463"/>
          </a:xfrm>
        </p:spPr>
        <p:txBody>
          <a:bodyPr/>
          <a:lstStyle/>
          <a:p>
            <a:r>
              <a:rPr lang="en-US" sz="3800" i="1"/>
              <a:t>Can we make ethical business out of an unethical product?</a:t>
            </a:r>
          </a:p>
        </p:txBody>
      </p:sp>
      <p:sp>
        <p:nvSpPr>
          <p:cNvPr id="851971" name="Rectangle 3"/>
          <p:cNvSpPr>
            <a:spLocks noGrp="1" noChangeArrowheads="1"/>
          </p:cNvSpPr>
          <p:nvPr>
            <p:ph type="body" idx="1"/>
          </p:nvPr>
        </p:nvSpPr>
        <p:spPr/>
        <p:txBody>
          <a:bodyPr/>
          <a:lstStyle/>
          <a:p>
            <a:pPr>
              <a:lnSpc>
                <a:spcPct val="90000"/>
              </a:lnSpc>
            </a:pPr>
            <a:r>
              <a:rPr lang="en-US" sz="2600"/>
              <a:t>By its product, the tobacco business has a detrimental effect on people because tobacco affects health;</a:t>
            </a:r>
          </a:p>
          <a:p>
            <a:pPr>
              <a:lnSpc>
                <a:spcPct val="90000"/>
              </a:lnSpc>
            </a:pPr>
            <a:r>
              <a:rPr lang="en-US" sz="2600"/>
              <a:t>By its behaviors, the tobacco business has a detrimental effect on the society as a whole, in particular because of manipulation of public opinion, distortion of scientific research and subversion of political processes.</a:t>
            </a:r>
          </a:p>
          <a:p>
            <a:pPr>
              <a:lnSpc>
                <a:spcPct val="90000"/>
              </a:lnSpc>
            </a:pPr>
            <a:r>
              <a:rPr lang="en-US" sz="2600"/>
              <a:t>These negative impacts are destroying the fabric of society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ChangeArrowheads="1"/>
          </p:cNvSpPr>
          <p:nvPr>
            <p:ph type="title"/>
          </p:nvPr>
        </p:nvSpPr>
        <p:spPr>
          <a:xfrm>
            <a:off x="468313" y="333375"/>
            <a:ext cx="7772400" cy="1143000"/>
          </a:xfrm>
        </p:spPr>
        <p:txBody>
          <a:bodyPr/>
          <a:lstStyle/>
          <a:p>
            <a:pPr>
              <a:lnSpc>
                <a:spcPct val="80000"/>
              </a:lnSpc>
            </a:pPr>
            <a:r>
              <a:rPr lang="en-US"/>
              <a:t>Some Key Learnings:</a:t>
            </a:r>
          </a:p>
        </p:txBody>
      </p:sp>
      <p:sp>
        <p:nvSpPr>
          <p:cNvPr id="854019" name="Rectangle 3"/>
          <p:cNvSpPr>
            <a:spLocks noChangeArrowheads="1"/>
          </p:cNvSpPr>
          <p:nvPr/>
        </p:nvSpPr>
        <p:spPr bwMode="auto">
          <a:xfrm>
            <a:off x="468313" y="1700213"/>
            <a:ext cx="8210550" cy="4572000"/>
          </a:xfrm>
          <a:prstGeom prst="rect">
            <a:avLst/>
          </a:prstGeom>
          <a:noFill/>
          <a:ln w="9525">
            <a:noFill/>
            <a:miter lim="800000"/>
            <a:headEnd/>
            <a:tailEnd/>
          </a:ln>
        </p:spPr>
        <p:txBody>
          <a:bodyPr/>
          <a:lstStyle/>
          <a:p>
            <a:pPr marL="342900" indent="-342900" algn="l" eaLnBrk="1" hangingPunct="1">
              <a:spcBef>
                <a:spcPct val="20000"/>
              </a:spcBef>
              <a:buClr>
                <a:schemeClr val="accent1"/>
              </a:buClr>
              <a:buSzPct val="65000"/>
              <a:buFont typeface="Wingdings" pitchFamily="2" charset="2"/>
              <a:buChar char="n"/>
            </a:pPr>
            <a:r>
              <a:rPr lang="en-US" sz="2100">
                <a:latin typeface="Arial" pitchFamily="34" charset="0"/>
              </a:rPr>
              <a:t>Business influences the desires of customers; it may manipulate them;</a:t>
            </a:r>
            <a:r>
              <a:rPr lang="en-GB" sz="2100">
                <a:latin typeface="Arial" pitchFamily="34" charset="0"/>
              </a:rPr>
              <a:t> </a:t>
            </a:r>
          </a:p>
          <a:p>
            <a:pPr marL="342900" indent="-342900" algn="l" eaLnBrk="1" hangingPunct="1">
              <a:spcBef>
                <a:spcPct val="20000"/>
              </a:spcBef>
              <a:buClr>
                <a:schemeClr val="accent1"/>
              </a:buClr>
              <a:buSzPct val="65000"/>
              <a:buFont typeface="Wingdings" pitchFamily="2" charset="2"/>
              <a:buChar char="n"/>
            </a:pPr>
            <a:r>
              <a:rPr lang="en-US" sz="2100">
                <a:latin typeface="Arial" pitchFamily="34" charset="0"/>
              </a:rPr>
              <a:t>Business can use secret and sophisticated strategies to undermine the role of control authorities;</a:t>
            </a:r>
          </a:p>
          <a:p>
            <a:pPr marL="342900" indent="-342900" algn="l" eaLnBrk="1" hangingPunct="1">
              <a:spcBef>
                <a:spcPct val="20000"/>
              </a:spcBef>
              <a:buClr>
                <a:schemeClr val="accent1"/>
              </a:buClr>
              <a:buSzPct val="65000"/>
              <a:buFont typeface="Wingdings" pitchFamily="2" charset="2"/>
              <a:buChar char="n"/>
            </a:pPr>
            <a:r>
              <a:rPr lang="en-GB" sz="2100">
                <a:latin typeface="Arial" pitchFamily="34" charset="0"/>
              </a:rPr>
              <a:t>To say: </a:t>
            </a:r>
            <a:r>
              <a:rPr lang="en-GB" sz="2100" i="1">
                <a:latin typeface="Arial" pitchFamily="34" charset="0"/>
              </a:rPr>
              <a:t>"tobacco is bad hence tobacco business is not ethical"</a:t>
            </a:r>
            <a:r>
              <a:rPr lang="en-GB" sz="2100">
                <a:latin typeface="Arial" pitchFamily="34" charset="0"/>
              </a:rPr>
              <a:t> is not enough for a proper ethical analysis;</a:t>
            </a:r>
            <a:r>
              <a:rPr lang="en-US" sz="2100">
                <a:latin typeface="Arial" pitchFamily="34" charset="0"/>
              </a:rPr>
              <a:t> Behaviors matter;</a:t>
            </a:r>
          </a:p>
          <a:p>
            <a:pPr marL="342900" indent="-342900" algn="l" eaLnBrk="1" hangingPunct="1">
              <a:spcBef>
                <a:spcPct val="20000"/>
              </a:spcBef>
              <a:buClr>
                <a:schemeClr val="accent1"/>
              </a:buClr>
              <a:buSzPct val="65000"/>
              <a:buFont typeface="Wingdings" pitchFamily="2" charset="2"/>
              <a:buChar char="n"/>
            </a:pPr>
            <a:r>
              <a:rPr lang="en-GB" sz="2100">
                <a:latin typeface="Arial" pitchFamily="34" charset="0"/>
              </a:rPr>
              <a:t>When a product is unethical, more unethical behaviours will tend to hide the unethical strategy;</a:t>
            </a:r>
            <a:endParaRPr lang="en-US" sz="2100">
              <a:latin typeface="Arial" pitchFamily="34" charset="0"/>
            </a:endParaRPr>
          </a:p>
          <a:p>
            <a:pPr marL="342900" indent="-342900" algn="l" eaLnBrk="1" hangingPunct="1">
              <a:spcBef>
                <a:spcPct val="20000"/>
              </a:spcBef>
              <a:buClr>
                <a:schemeClr val="accent1"/>
              </a:buClr>
              <a:buSzPct val="65000"/>
              <a:buFont typeface="Wingdings" pitchFamily="2" charset="2"/>
              <a:buChar char="n"/>
            </a:pPr>
            <a:r>
              <a:rPr lang="en-GB" sz="2100">
                <a:latin typeface="Arial" pitchFamily="34" charset="0"/>
              </a:rPr>
              <a:t>Unethical behaviours not only perpetuate, they tend to reinforce.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066" name="Rectangle 2"/>
          <p:cNvSpPr>
            <a:spLocks noGrp="1" noChangeArrowheads="1"/>
          </p:cNvSpPr>
          <p:nvPr>
            <p:ph type="title"/>
          </p:nvPr>
        </p:nvSpPr>
        <p:spPr>
          <a:xfrm>
            <a:off x="395288" y="277813"/>
            <a:ext cx="8569325" cy="1139825"/>
          </a:xfrm>
        </p:spPr>
        <p:txBody>
          <a:bodyPr/>
          <a:lstStyle/>
          <a:p>
            <a:r>
              <a:rPr lang="en-US" sz="3800"/>
              <a:t>Can you teach ethics to tobacco companies? My experience</a:t>
            </a:r>
          </a:p>
        </p:txBody>
      </p:sp>
      <p:sp>
        <p:nvSpPr>
          <p:cNvPr id="856067" name="Rectangle 3"/>
          <p:cNvSpPr>
            <a:spLocks noGrp="1" noChangeArrowheads="1"/>
          </p:cNvSpPr>
          <p:nvPr>
            <p:ph type="body" idx="1"/>
          </p:nvPr>
        </p:nvSpPr>
        <p:spPr>
          <a:xfrm>
            <a:off x="179388" y="5229225"/>
            <a:ext cx="8229600" cy="576263"/>
          </a:xfrm>
        </p:spPr>
        <p:txBody>
          <a:bodyPr/>
          <a:lstStyle/>
          <a:p>
            <a:pPr algn="ctr">
              <a:lnSpc>
                <a:spcPct val="80000"/>
              </a:lnSpc>
              <a:buFont typeface="Wingdings" pitchFamily="2" charset="2"/>
              <a:buNone/>
            </a:pPr>
            <a:r>
              <a:rPr lang="en-US" sz="2100"/>
              <a:t>What do you feel?</a:t>
            </a:r>
          </a:p>
          <a:p>
            <a:pPr algn="ctr">
              <a:lnSpc>
                <a:spcPct val="80000"/>
              </a:lnSpc>
              <a:buFont typeface="Wingdings" pitchFamily="2" charset="2"/>
              <a:buNone/>
            </a:pPr>
            <a:r>
              <a:rPr lang="en-US" sz="2100"/>
              <a:t>What do you need?</a:t>
            </a:r>
          </a:p>
          <a:p>
            <a:pPr algn="ctr">
              <a:lnSpc>
                <a:spcPct val="80000"/>
              </a:lnSpc>
              <a:buFont typeface="Wingdings" pitchFamily="2" charset="2"/>
              <a:buNone/>
            </a:pPr>
            <a:r>
              <a:rPr lang="en-US" sz="2100"/>
              <a:t>How can I help you?</a:t>
            </a:r>
          </a:p>
        </p:txBody>
      </p:sp>
      <p:grpSp>
        <p:nvGrpSpPr>
          <p:cNvPr id="856068" name="Group 4"/>
          <p:cNvGrpSpPr>
            <a:grpSpLocks/>
          </p:cNvGrpSpPr>
          <p:nvPr/>
        </p:nvGrpSpPr>
        <p:grpSpPr bwMode="auto">
          <a:xfrm>
            <a:off x="1395413" y="2060575"/>
            <a:ext cx="5832475" cy="2738438"/>
            <a:chOff x="879" y="1298"/>
            <a:chExt cx="3674" cy="1725"/>
          </a:xfrm>
        </p:grpSpPr>
        <p:grpSp>
          <p:nvGrpSpPr>
            <p:cNvPr id="856069" name="Group 5"/>
            <p:cNvGrpSpPr>
              <a:grpSpLocks/>
            </p:cNvGrpSpPr>
            <p:nvPr/>
          </p:nvGrpSpPr>
          <p:grpSpPr bwMode="auto">
            <a:xfrm>
              <a:off x="879" y="1490"/>
              <a:ext cx="909" cy="1251"/>
              <a:chOff x="2301" y="1864"/>
              <a:chExt cx="461" cy="607"/>
            </a:xfrm>
          </p:grpSpPr>
          <p:grpSp>
            <p:nvGrpSpPr>
              <p:cNvPr id="856070" name="Group 6"/>
              <p:cNvGrpSpPr>
                <a:grpSpLocks/>
              </p:cNvGrpSpPr>
              <p:nvPr/>
            </p:nvGrpSpPr>
            <p:grpSpPr bwMode="auto">
              <a:xfrm>
                <a:off x="2301" y="1910"/>
                <a:ext cx="461" cy="561"/>
                <a:chOff x="2301" y="1910"/>
                <a:chExt cx="461" cy="561"/>
              </a:xfrm>
            </p:grpSpPr>
            <p:sp>
              <p:nvSpPr>
                <p:cNvPr id="856071" name="Freeform 7"/>
                <p:cNvSpPr>
                  <a:spLocks/>
                </p:cNvSpPr>
                <p:nvPr/>
              </p:nvSpPr>
              <p:spPr bwMode="auto">
                <a:xfrm>
                  <a:off x="2448" y="1942"/>
                  <a:ext cx="181" cy="122"/>
                </a:xfrm>
                <a:custGeom>
                  <a:avLst/>
                  <a:gdLst/>
                  <a:ahLst/>
                  <a:cxnLst>
                    <a:cxn ang="0">
                      <a:pos x="283" y="141"/>
                    </a:cxn>
                    <a:cxn ang="0">
                      <a:pos x="235" y="79"/>
                    </a:cxn>
                    <a:cxn ang="0">
                      <a:pos x="169" y="31"/>
                    </a:cxn>
                    <a:cxn ang="0">
                      <a:pos x="109" y="0"/>
                    </a:cxn>
                    <a:cxn ang="0">
                      <a:pos x="62" y="8"/>
                    </a:cxn>
                    <a:cxn ang="0">
                      <a:pos x="28" y="43"/>
                    </a:cxn>
                    <a:cxn ang="0">
                      <a:pos x="0" y="150"/>
                    </a:cxn>
                    <a:cxn ang="0">
                      <a:pos x="11" y="272"/>
                    </a:cxn>
                    <a:cxn ang="0">
                      <a:pos x="39" y="389"/>
                    </a:cxn>
                    <a:cxn ang="0">
                      <a:pos x="70" y="479"/>
                    </a:cxn>
                    <a:cxn ang="0">
                      <a:pos x="130" y="574"/>
                    </a:cxn>
                    <a:cxn ang="0">
                      <a:pos x="181" y="612"/>
                    </a:cxn>
                    <a:cxn ang="0">
                      <a:pos x="251" y="612"/>
                    </a:cxn>
                    <a:cxn ang="0">
                      <a:pos x="322" y="586"/>
                    </a:cxn>
                    <a:cxn ang="0">
                      <a:pos x="358" y="518"/>
                    </a:cxn>
                    <a:cxn ang="0">
                      <a:pos x="377" y="432"/>
                    </a:cxn>
                    <a:cxn ang="0">
                      <a:pos x="369" y="326"/>
                    </a:cxn>
                    <a:cxn ang="0">
                      <a:pos x="534" y="338"/>
                    </a:cxn>
                    <a:cxn ang="0">
                      <a:pos x="543" y="291"/>
                    </a:cxn>
                    <a:cxn ang="0">
                      <a:pos x="354" y="272"/>
                    </a:cxn>
                    <a:cxn ang="0">
                      <a:pos x="307" y="162"/>
                    </a:cxn>
                    <a:cxn ang="0">
                      <a:pos x="283" y="141"/>
                    </a:cxn>
                  </a:cxnLst>
                  <a:rect l="0" t="0" r="r" b="b"/>
                  <a:pathLst>
                    <a:path w="543" h="612">
                      <a:moveTo>
                        <a:pt x="283" y="141"/>
                      </a:moveTo>
                      <a:lnTo>
                        <a:pt x="235" y="79"/>
                      </a:lnTo>
                      <a:lnTo>
                        <a:pt x="169" y="31"/>
                      </a:lnTo>
                      <a:lnTo>
                        <a:pt x="109" y="0"/>
                      </a:lnTo>
                      <a:lnTo>
                        <a:pt x="62" y="8"/>
                      </a:lnTo>
                      <a:lnTo>
                        <a:pt x="28" y="43"/>
                      </a:lnTo>
                      <a:lnTo>
                        <a:pt x="0" y="150"/>
                      </a:lnTo>
                      <a:lnTo>
                        <a:pt x="11" y="272"/>
                      </a:lnTo>
                      <a:lnTo>
                        <a:pt x="39" y="389"/>
                      </a:lnTo>
                      <a:lnTo>
                        <a:pt x="70" y="479"/>
                      </a:lnTo>
                      <a:lnTo>
                        <a:pt x="130" y="574"/>
                      </a:lnTo>
                      <a:lnTo>
                        <a:pt x="181" y="612"/>
                      </a:lnTo>
                      <a:lnTo>
                        <a:pt x="251" y="612"/>
                      </a:lnTo>
                      <a:lnTo>
                        <a:pt x="322" y="586"/>
                      </a:lnTo>
                      <a:lnTo>
                        <a:pt x="358" y="518"/>
                      </a:lnTo>
                      <a:lnTo>
                        <a:pt x="377" y="432"/>
                      </a:lnTo>
                      <a:lnTo>
                        <a:pt x="369" y="326"/>
                      </a:lnTo>
                      <a:lnTo>
                        <a:pt x="534" y="338"/>
                      </a:lnTo>
                      <a:lnTo>
                        <a:pt x="543" y="291"/>
                      </a:lnTo>
                      <a:lnTo>
                        <a:pt x="354" y="272"/>
                      </a:lnTo>
                      <a:lnTo>
                        <a:pt x="307" y="162"/>
                      </a:lnTo>
                      <a:lnTo>
                        <a:pt x="283" y="141"/>
                      </a:lnTo>
                      <a:close/>
                    </a:path>
                  </a:pathLst>
                </a:custGeom>
                <a:solidFill>
                  <a:schemeClr val="tx2"/>
                </a:solidFill>
                <a:ln w="9525">
                  <a:noFill/>
                  <a:round/>
                  <a:headEnd/>
                  <a:tailEnd/>
                </a:ln>
              </p:spPr>
              <p:txBody>
                <a:bodyPr/>
                <a:lstStyle/>
                <a:p>
                  <a:endParaRPr lang="ca-ES"/>
                </a:p>
              </p:txBody>
            </p:sp>
            <p:sp>
              <p:nvSpPr>
                <p:cNvPr id="856072" name="Freeform 8"/>
                <p:cNvSpPr>
                  <a:spLocks/>
                </p:cNvSpPr>
                <p:nvPr/>
              </p:nvSpPr>
              <p:spPr bwMode="auto">
                <a:xfrm>
                  <a:off x="2301" y="1910"/>
                  <a:ext cx="208" cy="197"/>
                </a:xfrm>
                <a:custGeom>
                  <a:avLst/>
                  <a:gdLst/>
                  <a:ahLst/>
                  <a:cxnLst>
                    <a:cxn ang="0">
                      <a:pos x="364" y="23"/>
                    </a:cxn>
                    <a:cxn ang="0">
                      <a:pos x="442" y="0"/>
                    </a:cxn>
                    <a:cxn ang="0">
                      <a:pos x="505" y="4"/>
                    </a:cxn>
                    <a:cxn ang="0">
                      <a:pos x="553" y="39"/>
                    </a:cxn>
                    <a:cxn ang="0">
                      <a:pos x="585" y="94"/>
                    </a:cxn>
                    <a:cxn ang="0">
                      <a:pos x="573" y="152"/>
                    </a:cxn>
                    <a:cxn ang="0">
                      <a:pos x="529" y="152"/>
                    </a:cxn>
                    <a:cxn ang="0">
                      <a:pos x="541" y="105"/>
                    </a:cxn>
                    <a:cxn ang="0">
                      <a:pos x="505" y="63"/>
                    </a:cxn>
                    <a:cxn ang="0">
                      <a:pos x="471" y="47"/>
                    </a:cxn>
                    <a:cxn ang="0">
                      <a:pos x="412" y="63"/>
                    </a:cxn>
                    <a:cxn ang="0">
                      <a:pos x="435" y="110"/>
                    </a:cxn>
                    <a:cxn ang="0">
                      <a:pos x="442" y="152"/>
                    </a:cxn>
                    <a:cxn ang="0">
                      <a:pos x="435" y="188"/>
                    </a:cxn>
                    <a:cxn ang="0">
                      <a:pos x="376" y="204"/>
                    </a:cxn>
                    <a:cxn ang="0">
                      <a:pos x="313" y="192"/>
                    </a:cxn>
                    <a:cxn ang="0">
                      <a:pos x="301" y="164"/>
                    </a:cxn>
                    <a:cxn ang="0">
                      <a:pos x="235" y="239"/>
                    </a:cxn>
                    <a:cxn ang="0">
                      <a:pos x="195" y="321"/>
                    </a:cxn>
                    <a:cxn ang="0">
                      <a:pos x="141" y="428"/>
                    </a:cxn>
                    <a:cxn ang="0">
                      <a:pos x="105" y="522"/>
                    </a:cxn>
                    <a:cxn ang="0">
                      <a:pos x="90" y="612"/>
                    </a:cxn>
                    <a:cxn ang="0">
                      <a:pos x="102" y="659"/>
                    </a:cxn>
                    <a:cxn ang="0">
                      <a:pos x="165" y="719"/>
                    </a:cxn>
                    <a:cxn ang="0">
                      <a:pos x="294" y="769"/>
                    </a:cxn>
                    <a:cxn ang="0">
                      <a:pos x="364" y="792"/>
                    </a:cxn>
                    <a:cxn ang="0">
                      <a:pos x="435" y="804"/>
                    </a:cxn>
                    <a:cxn ang="0">
                      <a:pos x="541" y="848"/>
                    </a:cxn>
                    <a:cxn ang="0">
                      <a:pos x="619" y="876"/>
                    </a:cxn>
                    <a:cxn ang="0">
                      <a:pos x="624" y="930"/>
                    </a:cxn>
                    <a:cxn ang="0">
                      <a:pos x="585" y="970"/>
                    </a:cxn>
                    <a:cxn ang="0">
                      <a:pos x="537" y="982"/>
                    </a:cxn>
                    <a:cxn ang="0">
                      <a:pos x="466" y="946"/>
                    </a:cxn>
                    <a:cxn ang="0">
                      <a:pos x="301" y="860"/>
                    </a:cxn>
                    <a:cxn ang="0">
                      <a:pos x="165" y="801"/>
                    </a:cxn>
                    <a:cxn ang="0">
                      <a:pos x="70" y="734"/>
                    </a:cxn>
                    <a:cxn ang="0">
                      <a:pos x="7" y="675"/>
                    </a:cxn>
                    <a:cxn ang="0">
                      <a:pos x="0" y="604"/>
                    </a:cxn>
                    <a:cxn ang="0">
                      <a:pos x="34" y="510"/>
                    </a:cxn>
                    <a:cxn ang="0">
                      <a:pos x="105" y="368"/>
                    </a:cxn>
                    <a:cxn ang="0">
                      <a:pos x="172" y="251"/>
                    </a:cxn>
                    <a:cxn ang="0">
                      <a:pos x="255" y="129"/>
                    </a:cxn>
                    <a:cxn ang="0">
                      <a:pos x="318" y="58"/>
                    </a:cxn>
                    <a:cxn ang="0">
                      <a:pos x="396" y="23"/>
                    </a:cxn>
                    <a:cxn ang="0">
                      <a:pos x="364" y="23"/>
                    </a:cxn>
                  </a:cxnLst>
                  <a:rect l="0" t="0" r="r" b="b"/>
                  <a:pathLst>
                    <a:path w="624" h="982">
                      <a:moveTo>
                        <a:pt x="364" y="23"/>
                      </a:moveTo>
                      <a:lnTo>
                        <a:pt x="442" y="0"/>
                      </a:lnTo>
                      <a:lnTo>
                        <a:pt x="505" y="4"/>
                      </a:lnTo>
                      <a:lnTo>
                        <a:pt x="553" y="39"/>
                      </a:lnTo>
                      <a:lnTo>
                        <a:pt x="585" y="94"/>
                      </a:lnTo>
                      <a:lnTo>
                        <a:pt x="573" y="152"/>
                      </a:lnTo>
                      <a:lnTo>
                        <a:pt x="529" y="152"/>
                      </a:lnTo>
                      <a:lnTo>
                        <a:pt x="541" y="105"/>
                      </a:lnTo>
                      <a:lnTo>
                        <a:pt x="505" y="63"/>
                      </a:lnTo>
                      <a:lnTo>
                        <a:pt x="471" y="47"/>
                      </a:lnTo>
                      <a:lnTo>
                        <a:pt x="412" y="63"/>
                      </a:lnTo>
                      <a:lnTo>
                        <a:pt x="435" y="110"/>
                      </a:lnTo>
                      <a:lnTo>
                        <a:pt x="442" y="152"/>
                      </a:lnTo>
                      <a:lnTo>
                        <a:pt x="435" y="188"/>
                      </a:lnTo>
                      <a:lnTo>
                        <a:pt x="376" y="204"/>
                      </a:lnTo>
                      <a:lnTo>
                        <a:pt x="313" y="192"/>
                      </a:lnTo>
                      <a:lnTo>
                        <a:pt x="301" y="164"/>
                      </a:lnTo>
                      <a:lnTo>
                        <a:pt x="235" y="239"/>
                      </a:lnTo>
                      <a:lnTo>
                        <a:pt x="195" y="321"/>
                      </a:lnTo>
                      <a:lnTo>
                        <a:pt x="141" y="428"/>
                      </a:lnTo>
                      <a:lnTo>
                        <a:pt x="105" y="522"/>
                      </a:lnTo>
                      <a:lnTo>
                        <a:pt x="90" y="612"/>
                      </a:lnTo>
                      <a:lnTo>
                        <a:pt x="102" y="659"/>
                      </a:lnTo>
                      <a:lnTo>
                        <a:pt x="165" y="719"/>
                      </a:lnTo>
                      <a:lnTo>
                        <a:pt x="294" y="769"/>
                      </a:lnTo>
                      <a:lnTo>
                        <a:pt x="364" y="792"/>
                      </a:lnTo>
                      <a:lnTo>
                        <a:pt x="435" y="804"/>
                      </a:lnTo>
                      <a:lnTo>
                        <a:pt x="541" y="848"/>
                      </a:lnTo>
                      <a:lnTo>
                        <a:pt x="619" y="876"/>
                      </a:lnTo>
                      <a:lnTo>
                        <a:pt x="624" y="930"/>
                      </a:lnTo>
                      <a:lnTo>
                        <a:pt x="585" y="970"/>
                      </a:lnTo>
                      <a:lnTo>
                        <a:pt x="537" y="982"/>
                      </a:lnTo>
                      <a:lnTo>
                        <a:pt x="466" y="946"/>
                      </a:lnTo>
                      <a:lnTo>
                        <a:pt x="301" y="860"/>
                      </a:lnTo>
                      <a:lnTo>
                        <a:pt x="165" y="801"/>
                      </a:lnTo>
                      <a:lnTo>
                        <a:pt x="70" y="734"/>
                      </a:lnTo>
                      <a:lnTo>
                        <a:pt x="7" y="675"/>
                      </a:lnTo>
                      <a:lnTo>
                        <a:pt x="0" y="604"/>
                      </a:lnTo>
                      <a:lnTo>
                        <a:pt x="34" y="510"/>
                      </a:lnTo>
                      <a:lnTo>
                        <a:pt x="105" y="368"/>
                      </a:lnTo>
                      <a:lnTo>
                        <a:pt x="172" y="251"/>
                      </a:lnTo>
                      <a:lnTo>
                        <a:pt x="255" y="129"/>
                      </a:lnTo>
                      <a:lnTo>
                        <a:pt x="318" y="58"/>
                      </a:lnTo>
                      <a:lnTo>
                        <a:pt x="396" y="23"/>
                      </a:lnTo>
                      <a:lnTo>
                        <a:pt x="364" y="23"/>
                      </a:lnTo>
                      <a:close/>
                    </a:path>
                  </a:pathLst>
                </a:custGeom>
                <a:solidFill>
                  <a:schemeClr val="tx2"/>
                </a:solidFill>
                <a:ln w="9525">
                  <a:noFill/>
                  <a:round/>
                  <a:headEnd/>
                  <a:tailEnd/>
                </a:ln>
              </p:spPr>
              <p:txBody>
                <a:bodyPr/>
                <a:lstStyle/>
                <a:p>
                  <a:endParaRPr lang="ca-ES"/>
                </a:p>
              </p:txBody>
            </p:sp>
            <p:sp>
              <p:nvSpPr>
                <p:cNvPr id="856073" name="Freeform 9"/>
                <p:cNvSpPr>
                  <a:spLocks/>
                </p:cNvSpPr>
                <p:nvPr/>
              </p:nvSpPr>
              <p:spPr bwMode="auto">
                <a:xfrm>
                  <a:off x="2497" y="2073"/>
                  <a:ext cx="109" cy="185"/>
                </a:xfrm>
                <a:custGeom>
                  <a:avLst/>
                  <a:gdLst/>
                  <a:ahLst/>
                  <a:cxnLst>
                    <a:cxn ang="0">
                      <a:pos x="21" y="71"/>
                    </a:cxn>
                    <a:cxn ang="0">
                      <a:pos x="32" y="24"/>
                    </a:cxn>
                    <a:cxn ang="0">
                      <a:pos x="84" y="0"/>
                    </a:cxn>
                    <a:cxn ang="0">
                      <a:pos x="130" y="0"/>
                    </a:cxn>
                    <a:cxn ang="0">
                      <a:pos x="189" y="35"/>
                    </a:cxn>
                    <a:cxn ang="0">
                      <a:pos x="245" y="118"/>
                    </a:cxn>
                    <a:cxn ang="0">
                      <a:pos x="284" y="204"/>
                    </a:cxn>
                    <a:cxn ang="0">
                      <a:pos x="303" y="321"/>
                    </a:cxn>
                    <a:cxn ang="0">
                      <a:pos x="320" y="459"/>
                    </a:cxn>
                    <a:cxn ang="0">
                      <a:pos x="327" y="592"/>
                    </a:cxn>
                    <a:cxn ang="0">
                      <a:pos x="327" y="765"/>
                    </a:cxn>
                    <a:cxn ang="0">
                      <a:pos x="303" y="871"/>
                    </a:cxn>
                    <a:cxn ang="0">
                      <a:pos x="260" y="910"/>
                    </a:cxn>
                    <a:cxn ang="0">
                      <a:pos x="186" y="922"/>
                    </a:cxn>
                    <a:cxn ang="0">
                      <a:pos x="107" y="918"/>
                    </a:cxn>
                    <a:cxn ang="0">
                      <a:pos x="67" y="871"/>
                    </a:cxn>
                    <a:cxn ang="0">
                      <a:pos x="44" y="789"/>
                    </a:cxn>
                    <a:cxn ang="0">
                      <a:pos x="24" y="707"/>
                    </a:cxn>
                    <a:cxn ang="0">
                      <a:pos x="9" y="557"/>
                    </a:cxn>
                    <a:cxn ang="0">
                      <a:pos x="0" y="389"/>
                    </a:cxn>
                    <a:cxn ang="0">
                      <a:pos x="0" y="192"/>
                    </a:cxn>
                    <a:cxn ang="0">
                      <a:pos x="21" y="106"/>
                    </a:cxn>
                    <a:cxn ang="0">
                      <a:pos x="21" y="71"/>
                    </a:cxn>
                  </a:cxnLst>
                  <a:rect l="0" t="0" r="r" b="b"/>
                  <a:pathLst>
                    <a:path w="327" h="922">
                      <a:moveTo>
                        <a:pt x="21" y="71"/>
                      </a:moveTo>
                      <a:lnTo>
                        <a:pt x="32" y="24"/>
                      </a:lnTo>
                      <a:lnTo>
                        <a:pt x="84" y="0"/>
                      </a:lnTo>
                      <a:lnTo>
                        <a:pt x="130" y="0"/>
                      </a:lnTo>
                      <a:lnTo>
                        <a:pt x="189" y="35"/>
                      </a:lnTo>
                      <a:lnTo>
                        <a:pt x="245" y="118"/>
                      </a:lnTo>
                      <a:lnTo>
                        <a:pt x="284" y="204"/>
                      </a:lnTo>
                      <a:lnTo>
                        <a:pt x="303" y="321"/>
                      </a:lnTo>
                      <a:lnTo>
                        <a:pt x="320" y="459"/>
                      </a:lnTo>
                      <a:lnTo>
                        <a:pt x="327" y="592"/>
                      </a:lnTo>
                      <a:lnTo>
                        <a:pt x="327" y="765"/>
                      </a:lnTo>
                      <a:lnTo>
                        <a:pt x="303" y="871"/>
                      </a:lnTo>
                      <a:lnTo>
                        <a:pt x="260" y="910"/>
                      </a:lnTo>
                      <a:lnTo>
                        <a:pt x="186" y="922"/>
                      </a:lnTo>
                      <a:lnTo>
                        <a:pt x="107" y="918"/>
                      </a:lnTo>
                      <a:lnTo>
                        <a:pt x="67" y="871"/>
                      </a:lnTo>
                      <a:lnTo>
                        <a:pt x="44" y="789"/>
                      </a:lnTo>
                      <a:lnTo>
                        <a:pt x="24" y="707"/>
                      </a:lnTo>
                      <a:lnTo>
                        <a:pt x="9" y="557"/>
                      </a:lnTo>
                      <a:lnTo>
                        <a:pt x="0" y="389"/>
                      </a:lnTo>
                      <a:lnTo>
                        <a:pt x="0" y="192"/>
                      </a:lnTo>
                      <a:lnTo>
                        <a:pt x="21" y="106"/>
                      </a:lnTo>
                      <a:lnTo>
                        <a:pt x="21" y="71"/>
                      </a:lnTo>
                      <a:close/>
                    </a:path>
                  </a:pathLst>
                </a:custGeom>
                <a:solidFill>
                  <a:schemeClr val="tx2"/>
                </a:solidFill>
                <a:ln w="9525">
                  <a:noFill/>
                  <a:round/>
                  <a:headEnd/>
                  <a:tailEnd/>
                </a:ln>
              </p:spPr>
              <p:txBody>
                <a:bodyPr/>
                <a:lstStyle/>
                <a:p>
                  <a:endParaRPr lang="ca-ES"/>
                </a:p>
              </p:txBody>
            </p:sp>
            <p:sp>
              <p:nvSpPr>
                <p:cNvPr id="856074" name="Freeform 10"/>
                <p:cNvSpPr>
                  <a:spLocks/>
                </p:cNvSpPr>
                <p:nvPr/>
              </p:nvSpPr>
              <p:spPr bwMode="auto">
                <a:xfrm>
                  <a:off x="2547" y="2078"/>
                  <a:ext cx="166" cy="142"/>
                </a:xfrm>
                <a:custGeom>
                  <a:avLst/>
                  <a:gdLst/>
                  <a:ahLst/>
                  <a:cxnLst>
                    <a:cxn ang="0">
                      <a:pos x="27" y="0"/>
                    </a:cxn>
                    <a:cxn ang="0">
                      <a:pos x="130" y="12"/>
                    </a:cxn>
                    <a:cxn ang="0">
                      <a:pos x="235" y="32"/>
                    </a:cxn>
                    <a:cxn ang="0">
                      <a:pos x="346" y="95"/>
                    </a:cxn>
                    <a:cxn ang="0">
                      <a:pos x="424" y="142"/>
                    </a:cxn>
                    <a:cxn ang="0">
                      <a:pos x="475" y="209"/>
                    </a:cxn>
                    <a:cxn ang="0">
                      <a:pos x="499" y="248"/>
                    </a:cxn>
                    <a:cxn ang="0">
                      <a:pos x="451" y="363"/>
                    </a:cxn>
                    <a:cxn ang="0">
                      <a:pos x="377" y="433"/>
                    </a:cxn>
                    <a:cxn ang="0">
                      <a:pos x="286" y="484"/>
                    </a:cxn>
                    <a:cxn ang="0">
                      <a:pos x="239" y="515"/>
                    </a:cxn>
                    <a:cxn ang="0">
                      <a:pos x="157" y="531"/>
                    </a:cxn>
                    <a:cxn ang="0">
                      <a:pos x="153" y="562"/>
                    </a:cxn>
                    <a:cxn ang="0">
                      <a:pos x="216" y="590"/>
                    </a:cxn>
                    <a:cxn ang="0">
                      <a:pos x="306" y="614"/>
                    </a:cxn>
                    <a:cxn ang="0">
                      <a:pos x="392" y="661"/>
                    </a:cxn>
                    <a:cxn ang="0">
                      <a:pos x="358" y="696"/>
                    </a:cxn>
                    <a:cxn ang="0">
                      <a:pos x="322" y="708"/>
                    </a:cxn>
                    <a:cxn ang="0">
                      <a:pos x="271" y="656"/>
                    </a:cxn>
                    <a:cxn ang="0">
                      <a:pos x="193" y="625"/>
                    </a:cxn>
                    <a:cxn ang="0">
                      <a:pos x="130" y="602"/>
                    </a:cxn>
                    <a:cxn ang="0">
                      <a:pos x="130" y="555"/>
                    </a:cxn>
                    <a:cxn ang="0">
                      <a:pos x="141" y="504"/>
                    </a:cxn>
                    <a:cxn ang="0">
                      <a:pos x="181" y="484"/>
                    </a:cxn>
                    <a:cxn ang="0">
                      <a:pos x="306" y="433"/>
                    </a:cxn>
                    <a:cxn ang="0">
                      <a:pos x="377" y="354"/>
                    </a:cxn>
                    <a:cxn ang="0">
                      <a:pos x="428" y="272"/>
                    </a:cxn>
                    <a:cxn ang="0">
                      <a:pos x="416" y="232"/>
                    </a:cxn>
                    <a:cxn ang="0">
                      <a:pos x="377" y="185"/>
                    </a:cxn>
                    <a:cxn ang="0">
                      <a:pos x="283" y="119"/>
                    </a:cxn>
                    <a:cxn ang="0">
                      <a:pos x="169" y="95"/>
                    </a:cxn>
                    <a:cxn ang="0">
                      <a:pos x="94" y="91"/>
                    </a:cxn>
                    <a:cxn ang="0">
                      <a:pos x="27" y="91"/>
                    </a:cxn>
                    <a:cxn ang="0">
                      <a:pos x="0" y="48"/>
                    </a:cxn>
                    <a:cxn ang="0">
                      <a:pos x="27" y="0"/>
                    </a:cxn>
                  </a:cxnLst>
                  <a:rect l="0" t="0" r="r" b="b"/>
                  <a:pathLst>
                    <a:path w="499" h="708">
                      <a:moveTo>
                        <a:pt x="27" y="0"/>
                      </a:moveTo>
                      <a:lnTo>
                        <a:pt x="130" y="12"/>
                      </a:lnTo>
                      <a:lnTo>
                        <a:pt x="235" y="32"/>
                      </a:lnTo>
                      <a:lnTo>
                        <a:pt x="346" y="95"/>
                      </a:lnTo>
                      <a:lnTo>
                        <a:pt x="424" y="142"/>
                      </a:lnTo>
                      <a:lnTo>
                        <a:pt x="475" y="209"/>
                      </a:lnTo>
                      <a:lnTo>
                        <a:pt x="499" y="248"/>
                      </a:lnTo>
                      <a:lnTo>
                        <a:pt x="451" y="363"/>
                      </a:lnTo>
                      <a:lnTo>
                        <a:pt x="377" y="433"/>
                      </a:lnTo>
                      <a:lnTo>
                        <a:pt x="286" y="484"/>
                      </a:lnTo>
                      <a:lnTo>
                        <a:pt x="239" y="515"/>
                      </a:lnTo>
                      <a:lnTo>
                        <a:pt x="157" y="531"/>
                      </a:lnTo>
                      <a:lnTo>
                        <a:pt x="153" y="562"/>
                      </a:lnTo>
                      <a:lnTo>
                        <a:pt x="216" y="590"/>
                      </a:lnTo>
                      <a:lnTo>
                        <a:pt x="306" y="614"/>
                      </a:lnTo>
                      <a:lnTo>
                        <a:pt x="392" y="661"/>
                      </a:lnTo>
                      <a:lnTo>
                        <a:pt x="358" y="696"/>
                      </a:lnTo>
                      <a:lnTo>
                        <a:pt x="322" y="708"/>
                      </a:lnTo>
                      <a:lnTo>
                        <a:pt x="271" y="656"/>
                      </a:lnTo>
                      <a:lnTo>
                        <a:pt x="193" y="625"/>
                      </a:lnTo>
                      <a:lnTo>
                        <a:pt x="130" y="602"/>
                      </a:lnTo>
                      <a:lnTo>
                        <a:pt x="130" y="555"/>
                      </a:lnTo>
                      <a:lnTo>
                        <a:pt x="141" y="504"/>
                      </a:lnTo>
                      <a:lnTo>
                        <a:pt x="181" y="484"/>
                      </a:lnTo>
                      <a:lnTo>
                        <a:pt x="306" y="433"/>
                      </a:lnTo>
                      <a:lnTo>
                        <a:pt x="377" y="354"/>
                      </a:lnTo>
                      <a:lnTo>
                        <a:pt x="428" y="272"/>
                      </a:lnTo>
                      <a:lnTo>
                        <a:pt x="416" y="232"/>
                      </a:lnTo>
                      <a:lnTo>
                        <a:pt x="377" y="185"/>
                      </a:lnTo>
                      <a:lnTo>
                        <a:pt x="283" y="119"/>
                      </a:lnTo>
                      <a:lnTo>
                        <a:pt x="169" y="95"/>
                      </a:lnTo>
                      <a:lnTo>
                        <a:pt x="94" y="91"/>
                      </a:lnTo>
                      <a:lnTo>
                        <a:pt x="27" y="91"/>
                      </a:lnTo>
                      <a:lnTo>
                        <a:pt x="0" y="48"/>
                      </a:lnTo>
                      <a:lnTo>
                        <a:pt x="27" y="0"/>
                      </a:lnTo>
                      <a:close/>
                    </a:path>
                  </a:pathLst>
                </a:custGeom>
                <a:solidFill>
                  <a:schemeClr val="tx2"/>
                </a:solidFill>
                <a:ln w="9525">
                  <a:noFill/>
                  <a:round/>
                  <a:headEnd/>
                  <a:tailEnd/>
                </a:ln>
              </p:spPr>
              <p:txBody>
                <a:bodyPr/>
                <a:lstStyle/>
                <a:p>
                  <a:endParaRPr lang="ca-ES"/>
                </a:p>
              </p:txBody>
            </p:sp>
            <p:sp>
              <p:nvSpPr>
                <p:cNvPr id="856075" name="Freeform 11"/>
                <p:cNvSpPr>
                  <a:spLocks/>
                </p:cNvSpPr>
                <p:nvPr/>
              </p:nvSpPr>
              <p:spPr bwMode="auto">
                <a:xfrm>
                  <a:off x="2560" y="2239"/>
                  <a:ext cx="202" cy="228"/>
                </a:xfrm>
                <a:custGeom>
                  <a:avLst/>
                  <a:gdLst/>
                  <a:ahLst/>
                  <a:cxnLst>
                    <a:cxn ang="0">
                      <a:pos x="70" y="0"/>
                    </a:cxn>
                    <a:cxn ang="0">
                      <a:pos x="16" y="0"/>
                    </a:cxn>
                    <a:cxn ang="0">
                      <a:pos x="0" y="83"/>
                    </a:cxn>
                    <a:cxn ang="0">
                      <a:pos x="40" y="131"/>
                    </a:cxn>
                    <a:cxn ang="0">
                      <a:pos x="165" y="244"/>
                    </a:cxn>
                    <a:cxn ang="0">
                      <a:pos x="276" y="389"/>
                    </a:cxn>
                    <a:cxn ang="0">
                      <a:pos x="347" y="539"/>
                    </a:cxn>
                    <a:cxn ang="0">
                      <a:pos x="358" y="637"/>
                    </a:cxn>
                    <a:cxn ang="0">
                      <a:pos x="354" y="708"/>
                    </a:cxn>
                    <a:cxn ang="0">
                      <a:pos x="323" y="869"/>
                    </a:cxn>
                    <a:cxn ang="0">
                      <a:pos x="283" y="999"/>
                    </a:cxn>
                    <a:cxn ang="0">
                      <a:pos x="248" y="1074"/>
                    </a:cxn>
                    <a:cxn ang="0">
                      <a:pos x="240" y="1121"/>
                    </a:cxn>
                    <a:cxn ang="0">
                      <a:pos x="276" y="1121"/>
                    </a:cxn>
                    <a:cxn ang="0">
                      <a:pos x="330" y="1106"/>
                    </a:cxn>
                    <a:cxn ang="0">
                      <a:pos x="347" y="1109"/>
                    </a:cxn>
                    <a:cxn ang="0">
                      <a:pos x="461" y="1116"/>
                    </a:cxn>
                    <a:cxn ang="0">
                      <a:pos x="548" y="1144"/>
                    </a:cxn>
                    <a:cxn ang="0">
                      <a:pos x="579" y="1128"/>
                    </a:cxn>
                    <a:cxn ang="0">
                      <a:pos x="607" y="1069"/>
                    </a:cxn>
                    <a:cxn ang="0">
                      <a:pos x="579" y="1038"/>
                    </a:cxn>
                    <a:cxn ang="0">
                      <a:pos x="449" y="1034"/>
                    </a:cxn>
                    <a:cxn ang="0">
                      <a:pos x="358" y="1046"/>
                    </a:cxn>
                    <a:cxn ang="0">
                      <a:pos x="311" y="1069"/>
                    </a:cxn>
                    <a:cxn ang="0">
                      <a:pos x="319" y="1015"/>
                    </a:cxn>
                    <a:cxn ang="0">
                      <a:pos x="366" y="932"/>
                    </a:cxn>
                    <a:cxn ang="0">
                      <a:pos x="405" y="802"/>
                    </a:cxn>
                    <a:cxn ang="0">
                      <a:pos x="437" y="692"/>
                    </a:cxn>
                    <a:cxn ang="0">
                      <a:pos x="414" y="567"/>
                    </a:cxn>
                    <a:cxn ang="0">
                      <a:pos x="378" y="433"/>
                    </a:cxn>
                    <a:cxn ang="0">
                      <a:pos x="307" y="279"/>
                    </a:cxn>
                    <a:cxn ang="0">
                      <a:pos x="205" y="138"/>
                    </a:cxn>
                    <a:cxn ang="0">
                      <a:pos x="118" y="35"/>
                    </a:cxn>
                    <a:cxn ang="0">
                      <a:pos x="70" y="0"/>
                    </a:cxn>
                  </a:cxnLst>
                  <a:rect l="0" t="0" r="r" b="b"/>
                  <a:pathLst>
                    <a:path w="607" h="1144">
                      <a:moveTo>
                        <a:pt x="70" y="0"/>
                      </a:moveTo>
                      <a:lnTo>
                        <a:pt x="16" y="0"/>
                      </a:lnTo>
                      <a:lnTo>
                        <a:pt x="0" y="83"/>
                      </a:lnTo>
                      <a:lnTo>
                        <a:pt x="40" y="131"/>
                      </a:lnTo>
                      <a:lnTo>
                        <a:pt x="165" y="244"/>
                      </a:lnTo>
                      <a:lnTo>
                        <a:pt x="276" y="389"/>
                      </a:lnTo>
                      <a:lnTo>
                        <a:pt x="347" y="539"/>
                      </a:lnTo>
                      <a:lnTo>
                        <a:pt x="358" y="637"/>
                      </a:lnTo>
                      <a:lnTo>
                        <a:pt x="354" y="708"/>
                      </a:lnTo>
                      <a:lnTo>
                        <a:pt x="323" y="869"/>
                      </a:lnTo>
                      <a:lnTo>
                        <a:pt x="283" y="999"/>
                      </a:lnTo>
                      <a:lnTo>
                        <a:pt x="248" y="1074"/>
                      </a:lnTo>
                      <a:lnTo>
                        <a:pt x="240" y="1121"/>
                      </a:lnTo>
                      <a:lnTo>
                        <a:pt x="276" y="1121"/>
                      </a:lnTo>
                      <a:lnTo>
                        <a:pt x="330" y="1106"/>
                      </a:lnTo>
                      <a:lnTo>
                        <a:pt x="347" y="1109"/>
                      </a:lnTo>
                      <a:lnTo>
                        <a:pt x="461" y="1116"/>
                      </a:lnTo>
                      <a:lnTo>
                        <a:pt x="548" y="1144"/>
                      </a:lnTo>
                      <a:lnTo>
                        <a:pt x="579" y="1128"/>
                      </a:lnTo>
                      <a:lnTo>
                        <a:pt x="607" y="1069"/>
                      </a:lnTo>
                      <a:lnTo>
                        <a:pt x="579" y="1038"/>
                      </a:lnTo>
                      <a:lnTo>
                        <a:pt x="449" y="1034"/>
                      </a:lnTo>
                      <a:lnTo>
                        <a:pt x="358" y="1046"/>
                      </a:lnTo>
                      <a:lnTo>
                        <a:pt x="311" y="1069"/>
                      </a:lnTo>
                      <a:lnTo>
                        <a:pt x="319" y="1015"/>
                      </a:lnTo>
                      <a:lnTo>
                        <a:pt x="366" y="932"/>
                      </a:lnTo>
                      <a:lnTo>
                        <a:pt x="405" y="802"/>
                      </a:lnTo>
                      <a:lnTo>
                        <a:pt x="437" y="692"/>
                      </a:lnTo>
                      <a:lnTo>
                        <a:pt x="414" y="567"/>
                      </a:lnTo>
                      <a:lnTo>
                        <a:pt x="378" y="433"/>
                      </a:lnTo>
                      <a:lnTo>
                        <a:pt x="307" y="279"/>
                      </a:lnTo>
                      <a:lnTo>
                        <a:pt x="205" y="138"/>
                      </a:lnTo>
                      <a:lnTo>
                        <a:pt x="118" y="35"/>
                      </a:lnTo>
                      <a:lnTo>
                        <a:pt x="70" y="0"/>
                      </a:lnTo>
                      <a:close/>
                    </a:path>
                  </a:pathLst>
                </a:custGeom>
                <a:solidFill>
                  <a:schemeClr val="tx2"/>
                </a:solidFill>
                <a:ln w="9525">
                  <a:noFill/>
                  <a:round/>
                  <a:headEnd/>
                  <a:tailEnd/>
                </a:ln>
              </p:spPr>
              <p:txBody>
                <a:bodyPr/>
                <a:lstStyle/>
                <a:p>
                  <a:endParaRPr lang="ca-ES"/>
                </a:p>
              </p:txBody>
            </p:sp>
            <p:sp>
              <p:nvSpPr>
                <p:cNvPr id="856076" name="Freeform 12"/>
                <p:cNvSpPr>
                  <a:spLocks/>
                </p:cNvSpPr>
                <p:nvPr/>
              </p:nvSpPr>
              <p:spPr bwMode="auto">
                <a:xfrm>
                  <a:off x="2433" y="2238"/>
                  <a:ext cx="136" cy="233"/>
                </a:xfrm>
                <a:custGeom>
                  <a:avLst/>
                  <a:gdLst/>
                  <a:ahLst/>
                  <a:cxnLst>
                    <a:cxn ang="0">
                      <a:pos x="283" y="0"/>
                    </a:cxn>
                    <a:cxn ang="0">
                      <a:pos x="232" y="110"/>
                    </a:cxn>
                    <a:cxn ang="0">
                      <a:pos x="196" y="271"/>
                    </a:cxn>
                    <a:cxn ang="0">
                      <a:pos x="153" y="448"/>
                    </a:cxn>
                    <a:cxn ang="0">
                      <a:pos x="114" y="628"/>
                    </a:cxn>
                    <a:cxn ang="0">
                      <a:pos x="114" y="694"/>
                    </a:cxn>
                    <a:cxn ang="0">
                      <a:pos x="153" y="813"/>
                    </a:cxn>
                    <a:cxn ang="0">
                      <a:pos x="208" y="876"/>
                    </a:cxn>
                    <a:cxn ang="0">
                      <a:pos x="259" y="954"/>
                    </a:cxn>
                    <a:cxn ang="0">
                      <a:pos x="295" y="1012"/>
                    </a:cxn>
                    <a:cxn ang="0">
                      <a:pos x="279" y="1040"/>
                    </a:cxn>
                    <a:cxn ang="0">
                      <a:pos x="189" y="1052"/>
                    </a:cxn>
                    <a:cxn ang="0">
                      <a:pos x="43" y="1075"/>
                    </a:cxn>
                    <a:cxn ang="0">
                      <a:pos x="0" y="1111"/>
                    </a:cxn>
                    <a:cxn ang="0">
                      <a:pos x="36" y="1143"/>
                    </a:cxn>
                    <a:cxn ang="0">
                      <a:pos x="118" y="1165"/>
                    </a:cxn>
                    <a:cxn ang="0">
                      <a:pos x="213" y="1118"/>
                    </a:cxn>
                    <a:cxn ang="0">
                      <a:pos x="283" y="1087"/>
                    </a:cxn>
                    <a:cxn ang="0">
                      <a:pos x="373" y="1075"/>
                    </a:cxn>
                    <a:cxn ang="0">
                      <a:pos x="409" y="1064"/>
                    </a:cxn>
                    <a:cxn ang="0">
                      <a:pos x="397" y="1024"/>
                    </a:cxn>
                    <a:cxn ang="0">
                      <a:pos x="295" y="923"/>
                    </a:cxn>
                    <a:cxn ang="0">
                      <a:pos x="235" y="816"/>
                    </a:cxn>
                    <a:cxn ang="0">
                      <a:pos x="184" y="745"/>
                    </a:cxn>
                    <a:cxn ang="0">
                      <a:pos x="177" y="675"/>
                    </a:cxn>
                    <a:cxn ang="0">
                      <a:pos x="201" y="558"/>
                    </a:cxn>
                    <a:cxn ang="0">
                      <a:pos x="256" y="436"/>
                    </a:cxn>
                    <a:cxn ang="0">
                      <a:pos x="315" y="228"/>
                    </a:cxn>
                    <a:cxn ang="0">
                      <a:pos x="366" y="106"/>
                    </a:cxn>
                    <a:cxn ang="0">
                      <a:pos x="361" y="35"/>
                    </a:cxn>
                    <a:cxn ang="0">
                      <a:pos x="315" y="0"/>
                    </a:cxn>
                    <a:cxn ang="0">
                      <a:pos x="283" y="0"/>
                    </a:cxn>
                  </a:cxnLst>
                  <a:rect l="0" t="0" r="r" b="b"/>
                  <a:pathLst>
                    <a:path w="409" h="1165">
                      <a:moveTo>
                        <a:pt x="283" y="0"/>
                      </a:moveTo>
                      <a:lnTo>
                        <a:pt x="232" y="110"/>
                      </a:lnTo>
                      <a:lnTo>
                        <a:pt x="196" y="271"/>
                      </a:lnTo>
                      <a:lnTo>
                        <a:pt x="153" y="448"/>
                      </a:lnTo>
                      <a:lnTo>
                        <a:pt x="114" y="628"/>
                      </a:lnTo>
                      <a:lnTo>
                        <a:pt x="114" y="694"/>
                      </a:lnTo>
                      <a:lnTo>
                        <a:pt x="153" y="813"/>
                      </a:lnTo>
                      <a:lnTo>
                        <a:pt x="208" y="876"/>
                      </a:lnTo>
                      <a:lnTo>
                        <a:pt x="259" y="954"/>
                      </a:lnTo>
                      <a:lnTo>
                        <a:pt x="295" y="1012"/>
                      </a:lnTo>
                      <a:lnTo>
                        <a:pt x="279" y="1040"/>
                      </a:lnTo>
                      <a:lnTo>
                        <a:pt x="189" y="1052"/>
                      </a:lnTo>
                      <a:lnTo>
                        <a:pt x="43" y="1075"/>
                      </a:lnTo>
                      <a:lnTo>
                        <a:pt x="0" y="1111"/>
                      </a:lnTo>
                      <a:lnTo>
                        <a:pt x="36" y="1143"/>
                      </a:lnTo>
                      <a:lnTo>
                        <a:pt x="118" y="1165"/>
                      </a:lnTo>
                      <a:lnTo>
                        <a:pt x="213" y="1118"/>
                      </a:lnTo>
                      <a:lnTo>
                        <a:pt x="283" y="1087"/>
                      </a:lnTo>
                      <a:lnTo>
                        <a:pt x="373" y="1075"/>
                      </a:lnTo>
                      <a:lnTo>
                        <a:pt x="409" y="1064"/>
                      </a:lnTo>
                      <a:lnTo>
                        <a:pt x="397" y="1024"/>
                      </a:lnTo>
                      <a:lnTo>
                        <a:pt x="295" y="923"/>
                      </a:lnTo>
                      <a:lnTo>
                        <a:pt x="235" y="816"/>
                      </a:lnTo>
                      <a:lnTo>
                        <a:pt x="184" y="745"/>
                      </a:lnTo>
                      <a:lnTo>
                        <a:pt x="177" y="675"/>
                      </a:lnTo>
                      <a:lnTo>
                        <a:pt x="201" y="558"/>
                      </a:lnTo>
                      <a:lnTo>
                        <a:pt x="256" y="436"/>
                      </a:lnTo>
                      <a:lnTo>
                        <a:pt x="315" y="228"/>
                      </a:lnTo>
                      <a:lnTo>
                        <a:pt x="366" y="106"/>
                      </a:lnTo>
                      <a:lnTo>
                        <a:pt x="361" y="35"/>
                      </a:lnTo>
                      <a:lnTo>
                        <a:pt x="315" y="0"/>
                      </a:lnTo>
                      <a:lnTo>
                        <a:pt x="283" y="0"/>
                      </a:lnTo>
                      <a:close/>
                    </a:path>
                  </a:pathLst>
                </a:custGeom>
                <a:solidFill>
                  <a:schemeClr val="tx2"/>
                </a:solidFill>
                <a:ln w="9525">
                  <a:noFill/>
                  <a:round/>
                  <a:headEnd/>
                  <a:tailEnd/>
                </a:ln>
              </p:spPr>
              <p:txBody>
                <a:bodyPr/>
                <a:lstStyle/>
                <a:p>
                  <a:endParaRPr lang="ca-ES"/>
                </a:p>
              </p:txBody>
            </p:sp>
          </p:grpSp>
          <p:grpSp>
            <p:nvGrpSpPr>
              <p:cNvPr id="856077" name="Group 13"/>
              <p:cNvGrpSpPr>
                <a:grpSpLocks/>
              </p:cNvGrpSpPr>
              <p:nvPr/>
            </p:nvGrpSpPr>
            <p:grpSpPr bwMode="auto">
              <a:xfrm>
                <a:off x="2579" y="1864"/>
                <a:ext cx="83" cy="69"/>
                <a:chOff x="2579" y="1864"/>
                <a:chExt cx="83" cy="69"/>
              </a:xfrm>
            </p:grpSpPr>
            <p:sp>
              <p:nvSpPr>
                <p:cNvPr id="856078" name="Freeform 14"/>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56079" name="Freeform 15"/>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grpSp>
          <p:nvGrpSpPr>
            <p:cNvPr id="856080" name="Group 16"/>
            <p:cNvGrpSpPr>
              <a:grpSpLocks/>
            </p:cNvGrpSpPr>
            <p:nvPr/>
          </p:nvGrpSpPr>
          <p:grpSpPr bwMode="auto">
            <a:xfrm>
              <a:off x="1791" y="1298"/>
              <a:ext cx="2762" cy="1527"/>
              <a:chOff x="2762" y="1817"/>
              <a:chExt cx="371" cy="698"/>
            </a:xfrm>
          </p:grpSpPr>
          <p:grpSp>
            <p:nvGrpSpPr>
              <p:cNvPr id="856081" name="Group 17"/>
              <p:cNvGrpSpPr>
                <a:grpSpLocks/>
              </p:cNvGrpSpPr>
              <p:nvPr/>
            </p:nvGrpSpPr>
            <p:grpSpPr bwMode="auto">
              <a:xfrm>
                <a:off x="2762" y="1817"/>
                <a:ext cx="341" cy="358"/>
                <a:chOff x="2762" y="1817"/>
                <a:chExt cx="341" cy="358"/>
              </a:xfrm>
            </p:grpSpPr>
            <p:sp>
              <p:nvSpPr>
                <p:cNvPr id="856082" name="Freeform 18"/>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56083" name="Freeform 19"/>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56084" name="Group 20"/>
              <p:cNvGrpSpPr>
                <a:grpSpLocks/>
              </p:cNvGrpSpPr>
              <p:nvPr/>
            </p:nvGrpSpPr>
            <p:grpSpPr bwMode="auto">
              <a:xfrm>
                <a:off x="2762" y="2160"/>
                <a:ext cx="371" cy="355"/>
                <a:chOff x="2762" y="2160"/>
                <a:chExt cx="371" cy="355"/>
              </a:xfrm>
            </p:grpSpPr>
            <p:sp>
              <p:nvSpPr>
                <p:cNvPr id="856085" name="Freeform 21"/>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56086" name="Freeform 22"/>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sp>
          <p:nvSpPr>
            <p:cNvPr id="856087" name="Text Box 23"/>
            <p:cNvSpPr txBox="1">
              <a:spLocks noChangeArrowheads="1"/>
            </p:cNvSpPr>
            <p:nvPr/>
          </p:nvSpPr>
          <p:spPr bwMode="auto">
            <a:xfrm>
              <a:off x="1197" y="2811"/>
              <a:ext cx="357" cy="212"/>
            </a:xfrm>
            <a:prstGeom prst="rect">
              <a:avLst/>
            </a:prstGeom>
            <a:noFill/>
            <a:ln w="9525">
              <a:noFill/>
              <a:miter lim="800000"/>
              <a:headEnd/>
              <a:tailEnd/>
            </a:ln>
            <a:effectLst/>
          </p:spPr>
          <p:txBody>
            <a:bodyPr wrap="none">
              <a:spAutoFit/>
            </a:bodyPr>
            <a:lstStyle/>
            <a:p>
              <a:pPr algn="l" eaLnBrk="1" hangingPunct="1">
                <a:spcBef>
                  <a:spcPct val="0"/>
                </a:spcBef>
              </a:pPr>
              <a:r>
                <a:rPr lang="en-US" sz="1600" b="1">
                  <a:latin typeface="Arial" pitchFamily="34" charset="0"/>
                </a:rPr>
                <a:t>You</a:t>
              </a:r>
            </a:p>
          </p:txBody>
        </p:sp>
      </p:grpSp>
      <p:sp>
        <p:nvSpPr>
          <p:cNvPr id="856088" name="Text Box 24"/>
          <p:cNvSpPr txBox="1">
            <a:spLocks noChangeArrowheads="1"/>
          </p:cNvSpPr>
          <p:nvPr/>
        </p:nvSpPr>
        <p:spPr bwMode="auto">
          <a:xfrm>
            <a:off x="3700463" y="1941513"/>
            <a:ext cx="1517650" cy="336550"/>
          </a:xfrm>
          <a:prstGeom prst="rect">
            <a:avLst/>
          </a:prstGeom>
          <a:noFill/>
          <a:ln w="9525">
            <a:noFill/>
            <a:miter lim="800000"/>
            <a:headEnd/>
            <a:tailEnd/>
          </a:ln>
          <a:effectLst/>
        </p:spPr>
        <p:txBody>
          <a:bodyPr wrap="none">
            <a:spAutoFit/>
          </a:bodyPr>
          <a:lstStyle/>
          <a:p>
            <a:pPr algn="l" eaLnBrk="1" hangingPunct="1">
              <a:spcBef>
                <a:spcPct val="0"/>
              </a:spcBef>
            </a:pPr>
            <a:r>
              <a:rPr lang="en-US" sz="1600" b="1">
                <a:latin typeface="Arial" pitchFamily="34" charset="0"/>
              </a:rPr>
              <a:t>Staying in PM</a:t>
            </a:r>
          </a:p>
        </p:txBody>
      </p:sp>
      <p:sp>
        <p:nvSpPr>
          <p:cNvPr id="856089" name="Text Box 25"/>
          <p:cNvSpPr txBox="1">
            <a:spLocks noChangeArrowheads="1"/>
          </p:cNvSpPr>
          <p:nvPr/>
        </p:nvSpPr>
        <p:spPr bwMode="auto">
          <a:xfrm>
            <a:off x="3916363" y="4389438"/>
            <a:ext cx="1312862" cy="336550"/>
          </a:xfrm>
          <a:prstGeom prst="rect">
            <a:avLst/>
          </a:prstGeom>
          <a:noFill/>
          <a:ln w="9525">
            <a:noFill/>
            <a:miter lim="800000"/>
            <a:headEnd/>
            <a:tailEnd/>
          </a:ln>
          <a:effectLst/>
        </p:spPr>
        <p:txBody>
          <a:bodyPr wrap="none">
            <a:spAutoFit/>
          </a:bodyPr>
          <a:lstStyle/>
          <a:p>
            <a:pPr algn="l" eaLnBrk="1" hangingPunct="1">
              <a:spcBef>
                <a:spcPct val="0"/>
              </a:spcBef>
            </a:pPr>
            <a:r>
              <a:rPr lang="en-US" sz="1600" b="1">
                <a:latin typeface="Arial" pitchFamily="34" charset="0"/>
              </a:rPr>
              <a:t>Leaving PM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6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5608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5608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56067">
                                            <p:txEl>
                                              <p:pRg st="0" end="0"/>
                                            </p:txEl>
                                          </p:spTgt>
                                        </p:tgtEl>
                                        <p:attrNameLst>
                                          <p:attrName>style.visibility</p:attrName>
                                        </p:attrNameLst>
                                      </p:cBhvr>
                                      <p:to>
                                        <p:strVal val="visible"/>
                                      </p:to>
                                    </p:set>
                                    <p:animEffect transition="in" filter="wipe(left)">
                                      <p:cBhvr>
                                        <p:cTn id="19" dur="500"/>
                                        <p:tgtEl>
                                          <p:spTgt spid="856067">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856067">
                                            <p:txEl>
                                              <p:pRg st="1" end="1"/>
                                            </p:txEl>
                                          </p:spTgt>
                                        </p:tgtEl>
                                        <p:attrNameLst>
                                          <p:attrName>style.visibility</p:attrName>
                                        </p:attrNameLst>
                                      </p:cBhvr>
                                      <p:to>
                                        <p:strVal val="visible"/>
                                      </p:to>
                                    </p:set>
                                    <p:animEffect transition="in" filter="wipe(left)">
                                      <p:cBhvr>
                                        <p:cTn id="24" dur="500"/>
                                        <p:tgtEl>
                                          <p:spTgt spid="856067">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856067">
                                            <p:txEl>
                                              <p:pRg st="2" end="2"/>
                                            </p:txEl>
                                          </p:spTgt>
                                        </p:tgtEl>
                                        <p:attrNameLst>
                                          <p:attrName>style.visibility</p:attrName>
                                        </p:attrNameLst>
                                      </p:cBhvr>
                                      <p:to>
                                        <p:strVal val="visible"/>
                                      </p:to>
                                    </p:set>
                                    <p:animEffect transition="in" filter="wipe(left)">
                                      <p:cBhvr>
                                        <p:cTn id="29" dur="500"/>
                                        <p:tgtEl>
                                          <p:spTgt spid="8560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6067" grpId="0" build="p"/>
      <p:bldP spid="856088" grpId="0"/>
      <p:bldP spid="85608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62" name="Rectangle 2"/>
          <p:cNvSpPr>
            <a:spLocks noGrp="1" noChangeArrowheads="1"/>
          </p:cNvSpPr>
          <p:nvPr>
            <p:ph type="title"/>
          </p:nvPr>
        </p:nvSpPr>
        <p:spPr/>
        <p:txBody>
          <a:bodyPr/>
          <a:lstStyle/>
          <a:p>
            <a:r>
              <a:rPr lang="en-US"/>
              <a:t>The Smoker’s Dilemma</a:t>
            </a:r>
          </a:p>
        </p:txBody>
      </p:sp>
      <p:grpSp>
        <p:nvGrpSpPr>
          <p:cNvPr id="808963" name="Group 3"/>
          <p:cNvGrpSpPr>
            <a:grpSpLocks/>
          </p:cNvGrpSpPr>
          <p:nvPr/>
        </p:nvGrpSpPr>
        <p:grpSpPr bwMode="auto">
          <a:xfrm>
            <a:off x="762000" y="2438400"/>
            <a:ext cx="4386263" cy="2424113"/>
            <a:chOff x="480" y="1536"/>
            <a:chExt cx="2763" cy="1527"/>
          </a:xfrm>
        </p:grpSpPr>
        <p:grpSp>
          <p:nvGrpSpPr>
            <p:cNvPr id="808964" name="Group 4"/>
            <p:cNvGrpSpPr>
              <a:grpSpLocks/>
            </p:cNvGrpSpPr>
            <p:nvPr/>
          </p:nvGrpSpPr>
          <p:grpSpPr bwMode="auto">
            <a:xfrm>
              <a:off x="480" y="1728"/>
              <a:ext cx="909" cy="1251"/>
              <a:chOff x="2301" y="1864"/>
              <a:chExt cx="461" cy="607"/>
            </a:xfrm>
          </p:grpSpPr>
          <p:grpSp>
            <p:nvGrpSpPr>
              <p:cNvPr id="808965" name="Group 5"/>
              <p:cNvGrpSpPr>
                <a:grpSpLocks/>
              </p:cNvGrpSpPr>
              <p:nvPr/>
            </p:nvGrpSpPr>
            <p:grpSpPr bwMode="auto">
              <a:xfrm>
                <a:off x="2301" y="1910"/>
                <a:ext cx="461" cy="561"/>
                <a:chOff x="2301" y="1910"/>
                <a:chExt cx="461" cy="561"/>
              </a:xfrm>
            </p:grpSpPr>
            <p:sp>
              <p:nvSpPr>
                <p:cNvPr id="808966" name="Freeform 6"/>
                <p:cNvSpPr>
                  <a:spLocks/>
                </p:cNvSpPr>
                <p:nvPr/>
              </p:nvSpPr>
              <p:spPr bwMode="auto">
                <a:xfrm>
                  <a:off x="2448" y="1942"/>
                  <a:ext cx="181" cy="122"/>
                </a:xfrm>
                <a:custGeom>
                  <a:avLst/>
                  <a:gdLst/>
                  <a:ahLst/>
                  <a:cxnLst>
                    <a:cxn ang="0">
                      <a:pos x="283" y="141"/>
                    </a:cxn>
                    <a:cxn ang="0">
                      <a:pos x="235" y="79"/>
                    </a:cxn>
                    <a:cxn ang="0">
                      <a:pos x="169" y="31"/>
                    </a:cxn>
                    <a:cxn ang="0">
                      <a:pos x="109" y="0"/>
                    </a:cxn>
                    <a:cxn ang="0">
                      <a:pos x="62" y="8"/>
                    </a:cxn>
                    <a:cxn ang="0">
                      <a:pos x="28" y="43"/>
                    </a:cxn>
                    <a:cxn ang="0">
                      <a:pos x="0" y="150"/>
                    </a:cxn>
                    <a:cxn ang="0">
                      <a:pos x="11" y="272"/>
                    </a:cxn>
                    <a:cxn ang="0">
                      <a:pos x="39" y="389"/>
                    </a:cxn>
                    <a:cxn ang="0">
                      <a:pos x="70" y="479"/>
                    </a:cxn>
                    <a:cxn ang="0">
                      <a:pos x="130" y="574"/>
                    </a:cxn>
                    <a:cxn ang="0">
                      <a:pos x="181" y="612"/>
                    </a:cxn>
                    <a:cxn ang="0">
                      <a:pos x="251" y="612"/>
                    </a:cxn>
                    <a:cxn ang="0">
                      <a:pos x="322" y="586"/>
                    </a:cxn>
                    <a:cxn ang="0">
                      <a:pos x="358" y="518"/>
                    </a:cxn>
                    <a:cxn ang="0">
                      <a:pos x="377" y="432"/>
                    </a:cxn>
                    <a:cxn ang="0">
                      <a:pos x="369" y="326"/>
                    </a:cxn>
                    <a:cxn ang="0">
                      <a:pos x="534" y="338"/>
                    </a:cxn>
                    <a:cxn ang="0">
                      <a:pos x="543" y="291"/>
                    </a:cxn>
                    <a:cxn ang="0">
                      <a:pos x="354" y="272"/>
                    </a:cxn>
                    <a:cxn ang="0">
                      <a:pos x="307" y="162"/>
                    </a:cxn>
                    <a:cxn ang="0">
                      <a:pos x="283" y="141"/>
                    </a:cxn>
                  </a:cxnLst>
                  <a:rect l="0" t="0" r="r" b="b"/>
                  <a:pathLst>
                    <a:path w="543" h="612">
                      <a:moveTo>
                        <a:pt x="283" y="141"/>
                      </a:moveTo>
                      <a:lnTo>
                        <a:pt x="235" y="79"/>
                      </a:lnTo>
                      <a:lnTo>
                        <a:pt x="169" y="31"/>
                      </a:lnTo>
                      <a:lnTo>
                        <a:pt x="109" y="0"/>
                      </a:lnTo>
                      <a:lnTo>
                        <a:pt x="62" y="8"/>
                      </a:lnTo>
                      <a:lnTo>
                        <a:pt x="28" y="43"/>
                      </a:lnTo>
                      <a:lnTo>
                        <a:pt x="0" y="150"/>
                      </a:lnTo>
                      <a:lnTo>
                        <a:pt x="11" y="272"/>
                      </a:lnTo>
                      <a:lnTo>
                        <a:pt x="39" y="389"/>
                      </a:lnTo>
                      <a:lnTo>
                        <a:pt x="70" y="479"/>
                      </a:lnTo>
                      <a:lnTo>
                        <a:pt x="130" y="574"/>
                      </a:lnTo>
                      <a:lnTo>
                        <a:pt x="181" y="612"/>
                      </a:lnTo>
                      <a:lnTo>
                        <a:pt x="251" y="612"/>
                      </a:lnTo>
                      <a:lnTo>
                        <a:pt x="322" y="586"/>
                      </a:lnTo>
                      <a:lnTo>
                        <a:pt x="358" y="518"/>
                      </a:lnTo>
                      <a:lnTo>
                        <a:pt x="377" y="432"/>
                      </a:lnTo>
                      <a:lnTo>
                        <a:pt x="369" y="326"/>
                      </a:lnTo>
                      <a:lnTo>
                        <a:pt x="534" y="338"/>
                      </a:lnTo>
                      <a:lnTo>
                        <a:pt x="543" y="291"/>
                      </a:lnTo>
                      <a:lnTo>
                        <a:pt x="354" y="272"/>
                      </a:lnTo>
                      <a:lnTo>
                        <a:pt x="307" y="162"/>
                      </a:lnTo>
                      <a:lnTo>
                        <a:pt x="283" y="141"/>
                      </a:lnTo>
                      <a:close/>
                    </a:path>
                  </a:pathLst>
                </a:custGeom>
                <a:solidFill>
                  <a:schemeClr val="tx2"/>
                </a:solidFill>
                <a:ln w="9525">
                  <a:noFill/>
                  <a:round/>
                  <a:headEnd/>
                  <a:tailEnd/>
                </a:ln>
              </p:spPr>
              <p:txBody>
                <a:bodyPr/>
                <a:lstStyle/>
                <a:p>
                  <a:endParaRPr lang="ca-ES"/>
                </a:p>
              </p:txBody>
            </p:sp>
            <p:sp>
              <p:nvSpPr>
                <p:cNvPr id="808967" name="Freeform 7"/>
                <p:cNvSpPr>
                  <a:spLocks/>
                </p:cNvSpPr>
                <p:nvPr/>
              </p:nvSpPr>
              <p:spPr bwMode="auto">
                <a:xfrm>
                  <a:off x="2301" y="1910"/>
                  <a:ext cx="208" cy="197"/>
                </a:xfrm>
                <a:custGeom>
                  <a:avLst/>
                  <a:gdLst/>
                  <a:ahLst/>
                  <a:cxnLst>
                    <a:cxn ang="0">
                      <a:pos x="364" y="23"/>
                    </a:cxn>
                    <a:cxn ang="0">
                      <a:pos x="442" y="0"/>
                    </a:cxn>
                    <a:cxn ang="0">
                      <a:pos x="505" y="4"/>
                    </a:cxn>
                    <a:cxn ang="0">
                      <a:pos x="553" y="39"/>
                    </a:cxn>
                    <a:cxn ang="0">
                      <a:pos x="585" y="94"/>
                    </a:cxn>
                    <a:cxn ang="0">
                      <a:pos x="573" y="152"/>
                    </a:cxn>
                    <a:cxn ang="0">
                      <a:pos x="529" y="152"/>
                    </a:cxn>
                    <a:cxn ang="0">
                      <a:pos x="541" y="105"/>
                    </a:cxn>
                    <a:cxn ang="0">
                      <a:pos x="505" y="63"/>
                    </a:cxn>
                    <a:cxn ang="0">
                      <a:pos x="471" y="47"/>
                    </a:cxn>
                    <a:cxn ang="0">
                      <a:pos x="412" y="63"/>
                    </a:cxn>
                    <a:cxn ang="0">
                      <a:pos x="435" y="110"/>
                    </a:cxn>
                    <a:cxn ang="0">
                      <a:pos x="442" y="152"/>
                    </a:cxn>
                    <a:cxn ang="0">
                      <a:pos x="435" y="188"/>
                    </a:cxn>
                    <a:cxn ang="0">
                      <a:pos x="376" y="204"/>
                    </a:cxn>
                    <a:cxn ang="0">
                      <a:pos x="313" y="192"/>
                    </a:cxn>
                    <a:cxn ang="0">
                      <a:pos x="301" y="164"/>
                    </a:cxn>
                    <a:cxn ang="0">
                      <a:pos x="235" y="239"/>
                    </a:cxn>
                    <a:cxn ang="0">
                      <a:pos x="195" y="321"/>
                    </a:cxn>
                    <a:cxn ang="0">
                      <a:pos x="141" y="428"/>
                    </a:cxn>
                    <a:cxn ang="0">
                      <a:pos x="105" y="522"/>
                    </a:cxn>
                    <a:cxn ang="0">
                      <a:pos x="90" y="612"/>
                    </a:cxn>
                    <a:cxn ang="0">
                      <a:pos x="102" y="659"/>
                    </a:cxn>
                    <a:cxn ang="0">
                      <a:pos x="165" y="719"/>
                    </a:cxn>
                    <a:cxn ang="0">
                      <a:pos x="294" y="769"/>
                    </a:cxn>
                    <a:cxn ang="0">
                      <a:pos x="364" y="792"/>
                    </a:cxn>
                    <a:cxn ang="0">
                      <a:pos x="435" y="804"/>
                    </a:cxn>
                    <a:cxn ang="0">
                      <a:pos x="541" y="848"/>
                    </a:cxn>
                    <a:cxn ang="0">
                      <a:pos x="619" y="876"/>
                    </a:cxn>
                    <a:cxn ang="0">
                      <a:pos x="624" y="930"/>
                    </a:cxn>
                    <a:cxn ang="0">
                      <a:pos x="585" y="970"/>
                    </a:cxn>
                    <a:cxn ang="0">
                      <a:pos x="537" y="982"/>
                    </a:cxn>
                    <a:cxn ang="0">
                      <a:pos x="466" y="946"/>
                    </a:cxn>
                    <a:cxn ang="0">
                      <a:pos x="301" y="860"/>
                    </a:cxn>
                    <a:cxn ang="0">
                      <a:pos x="165" y="801"/>
                    </a:cxn>
                    <a:cxn ang="0">
                      <a:pos x="70" y="734"/>
                    </a:cxn>
                    <a:cxn ang="0">
                      <a:pos x="7" y="675"/>
                    </a:cxn>
                    <a:cxn ang="0">
                      <a:pos x="0" y="604"/>
                    </a:cxn>
                    <a:cxn ang="0">
                      <a:pos x="34" y="510"/>
                    </a:cxn>
                    <a:cxn ang="0">
                      <a:pos x="105" y="368"/>
                    </a:cxn>
                    <a:cxn ang="0">
                      <a:pos x="172" y="251"/>
                    </a:cxn>
                    <a:cxn ang="0">
                      <a:pos x="255" y="129"/>
                    </a:cxn>
                    <a:cxn ang="0">
                      <a:pos x="318" y="58"/>
                    </a:cxn>
                    <a:cxn ang="0">
                      <a:pos x="396" y="23"/>
                    </a:cxn>
                    <a:cxn ang="0">
                      <a:pos x="364" y="23"/>
                    </a:cxn>
                  </a:cxnLst>
                  <a:rect l="0" t="0" r="r" b="b"/>
                  <a:pathLst>
                    <a:path w="624" h="982">
                      <a:moveTo>
                        <a:pt x="364" y="23"/>
                      </a:moveTo>
                      <a:lnTo>
                        <a:pt x="442" y="0"/>
                      </a:lnTo>
                      <a:lnTo>
                        <a:pt x="505" y="4"/>
                      </a:lnTo>
                      <a:lnTo>
                        <a:pt x="553" y="39"/>
                      </a:lnTo>
                      <a:lnTo>
                        <a:pt x="585" y="94"/>
                      </a:lnTo>
                      <a:lnTo>
                        <a:pt x="573" y="152"/>
                      </a:lnTo>
                      <a:lnTo>
                        <a:pt x="529" y="152"/>
                      </a:lnTo>
                      <a:lnTo>
                        <a:pt x="541" y="105"/>
                      </a:lnTo>
                      <a:lnTo>
                        <a:pt x="505" y="63"/>
                      </a:lnTo>
                      <a:lnTo>
                        <a:pt x="471" y="47"/>
                      </a:lnTo>
                      <a:lnTo>
                        <a:pt x="412" y="63"/>
                      </a:lnTo>
                      <a:lnTo>
                        <a:pt x="435" y="110"/>
                      </a:lnTo>
                      <a:lnTo>
                        <a:pt x="442" y="152"/>
                      </a:lnTo>
                      <a:lnTo>
                        <a:pt x="435" y="188"/>
                      </a:lnTo>
                      <a:lnTo>
                        <a:pt x="376" y="204"/>
                      </a:lnTo>
                      <a:lnTo>
                        <a:pt x="313" y="192"/>
                      </a:lnTo>
                      <a:lnTo>
                        <a:pt x="301" y="164"/>
                      </a:lnTo>
                      <a:lnTo>
                        <a:pt x="235" y="239"/>
                      </a:lnTo>
                      <a:lnTo>
                        <a:pt x="195" y="321"/>
                      </a:lnTo>
                      <a:lnTo>
                        <a:pt x="141" y="428"/>
                      </a:lnTo>
                      <a:lnTo>
                        <a:pt x="105" y="522"/>
                      </a:lnTo>
                      <a:lnTo>
                        <a:pt x="90" y="612"/>
                      </a:lnTo>
                      <a:lnTo>
                        <a:pt x="102" y="659"/>
                      </a:lnTo>
                      <a:lnTo>
                        <a:pt x="165" y="719"/>
                      </a:lnTo>
                      <a:lnTo>
                        <a:pt x="294" y="769"/>
                      </a:lnTo>
                      <a:lnTo>
                        <a:pt x="364" y="792"/>
                      </a:lnTo>
                      <a:lnTo>
                        <a:pt x="435" y="804"/>
                      </a:lnTo>
                      <a:lnTo>
                        <a:pt x="541" y="848"/>
                      </a:lnTo>
                      <a:lnTo>
                        <a:pt x="619" y="876"/>
                      </a:lnTo>
                      <a:lnTo>
                        <a:pt x="624" y="930"/>
                      </a:lnTo>
                      <a:lnTo>
                        <a:pt x="585" y="970"/>
                      </a:lnTo>
                      <a:lnTo>
                        <a:pt x="537" y="982"/>
                      </a:lnTo>
                      <a:lnTo>
                        <a:pt x="466" y="946"/>
                      </a:lnTo>
                      <a:lnTo>
                        <a:pt x="301" y="860"/>
                      </a:lnTo>
                      <a:lnTo>
                        <a:pt x="165" y="801"/>
                      </a:lnTo>
                      <a:lnTo>
                        <a:pt x="70" y="734"/>
                      </a:lnTo>
                      <a:lnTo>
                        <a:pt x="7" y="675"/>
                      </a:lnTo>
                      <a:lnTo>
                        <a:pt x="0" y="604"/>
                      </a:lnTo>
                      <a:lnTo>
                        <a:pt x="34" y="510"/>
                      </a:lnTo>
                      <a:lnTo>
                        <a:pt x="105" y="368"/>
                      </a:lnTo>
                      <a:lnTo>
                        <a:pt x="172" y="251"/>
                      </a:lnTo>
                      <a:lnTo>
                        <a:pt x="255" y="129"/>
                      </a:lnTo>
                      <a:lnTo>
                        <a:pt x="318" y="58"/>
                      </a:lnTo>
                      <a:lnTo>
                        <a:pt x="396" y="23"/>
                      </a:lnTo>
                      <a:lnTo>
                        <a:pt x="364" y="23"/>
                      </a:lnTo>
                      <a:close/>
                    </a:path>
                  </a:pathLst>
                </a:custGeom>
                <a:solidFill>
                  <a:schemeClr val="tx2"/>
                </a:solidFill>
                <a:ln w="9525">
                  <a:noFill/>
                  <a:round/>
                  <a:headEnd/>
                  <a:tailEnd/>
                </a:ln>
              </p:spPr>
              <p:txBody>
                <a:bodyPr/>
                <a:lstStyle/>
                <a:p>
                  <a:endParaRPr lang="ca-ES"/>
                </a:p>
              </p:txBody>
            </p:sp>
            <p:sp>
              <p:nvSpPr>
                <p:cNvPr id="808968" name="Freeform 8"/>
                <p:cNvSpPr>
                  <a:spLocks/>
                </p:cNvSpPr>
                <p:nvPr/>
              </p:nvSpPr>
              <p:spPr bwMode="auto">
                <a:xfrm>
                  <a:off x="2497" y="2073"/>
                  <a:ext cx="109" cy="185"/>
                </a:xfrm>
                <a:custGeom>
                  <a:avLst/>
                  <a:gdLst/>
                  <a:ahLst/>
                  <a:cxnLst>
                    <a:cxn ang="0">
                      <a:pos x="21" y="71"/>
                    </a:cxn>
                    <a:cxn ang="0">
                      <a:pos x="32" y="24"/>
                    </a:cxn>
                    <a:cxn ang="0">
                      <a:pos x="84" y="0"/>
                    </a:cxn>
                    <a:cxn ang="0">
                      <a:pos x="130" y="0"/>
                    </a:cxn>
                    <a:cxn ang="0">
                      <a:pos x="189" y="35"/>
                    </a:cxn>
                    <a:cxn ang="0">
                      <a:pos x="245" y="118"/>
                    </a:cxn>
                    <a:cxn ang="0">
                      <a:pos x="284" y="204"/>
                    </a:cxn>
                    <a:cxn ang="0">
                      <a:pos x="303" y="321"/>
                    </a:cxn>
                    <a:cxn ang="0">
                      <a:pos x="320" y="459"/>
                    </a:cxn>
                    <a:cxn ang="0">
                      <a:pos x="327" y="592"/>
                    </a:cxn>
                    <a:cxn ang="0">
                      <a:pos x="327" y="765"/>
                    </a:cxn>
                    <a:cxn ang="0">
                      <a:pos x="303" y="871"/>
                    </a:cxn>
                    <a:cxn ang="0">
                      <a:pos x="260" y="910"/>
                    </a:cxn>
                    <a:cxn ang="0">
                      <a:pos x="186" y="922"/>
                    </a:cxn>
                    <a:cxn ang="0">
                      <a:pos x="107" y="918"/>
                    </a:cxn>
                    <a:cxn ang="0">
                      <a:pos x="67" y="871"/>
                    </a:cxn>
                    <a:cxn ang="0">
                      <a:pos x="44" y="789"/>
                    </a:cxn>
                    <a:cxn ang="0">
                      <a:pos x="24" y="707"/>
                    </a:cxn>
                    <a:cxn ang="0">
                      <a:pos x="9" y="557"/>
                    </a:cxn>
                    <a:cxn ang="0">
                      <a:pos x="0" y="389"/>
                    </a:cxn>
                    <a:cxn ang="0">
                      <a:pos x="0" y="192"/>
                    </a:cxn>
                    <a:cxn ang="0">
                      <a:pos x="21" y="106"/>
                    </a:cxn>
                    <a:cxn ang="0">
                      <a:pos x="21" y="71"/>
                    </a:cxn>
                  </a:cxnLst>
                  <a:rect l="0" t="0" r="r" b="b"/>
                  <a:pathLst>
                    <a:path w="327" h="922">
                      <a:moveTo>
                        <a:pt x="21" y="71"/>
                      </a:moveTo>
                      <a:lnTo>
                        <a:pt x="32" y="24"/>
                      </a:lnTo>
                      <a:lnTo>
                        <a:pt x="84" y="0"/>
                      </a:lnTo>
                      <a:lnTo>
                        <a:pt x="130" y="0"/>
                      </a:lnTo>
                      <a:lnTo>
                        <a:pt x="189" y="35"/>
                      </a:lnTo>
                      <a:lnTo>
                        <a:pt x="245" y="118"/>
                      </a:lnTo>
                      <a:lnTo>
                        <a:pt x="284" y="204"/>
                      </a:lnTo>
                      <a:lnTo>
                        <a:pt x="303" y="321"/>
                      </a:lnTo>
                      <a:lnTo>
                        <a:pt x="320" y="459"/>
                      </a:lnTo>
                      <a:lnTo>
                        <a:pt x="327" y="592"/>
                      </a:lnTo>
                      <a:lnTo>
                        <a:pt x="327" y="765"/>
                      </a:lnTo>
                      <a:lnTo>
                        <a:pt x="303" y="871"/>
                      </a:lnTo>
                      <a:lnTo>
                        <a:pt x="260" y="910"/>
                      </a:lnTo>
                      <a:lnTo>
                        <a:pt x="186" y="922"/>
                      </a:lnTo>
                      <a:lnTo>
                        <a:pt x="107" y="918"/>
                      </a:lnTo>
                      <a:lnTo>
                        <a:pt x="67" y="871"/>
                      </a:lnTo>
                      <a:lnTo>
                        <a:pt x="44" y="789"/>
                      </a:lnTo>
                      <a:lnTo>
                        <a:pt x="24" y="707"/>
                      </a:lnTo>
                      <a:lnTo>
                        <a:pt x="9" y="557"/>
                      </a:lnTo>
                      <a:lnTo>
                        <a:pt x="0" y="389"/>
                      </a:lnTo>
                      <a:lnTo>
                        <a:pt x="0" y="192"/>
                      </a:lnTo>
                      <a:lnTo>
                        <a:pt x="21" y="106"/>
                      </a:lnTo>
                      <a:lnTo>
                        <a:pt x="21" y="71"/>
                      </a:lnTo>
                      <a:close/>
                    </a:path>
                  </a:pathLst>
                </a:custGeom>
                <a:solidFill>
                  <a:schemeClr val="tx2"/>
                </a:solidFill>
                <a:ln w="9525">
                  <a:noFill/>
                  <a:round/>
                  <a:headEnd/>
                  <a:tailEnd/>
                </a:ln>
              </p:spPr>
              <p:txBody>
                <a:bodyPr/>
                <a:lstStyle/>
                <a:p>
                  <a:endParaRPr lang="ca-ES"/>
                </a:p>
              </p:txBody>
            </p:sp>
            <p:sp>
              <p:nvSpPr>
                <p:cNvPr id="808969" name="Freeform 9"/>
                <p:cNvSpPr>
                  <a:spLocks/>
                </p:cNvSpPr>
                <p:nvPr/>
              </p:nvSpPr>
              <p:spPr bwMode="auto">
                <a:xfrm>
                  <a:off x="2547" y="2078"/>
                  <a:ext cx="166" cy="142"/>
                </a:xfrm>
                <a:custGeom>
                  <a:avLst/>
                  <a:gdLst/>
                  <a:ahLst/>
                  <a:cxnLst>
                    <a:cxn ang="0">
                      <a:pos x="27" y="0"/>
                    </a:cxn>
                    <a:cxn ang="0">
                      <a:pos x="130" y="12"/>
                    </a:cxn>
                    <a:cxn ang="0">
                      <a:pos x="235" y="32"/>
                    </a:cxn>
                    <a:cxn ang="0">
                      <a:pos x="346" y="95"/>
                    </a:cxn>
                    <a:cxn ang="0">
                      <a:pos x="424" y="142"/>
                    </a:cxn>
                    <a:cxn ang="0">
                      <a:pos x="475" y="209"/>
                    </a:cxn>
                    <a:cxn ang="0">
                      <a:pos x="499" y="248"/>
                    </a:cxn>
                    <a:cxn ang="0">
                      <a:pos x="451" y="363"/>
                    </a:cxn>
                    <a:cxn ang="0">
                      <a:pos x="377" y="433"/>
                    </a:cxn>
                    <a:cxn ang="0">
                      <a:pos x="286" y="484"/>
                    </a:cxn>
                    <a:cxn ang="0">
                      <a:pos x="239" y="515"/>
                    </a:cxn>
                    <a:cxn ang="0">
                      <a:pos x="157" y="531"/>
                    </a:cxn>
                    <a:cxn ang="0">
                      <a:pos x="153" y="562"/>
                    </a:cxn>
                    <a:cxn ang="0">
                      <a:pos x="216" y="590"/>
                    </a:cxn>
                    <a:cxn ang="0">
                      <a:pos x="306" y="614"/>
                    </a:cxn>
                    <a:cxn ang="0">
                      <a:pos x="392" y="661"/>
                    </a:cxn>
                    <a:cxn ang="0">
                      <a:pos x="358" y="696"/>
                    </a:cxn>
                    <a:cxn ang="0">
                      <a:pos x="322" y="708"/>
                    </a:cxn>
                    <a:cxn ang="0">
                      <a:pos x="271" y="656"/>
                    </a:cxn>
                    <a:cxn ang="0">
                      <a:pos x="193" y="625"/>
                    </a:cxn>
                    <a:cxn ang="0">
                      <a:pos x="130" y="602"/>
                    </a:cxn>
                    <a:cxn ang="0">
                      <a:pos x="130" y="555"/>
                    </a:cxn>
                    <a:cxn ang="0">
                      <a:pos x="141" y="504"/>
                    </a:cxn>
                    <a:cxn ang="0">
                      <a:pos x="181" y="484"/>
                    </a:cxn>
                    <a:cxn ang="0">
                      <a:pos x="306" y="433"/>
                    </a:cxn>
                    <a:cxn ang="0">
                      <a:pos x="377" y="354"/>
                    </a:cxn>
                    <a:cxn ang="0">
                      <a:pos x="428" y="272"/>
                    </a:cxn>
                    <a:cxn ang="0">
                      <a:pos x="416" y="232"/>
                    </a:cxn>
                    <a:cxn ang="0">
                      <a:pos x="377" y="185"/>
                    </a:cxn>
                    <a:cxn ang="0">
                      <a:pos x="283" y="119"/>
                    </a:cxn>
                    <a:cxn ang="0">
                      <a:pos x="169" y="95"/>
                    </a:cxn>
                    <a:cxn ang="0">
                      <a:pos x="94" y="91"/>
                    </a:cxn>
                    <a:cxn ang="0">
                      <a:pos x="27" y="91"/>
                    </a:cxn>
                    <a:cxn ang="0">
                      <a:pos x="0" y="48"/>
                    </a:cxn>
                    <a:cxn ang="0">
                      <a:pos x="27" y="0"/>
                    </a:cxn>
                  </a:cxnLst>
                  <a:rect l="0" t="0" r="r" b="b"/>
                  <a:pathLst>
                    <a:path w="499" h="708">
                      <a:moveTo>
                        <a:pt x="27" y="0"/>
                      </a:moveTo>
                      <a:lnTo>
                        <a:pt x="130" y="12"/>
                      </a:lnTo>
                      <a:lnTo>
                        <a:pt x="235" y="32"/>
                      </a:lnTo>
                      <a:lnTo>
                        <a:pt x="346" y="95"/>
                      </a:lnTo>
                      <a:lnTo>
                        <a:pt x="424" y="142"/>
                      </a:lnTo>
                      <a:lnTo>
                        <a:pt x="475" y="209"/>
                      </a:lnTo>
                      <a:lnTo>
                        <a:pt x="499" y="248"/>
                      </a:lnTo>
                      <a:lnTo>
                        <a:pt x="451" y="363"/>
                      </a:lnTo>
                      <a:lnTo>
                        <a:pt x="377" y="433"/>
                      </a:lnTo>
                      <a:lnTo>
                        <a:pt x="286" y="484"/>
                      </a:lnTo>
                      <a:lnTo>
                        <a:pt x="239" y="515"/>
                      </a:lnTo>
                      <a:lnTo>
                        <a:pt x="157" y="531"/>
                      </a:lnTo>
                      <a:lnTo>
                        <a:pt x="153" y="562"/>
                      </a:lnTo>
                      <a:lnTo>
                        <a:pt x="216" y="590"/>
                      </a:lnTo>
                      <a:lnTo>
                        <a:pt x="306" y="614"/>
                      </a:lnTo>
                      <a:lnTo>
                        <a:pt x="392" y="661"/>
                      </a:lnTo>
                      <a:lnTo>
                        <a:pt x="358" y="696"/>
                      </a:lnTo>
                      <a:lnTo>
                        <a:pt x="322" y="708"/>
                      </a:lnTo>
                      <a:lnTo>
                        <a:pt x="271" y="656"/>
                      </a:lnTo>
                      <a:lnTo>
                        <a:pt x="193" y="625"/>
                      </a:lnTo>
                      <a:lnTo>
                        <a:pt x="130" y="602"/>
                      </a:lnTo>
                      <a:lnTo>
                        <a:pt x="130" y="555"/>
                      </a:lnTo>
                      <a:lnTo>
                        <a:pt x="141" y="504"/>
                      </a:lnTo>
                      <a:lnTo>
                        <a:pt x="181" y="484"/>
                      </a:lnTo>
                      <a:lnTo>
                        <a:pt x="306" y="433"/>
                      </a:lnTo>
                      <a:lnTo>
                        <a:pt x="377" y="354"/>
                      </a:lnTo>
                      <a:lnTo>
                        <a:pt x="428" y="272"/>
                      </a:lnTo>
                      <a:lnTo>
                        <a:pt x="416" y="232"/>
                      </a:lnTo>
                      <a:lnTo>
                        <a:pt x="377" y="185"/>
                      </a:lnTo>
                      <a:lnTo>
                        <a:pt x="283" y="119"/>
                      </a:lnTo>
                      <a:lnTo>
                        <a:pt x="169" y="95"/>
                      </a:lnTo>
                      <a:lnTo>
                        <a:pt x="94" y="91"/>
                      </a:lnTo>
                      <a:lnTo>
                        <a:pt x="27" y="91"/>
                      </a:lnTo>
                      <a:lnTo>
                        <a:pt x="0" y="48"/>
                      </a:lnTo>
                      <a:lnTo>
                        <a:pt x="27" y="0"/>
                      </a:lnTo>
                      <a:close/>
                    </a:path>
                  </a:pathLst>
                </a:custGeom>
                <a:solidFill>
                  <a:schemeClr val="tx2"/>
                </a:solidFill>
                <a:ln w="9525">
                  <a:noFill/>
                  <a:round/>
                  <a:headEnd/>
                  <a:tailEnd/>
                </a:ln>
              </p:spPr>
              <p:txBody>
                <a:bodyPr/>
                <a:lstStyle/>
                <a:p>
                  <a:endParaRPr lang="ca-ES"/>
                </a:p>
              </p:txBody>
            </p:sp>
            <p:sp>
              <p:nvSpPr>
                <p:cNvPr id="808970" name="Freeform 10"/>
                <p:cNvSpPr>
                  <a:spLocks/>
                </p:cNvSpPr>
                <p:nvPr/>
              </p:nvSpPr>
              <p:spPr bwMode="auto">
                <a:xfrm>
                  <a:off x="2560" y="2239"/>
                  <a:ext cx="202" cy="228"/>
                </a:xfrm>
                <a:custGeom>
                  <a:avLst/>
                  <a:gdLst/>
                  <a:ahLst/>
                  <a:cxnLst>
                    <a:cxn ang="0">
                      <a:pos x="70" y="0"/>
                    </a:cxn>
                    <a:cxn ang="0">
                      <a:pos x="16" y="0"/>
                    </a:cxn>
                    <a:cxn ang="0">
                      <a:pos x="0" y="83"/>
                    </a:cxn>
                    <a:cxn ang="0">
                      <a:pos x="40" y="131"/>
                    </a:cxn>
                    <a:cxn ang="0">
                      <a:pos x="165" y="244"/>
                    </a:cxn>
                    <a:cxn ang="0">
                      <a:pos x="276" y="389"/>
                    </a:cxn>
                    <a:cxn ang="0">
                      <a:pos x="347" y="539"/>
                    </a:cxn>
                    <a:cxn ang="0">
                      <a:pos x="358" y="637"/>
                    </a:cxn>
                    <a:cxn ang="0">
                      <a:pos x="354" y="708"/>
                    </a:cxn>
                    <a:cxn ang="0">
                      <a:pos x="323" y="869"/>
                    </a:cxn>
                    <a:cxn ang="0">
                      <a:pos x="283" y="999"/>
                    </a:cxn>
                    <a:cxn ang="0">
                      <a:pos x="248" y="1074"/>
                    </a:cxn>
                    <a:cxn ang="0">
                      <a:pos x="240" y="1121"/>
                    </a:cxn>
                    <a:cxn ang="0">
                      <a:pos x="276" y="1121"/>
                    </a:cxn>
                    <a:cxn ang="0">
                      <a:pos x="330" y="1106"/>
                    </a:cxn>
                    <a:cxn ang="0">
                      <a:pos x="347" y="1109"/>
                    </a:cxn>
                    <a:cxn ang="0">
                      <a:pos x="461" y="1116"/>
                    </a:cxn>
                    <a:cxn ang="0">
                      <a:pos x="548" y="1144"/>
                    </a:cxn>
                    <a:cxn ang="0">
                      <a:pos x="579" y="1128"/>
                    </a:cxn>
                    <a:cxn ang="0">
                      <a:pos x="607" y="1069"/>
                    </a:cxn>
                    <a:cxn ang="0">
                      <a:pos x="579" y="1038"/>
                    </a:cxn>
                    <a:cxn ang="0">
                      <a:pos x="449" y="1034"/>
                    </a:cxn>
                    <a:cxn ang="0">
                      <a:pos x="358" y="1046"/>
                    </a:cxn>
                    <a:cxn ang="0">
                      <a:pos x="311" y="1069"/>
                    </a:cxn>
                    <a:cxn ang="0">
                      <a:pos x="319" y="1015"/>
                    </a:cxn>
                    <a:cxn ang="0">
                      <a:pos x="366" y="932"/>
                    </a:cxn>
                    <a:cxn ang="0">
                      <a:pos x="405" y="802"/>
                    </a:cxn>
                    <a:cxn ang="0">
                      <a:pos x="437" y="692"/>
                    </a:cxn>
                    <a:cxn ang="0">
                      <a:pos x="414" y="567"/>
                    </a:cxn>
                    <a:cxn ang="0">
                      <a:pos x="378" y="433"/>
                    </a:cxn>
                    <a:cxn ang="0">
                      <a:pos x="307" y="279"/>
                    </a:cxn>
                    <a:cxn ang="0">
                      <a:pos x="205" y="138"/>
                    </a:cxn>
                    <a:cxn ang="0">
                      <a:pos x="118" y="35"/>
                    </a:cxn>
                    <a:cxn ang="0">
                      <a:pos x="70" y="0"/>
                    </a:cxn>
                  </a:cxnLst>
                  <a:rect l="0" t="0" r="r" b="b"/>
                  <a:pathLst>
                    <a:path w="607" h="1144">
                      <a:moveTo>
                        <a:pt x="70" y="0"/>
                      </a:moveTo>
                      <a:lnTo>
                        <a:pt x="16" y="0"/>
                      </a:lnTo>
                      <a:lnTo>
                        <a:pt x="0" y="83"/>
                      </a:lnTo>
                      <a:lnTo>
                        <a:pt x="40" y="131"/>
                      </a:lnTo>
                      <a:lnTo>
                        <a:pt x="165" y="244"/>
                      </a:lnTo>
                      <a:lnTo>
                        <a:pt x="276" y="389"/>
                      </a:lnTo>
                      <a:lnTo>
                        <a:pt x="347" y="539"/>
                      </a:lnTo>
                      <a:lnTo>
                        <a:pt x="358" y="637"/>
                      </a:lnTo>
                      <a:lnTo>
                        <a:pt x="354" y="708"/>
                      </a:lnTo>
                      <a:lnTo>
                        <a:pt x="323" y="869"/>
                      </a:lnTo>
                      <a:lnTo>
                        <a:pt x="283" y="999"/>
                      </a:lnTo>
                      <a:lnTo>
                        <a:pt x="248" y="1074"/>
                      </a:lnTo>
                      <a:lnTo>
                        <a:pt x="240" y="1121"/>
                      </a:lnTo>
                      <a:lnTo>
                        <a:pt x="276" y="1121"/>
                      </a:lnTo>
                      <a:lnTo>
                        <a:pt x="330" y="1106"/>
                      </a:lnTo>
                      <a:lnTo>
                        <a:pt x="347" y="1109"/>
                      </a:lnTo>
                      <a:lnTo>
                        <a:pt x="461" y="1116"/>
                      </a:lnTo>
                      <a:lnTo>
                        <a:pt x="548" y="1144"/>
                      </a:lnTo>
                      <a:lnTo>
                        <a:pt x="579" y="1128"/>
                      </a:lnTo>
                      <a:lnTo>
                        <a:pt x="607" y="1069"/>
                      </a:lnTo>
                      <a:lnTo>
                        <a:pt x="579" y="1038"/>
                      </a:lnTo>
                      <a:lnTo>
                        <a:pt x="449" y="1034"/>
                      </a:lnTo>
                      <a:lnTo>
                        <a:pt x="358" y="1046"/>
                      </a:lnTo>
                      <a:lnTo>
                        <a:pt x="311" y="1069"/>
                      </a:lnTo>
                      <a:lnTo>
                        <a:pt x="319" y="1015"/>
                      </a:lnTo>
                      <a:lnTo>
                        <a:pt x="366" y="932"/>
                      </a:lnTo>
                      <a:lnTo>
                        <a:pt x="405" y="802"/>
                      </a:lnTo>
                      <a:lnTo>
                        <a:pt x="437" y="692"/>
                      </a:lnTo>
                      <a:lnTo>
                        <a:pt x="414" y="567"/>
                      </a:lnTo>
                      <a:lnTo>
                        <a:pt x="378" y="433"/>
                      </a:lnTo>
                      <a:lnTo>
                        <a:pt x="307" y="279"/>
                      </a:lnTo>
                      <a:lnTo>
                        <a:pt x="205" y="138"/>
                      </a:lnTo>
                      <a:lnTo>
                        <a:pt x="118" y="35"/>
                      </a:lnTo>
                      <a:lnTo>
                        <a:pt x="70" y="0"/>
                      </a:lnTo>
                      <a:close/>
                    </a:path>
                  </a:pathLst>
                </a:custGeom>
                <a:solidFill>
                  <a:schemeClr val="tx2"/>
                </a:solidFill>
                <a:ln w="9525">
                  <a:noFill/>
                  <a:round/>
                  <a:headEnd/>
                  <a:tailEnd/>
                </a:ln>
              </p:spPr>
              <p:txBody>
                <a:bodyPr/>
                <a:lstStyle/>
                <a:p>
                  <a:endParaRPr lang="ca-ES"/>
                </a:p>
              </p:txBody>
            </p:sp>
            <p:sp>
              <p:nvSpPr>
                <p:cNvPr id="808971" name="Freeform 11"/>
                <p:cNvSpPr>
                  <a:spLocks/>
                </p:cNvSpPr>
                <p:nvPr/>
              </p:nvSpPr>
              <p:spPr bwMode="auto">
                <a:xfrm>
                  <a:off x="2433" y="2238"/>
                  <a:ext cx="136" cy="233"/>
                </a:xfrm>
                <a:custGeom>
                  <a:avLst/>
                  <a:gdLst/>
                  <a:ahLst/>
                  <a:cxnLst>
                    <a:cxn ang="0">
                      <a:pos x="283" y="0"/>
                    </a:cxn>
                    <a:cxn ang="0">
                      <a:pos x="232" y="110"/>
                    </a:cxn>
                    <a:cxn ang="0">
                      <a:pos x="196" y="271"/>
                    </a:cxn>
                    <a:cxn ang="0">
                      <a:pos x="153" y="448"/>
                    </a:cxn>
                    <a:cxn ang="0">
                      <a:pos x="114" y="628"/>
                    </a:cxn>
                    <a:cxn ang="0">
                      <a:pos x="114" y="694"/>
                    </a:cxn>
                    <a:cxn ang="0">
                      <a:pos x="153" y="813"/>
                    </a:cxn>
                    <a:cxn ang="0">
                      <a:pos x="208" y="876"/>
                    </a:cxn>
                    <a:cxn ang="0">
                      <a:pos x="259" y="954"/>
                    </a:cxn>
                    <a:cxn ang="0">
                      <a:pos x="295" y="1012"/>
                    </a:cxn>
                    <a:cxn ang="0">
                      <a:pos x="279" y="1040"/>
                    </a:cxn>
                    <a:cxn ang="0">
                      <a:pos x="189" y="1052"/>
                    </a:cxn>
                    <a:cxn ang="0">
                      <a:pos x="43" y="1075"/>
                    </a:cxn>
                    <a:cxn ang="0">
                      <a:pos x="0" y="1111"/>
                    </a:cxn>
                    <a:cxn ang="0">
                      <a:pos x="36" y="1143"/>
                    </a:cxn>
                    <a:cxn ang="0">
                      <a:pos x="118" y="1165"/>
                    </a:cxn>
                    <a:cxn ang="0">
                      <a:pos x="213" y="1118"/>
                    </a:cxn>
                    <a:cxn ang="0">
                      <a:pos x="283" y="1087"/>
                    </a:cxn>
                    <a:cxn ang="0">
                      <a:pos x="373" y="1075"/>
                    </a:cxn>
                    <a:cxn ang="0">
                      <a:pos x="409" y="1064"/>
                    </a:cxn>
                    <a:cxn ang="0">
                      <a:pos x="397" y="1024"/>
                    </a:cxn>
                    <a:cxn ang="0">
                      <a:pos x="295" y="923"/>
                    </a:cxn>
                    <a:cxn ang="0">
                      <a:pos x="235" y="816"/>
                    </a:cxn>
                    <a:cxn ang="0">
                      <a:pos x="184" y="745"/>
                    </a:cxn>
                    <a:cxn ang="0">
                      <a:pos x="177" y="675"/>
                    </a:cxn>
                    <a:cxn ang="0">
                      <a:pos x="201" y="558"/>
                    </a:cxn>
                    <a:cxn ang="0">
                      <a:pos x="256" y="436"/>
                    </a:cxn>
                    <a:cxn ang="0">
                      <a:pos x="315" y="228"/>
                    </a:cxn>
                    <a:cxn ang="0">
                      <a:pos x="366" y="106"/>
                    </a:cxn>
                    <a:cxn ang="0">
                      <a:pos x="361" y="35"/>
                    </a:cxn>
                    <a:cxn ang="0">
                      <a:pos x="315" y="0"/>
                    </a:cxn>
                    <a:cxn ang="0">
                      <a:pos x="283" y="0"/>
                    </a:cxn>
                  </a:cxnLst>
                  <a:rect l="0" t="0" r="r" b="b"/>
                  <a:pathLst>
                    <a:path w="409" h="1165">
                      <a:moveTo>
                        <a:pt x="283" y="0"/>
                      </a:moveTo>
                      <a:lnTo>
                        <a:pt x="232" y="110"/>
                      </a:lnTo>
                      <a:lnTo>
                        <a:pt x="196" y="271"/>
                      </a:lnTo>
                      <a:lnTo>
                        <a:pt x="153" y="448"/>
                      </a:lnTo>
                      <a:lnTo>
                        <a:pt x="114" y="628"/>
                      </a:lnTo>
                      <a:lnTo>
                        <a:pt x="114" y="694"/>
                      </a:lnTo>
                      <a:lnTo>
                        <a:pt x="153" y="813"/>
                      </a:lnTo>
                      <a:lnTo>
                        <a:pt x="208" y="876"/>
                      </a:lnTo>
                      <a:lnTo>
                        <a:pt x="259" y="954"/>
                      </a:lnTo>
                      <a:lnTo>
                        <a:pt x="295" y="1012"/>
                      </a:lnTo>
                      <a:lnTo>
                        <a:pt x="279" y="1040"/>
                      </a:lnTo>
                      <a:lnTo>
                        <a:pt x="189" y="1052"/>
                      </a:lnTo>
                      <a:lnTo>
                        <a:pt x="43" y="1075"/>
                      </a:lnTo>
                      <a:lnTo>
                        <a:pt x="0" y="1111"/>
                      </a:lnTo>
                      <a:lnTo>
                        <a:pt x="36" y="1143"/>
                      </a:lnTo>
                      <a:lnTo>
                        <a:pt x="118" y="1165"/>
                      </a:lnTo>
                      <a:lnTo>
                        <a:pt x="213" y="1118"/>
                      </a:lnTo>
                      <a:lnTo>
                        <a:pt x="283" y="1087"/>
                      </a:lnTo>
                      <a:lnTo>
                        <a:pt x="373" y="1075"/>
                      </a:lnTo>
                      <a:lnTo>
                        <a:pt x="409" y="1064"/>
                      </a:lnTo>
                      <a:lnTo>
                        <a:pt x="397" y="1024"/>
                      </a:lnTo>
                      <a:lnTo>
                        <a:pt x="295" y="923"/>
                      </a:lnTo>
                      <a:lnTo>
                        <a:pt x="235" y="816"/>
                      </a:lnTo>
                      <a:lnTo>
                        <a:pt x="184" y="745"/>
                      </a:lnTo>
                      <a:lnTo>
                        <a:pt x="177" y="675"/>
                      </a:lnTo>
                      <a:lnTo>
                        <a:pt x="201" y="558"/>
                      </a:lnTo>
                      <a:lnTo>
                        <a:pt x="256" y="436"/>
                      </a:lnTo>
                      <a:lnTo>
                        <a:pt x="315" y="228"/>
                      </a:lnTo>
                      <a:lnTo>
                        <a:pt x="366" y="106"/>
                      </a:lnTo>
                      <a:lnTo>
                        <a:pt x="361" y="35"/>
                      </a:lnTo>
                      <a:lnTo>
                        <a:pt x="315" y="0"/>
                      </a:lnTo>
                      <a:lnTo>
                        <a:pt x="283" y="0"/>
                      </a:lnTo>
                      <a:close/>
                    </a:path>
                  </a:pathLst>
                </a:custGeom>
                <a:solidFill>
                  <a:schemeClr val="tx2"/>
                </a:solidFill>
                <a:ln w="9525">
                  <a:noFill/>
                  <a:round/>
                  <a:headEnd/>
                  <a:tailEnd/>
                </a:ln>
              </p:spPr>
              <p:txBody>
                <a:bodyPr/>
                <a:lstStyle/>
                <a:p>
                  <a:endParaRPr lang="ca-ES"/>
                </a:p>
              </p:txBody>
            </p:sp>
          </p:grpSp>
          <p:grpSp>
            <p:nvGrpSpPr>
              <p:cNvPr id="808972" name="Group 12"/>
              <p:cNvGrpSpPr>
                <a:grpSpLocks/>
              </p:cNvGrpSpPr>
              <p:nvPr/>
            </p:nvGrpSpPr>
            <p:grpSpPr bwMode="auto">
              <a:xfrm>
                <a:off x="2579" y="1864"/>
                <a:ext cx="83" cy="69"/>
                <a:chOff x="2579" y="1864"/>
                <a:chExt cx="83" cy="69"/>
              </a:xfrm>
            </p:grpSpPr>
            <p:sp>
              <p:nvSpPr>
                <p:cNvPr id="808973" name="Freeform 13"/>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08974" name="Freeform 14"/>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grpSp>
          <p:nvGrpSpPr>
            <p:cNvPr id="808975" name="Group 15"/>
            <p:cNvGrpSpPr>
              <a:grpSpLocks/>
            </p:cNvGrpSpPr>
            <p:nvPr/>
          </p:nvGrpSpPr>
          <p:grpSpPr bwMode="auto">
            <a:xfrm>
              <a:off x="1392" y="1536"/>
              <a:ext cx="1851" cy="1527"/>
              <a:chOff x="2762" y="1817"/>
              <a:chExt cx="371" cy="698"/>
            </a:xfrm>
          </p:grpSpPr>
          <p:grpSp>
            <p:nvGrpSpPr>
              <p:cNvPr id="808976" name="Group 16"/>
              <p:cNvGrpSpPr>
                <a:grpSpLocks/>
              </p:cNvGrpSpPr>
              <p:nvPr/>
            </p:nvGrpSpPr>
            <p:grpSpPr bwMode="auto">
              <a:xfrm>
                <a:off x="2762" y="1817"/>
                <a:ext cx="341" cy="358"/>
                <a:chOff x="2762" y="1817"/>
                <a:chExt cx="341" cy="358"/>
              </a:xfrm>
            </p:grpSpPr>
            <p:sp>
              <p:nvSpPr>
                <p:cNvPr id="808977" name="Freeform 17"/>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08978" name="Freeform 18"/>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08979" name="Group 19"/>
              <p:cNvGrpSpPr>
                <a:grpSpLocks/>
              </p:cNvGrpSpPr>
              <p:nvPr/>
            </p:nvGrpSpPr>
            <p:grpSpPr bwMode="auto">
              <a:xfrm>
                <a:off x="2762" y="2160"/>
                <a:ext cx="371" cy="355"/>
                <a:chOff x="2762" y="2160"/>
                <a:chExt cx="371" cy="355"/>
              </a:xfrm>
            </p:grpSpPr>
            <p:sp>
              <p:nvSpPr>
                <p:cNvPr id="808980" name="Freeform 20"/>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08981" name="Freeform 21"/>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grpSp>
        <p:nvGrpSpPr>
          <p:cNvPr id="808982" name="Group 22"/>
          <p:cNvGrpSpPr>
            <a:grpSpLocks/>
          </p:cNvGrpSpPr>
          <p:nvPr/>
        </p:nvGrpSpPr>
        <p:grpSpPr bwMode="auto">
          <a:xfrm>
            <a:off x="2667000" y="1981200"/>
            <a:ext cx="5943600" cy="3308350"/>
            <a:chOff x="1680" y="1248"/>
            <a:chExt cx="3744" cy="2084"/>
          </a:xfrm>
        </p:grpSpPr>
        <p:sp>
          <p:nvSpPr>
            <p:cNvPr id="808983" name="Text Box 23"/>
            <p:cNvSpPr txBox="1">
              <a:spLocks noChangeArrowheads="1"/>
            </p:cNvSpPr>
            <p:nvPr/>
          </p:nvSpPr>
          <p:spPr bwMode="auto">
            <a:xfrm>
              <a:off x="3216" y="1248"/>
              <a:ext cx="2016" cy="596"/>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a:t>
              </a:r>
              <a:r>
                <a:rPr lang="fr-FR" sz="2800">
                  <a:latin typeface="Times New Roman" pitchFamily="18" charset="0"/>
                </a:rPr>
                <a:t>s</a:t>
              </a:r>
              <a:r>
                <a:rPr lang="en-US" sz="2800">
                  <a:latin typeface="Times New Roman" pitchFamily="18" charset="0"/>
                </a:rPr>
                <a:t> of </a:t>
              </a:r>
              <a:r>
                <a:rPr lang="fr-FR" sz="2800">
                  <a:latin typeface="Times New Roman" pitchFamily="18" charset="0"/>
                </a:rPr>
                <a:t>smoking</a:t>
              </a:r>
              <a:endParaRPr lang="en-US" sz="3200">
                <a:latin typeface="Times New Roman" pitchFamily="18" charset="0"/>
              </a:endParaRPr>
            </a:p>
          </p:txBody>
        </p:sp>
        <p:sp>
          <p:nvSpPr>
            <p:cNvPr id="808984" name="Text Box 24"/>
            <p:cNvSpPr txBox="1">
              <a:spLocks noChangeArrowheads="1"/>
            </p:cNvSpPr>
            <p:nvPr/>
          </p:nvSpPr>
          <p:spPr bwMode="auto">
            <a:xfrm>
              <a:off x="3264" y="2736"/>
              <a:ext cx="2160" cy="596"/>
            </a:xfrm>
            <a:prstGeom prst="rect">
              <a:avLst/>
            </a:prstGeom>
            <a:noFill/>
            <a:ln w="9525">
              <a:noFill/>
              <a:miter lim="800000"/>
              <a:headEnd/>
              <a:tailEnd/>
            </a:ln>
            <a:effectLst/>
          </p:spPr>
          <p:txBody>
            <a:bodyPr>
              <a:spAutoFit/>
            </a:bodyPr>
            <a:lstStyle/>
            <a:p>
              <a:pPr algn="l">
                <a:spcBef>
                  <a:spcPct val="0"/>
                </a:spcBef>
              </a:pPr>
              <a:r>
                <a:rPr lang="en-GB" sz="2800">
                  <a:latin typeface="Times New Roman" pitchFamily="18" charset="0"/>
                </a:rPr>
                <a:t>Consequences of not smoking</a:t>
              </a:r>
            </a:p>
          </p:txBody>
        </p:sp>
        <p:sp>
          <p:nvSpPr>
            <p:cNvPr id="808985" name="Rectangle 25"/>
            <p:cNvSpPr>
              <a:spLocks noChangeArrowheads="1"/>
            </p:cNvSpPr>
            <p:nvPr/>
          </p:nvSpPr>
          <p:spPr bwMode="auto">
            <a:xfrm>
              <a:off x="1680" y="1392"/>
              <a:ext cx="809"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Smoking</a:t>
              </a:r>
            </a:p>
          </p:txBody>
        </p:sp>
        <p:sp>
          <p:nvSpPr>
            <p:cNvPr id="808986" name="Rectangle 26"/>
            <p:cNvSpPr>
              <a:spLocks noChangeArrowheads="1"/>
            </p:cNvSpPr>
            <p:nvPr/>
          </p:nvSpPr>
          <p:spPr bwMode="auto">
            <a:xfrm>
              <a:off x="1680" y="2976"/>
              <a:ext cx="1145" cy="288"/>
            </a:xfrm>
            <a:prstGeom prst="rect">
              <a:avLst/>
            </a:prstGeom>
            <a:noFill/>
            <a:ln w="9525">
              <a:noFill/>
              <a:miter lim="800000"/>
              <a:headEnd/>
              <a:tailEnd/>
            </a:ln>
            <a:effectLst/>
          </p:spPr>
          <p:txBody>
            <a:bodyPr wrap="none">
              <a:spAutoFit/>
            </a:bodyPr>
            <a:lstStyle/>
            <a:p>
              <a:pPr algn="l">
                <a:spcBef>
                  <a:spcPct val="0"/>
                </a:spcBef>
              </a:pPr>
              <a:r>
                <a:rPr lang="fr-FR" sz="2400">
                  <a:latin typeface="Times New Roman" pitchFamily="18" charset="0"/>
                </a:rPr>
                <a:t>Not</a:t>
              </a:r>
              <a:r>
                <a:rPr lang="en-US" sz="2400">
                  <a:latin typeface="Times New Roman" pitchFamily="18" charset="0"/>
                </a:rPr>
                <a:t> Smoking</a:t>
              </a:r>
            </a:p>
          </p:txBody>
        </p:sp>
      </p:grpSp>
      <p:sp>
        <p:nvSpPr>
          <p:cNvPr id="808987" name="Text Box 27"/>
          <p:cNvSpPr txBox="1">
            <a:spLocks noChangeArrowheads="1"/>
          </p:cNvSpPr>
          <p:nvPr/>
        </p:nvSpPr>
        <p:spPr bwMode="auto">
          <a:xfrm>
            <a:off x="900113" y="5589588"/>
            <a:ext cx="7508875" cy="457200"/>
          </a:xfrm>
          <a:prstGeom prst="rect">
            <a:avLst/>
          </a:prstGeom>
          <a:noFill/>
          <a:ln w="9525">
            <a:noFill/>
            <a:miter lim="800000"/>
            <a:headEnd/>
            <a:tailEnd/>
          </a:ln>
          <a:effectLst/>
        </p:spPr>
        <p:txBody>
          <a:bodyPr>
            <a:spAutoFit/>
          </a:bodyPr>
          <a:lstStyle/>
          <a:p>
            <a:pPr>
              <a:spcBef>
                <a:spcPct val="0"/>
              </a:spcBef>
            </a:pPr>
            <a:r>
              <a:rPr lang="en-US" sz="2400">
                <a:cs typeface="Tahoma" pitchFamily="34" charset="0"/>
              </a:rPr>
              <a:t>Is there a dilemma?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ChangeArrowheads="1"/>
          </p:cNvSpPr>
          <p:nvPr>
            <p:ph type="title"/>
          </p:nvPr>
        </p:nvSpPr>
        <p:spPr/>
        <p:txBody>
          <a:bodyPr/>
          <a:lstStyle/>
          <a:p>
            <a:r>
              <a:rPr lang="en-US"/>
              <a:t>What can be done</a:t>
            </a:r>
          </a:p>
        </p:txBody>
      </p:sp>
      <p:sp>
        <p:nvSpPr>
          <p:cNvPr id="857091" name="Rectangle 3"/>
          <p:cNvSpPr>
            <a:spLocks noGrp="1" noChangeArrowheads="1"/>
          </p:cNvSpPr>
          <p:nvPr>
            <p:ph type="body" idx="1"/>
          </p:nvPr>
        </p:nvSpPr>
        <p:spPr/>
        <p:txBody>
          <a:bodyPr/>
          <a:lstStyle/>
          <a:p>
            <a:pPr>
              <a:lnSpc>
                <a:spcPct val="90000"/>
              </a:lnSpc>
              <a:buFont typeface="Wingdings" pitchFamily="2" charset="2"/>
              <a:buNone/>
            </a:pPr>
            <a:r>
              <a:rPr lang="en-US" u="sng"/>
              <a:t>At the corporate level:</a:t>
            </a:r>
          </a:p>
          <a:p>
            <a:pPr>
              <a:lnSpc>
                <a:spcPct val="90000"/>
              </a:lnSpc>
            </a:pPr>
            <a:r>
              <a:rPr lang="en-US"/>
              <a:t>Properly inform consumers,</a:t>
            </a:r>
          </a:p>
          <a:p>
            <a:pPr>
              <a:lnSpc>
                <a:spcPct val="90000"/>
              </a:lnSpc>
            </a:pPr>
            <a:r>
              <a:rPr lang="en-US"/>
              <a:t>Control distribution,</a:t>
            </a:r>
          </a:p>
          <a:p>
            <a:pPr>
              <a:lnSpc>
                <a:spcPct val="90000"/>
              </a:lnSpc>
            </a:pPr>
            <a:r>
              <a:rPr lang="en-US"/>
              <a:t>Stop advertising to children, </a:t>
            </a:r>
          </a:p>
          <a:p>
            <a:pPr>
              <a:lnSpc>
                <a:spcPct val="90000"/>
              </a:lnSpc>
            </a:pPr>
            <a:r>
              <a:rPr lang="en-US"/>
              <a:t>Develop less harmful products,</a:t>
            </a:r>
          </a:p>
          <a:p>
            <a:pPr>
              <a:lnSpc>
                <a:spcPct val="90000"/>
              </a:lnSpc>
            </a:pPr>
            <a:r>
              <a:rPr lang="en-US"/>
              <a:t>Stop influencing regulators,</a:t>
            </a:r>
          </a:p>
          <a:p>
            <a:pPr>
              <a:lnSpc>
                <a:spcPct val="90000"/>
              </a:lnSpc>
            </a:pPr>
            <a:r>
              <a:rPr lang="en-US"/>
              <a:t>Stop corrupting governments,</a:t>
            </a:r>
          </a:p>
          <a:p>
            <a:pPr>
              <a:lnSpc>
                <a:spcPct val="90000"/>
              </a:lnSpc>
            </a:pPr>
            <a:r>
              <a:rPr lang="en-US"/>
              <a:t>Dissociate from criminal organizations.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57091">
                                            <p:txEl>
                                              <p:pRg st="0" end="0"/>
                                            </p:txEl>
                                          </p:spTgt>
                                        </p:tgtEl>
                                        <p:attrNameLst>
                                          <p:attrName>style.visibility</p:attrName>
                                        </p:attrNameLst>
                                      </p:cBhvr>
                                      <p:to>
                                        <p:strVal val="visible"/>
                                      </p:to>
                                    </p:set>
                                    <p:animEffect transition="in" filter="wipe(left)">
                                      <p:cBhvr>
                                        <p:cTn id="7" dur="500"/>
                                        <p:tgtEl>
                                          <p:spTgt spid="8570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57091">
                                            <p:txEl>
                                              <p:pRg st="1" end="1"/>
                                            </p:txEl>
                                          </p:spTgt>
                                        </p:tgtEl>
                                        <p:attrNameLst>
                                          <p:attrName>style.visibility</p:attrName>
                                        </p:attrNameLst>
                                      </p:cBhvr>
                                      <p:to>
                                        <p:strVal val="visible"/>
                                      </p:to>
                                    </p:set>
                                    <p:animEffect transition="in" filter="wipe(left)">
                                      <p:cBhvr>
                                        <p:cTn id="12" dur="500"/>
                                        <p:tgtEl>
                                          <p:spTgt spid="8570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57091">
                                            <p:txEl>
                                              <p:pRg st="2" end="2"/>
                                            </p:txEl>
                                          </p:spTgt>
                                        </p:tgtEl>
                                        <p:attrNameLst>
                                          <p:attrName>style.visibility</p:attrName>
                                        </p:attrNameLst>
                                      </p:cBhvr>
                                      <p:to>
                                        <p:strVal val="visible"/>
                                      </p:to>
                                    </p:set>
                                    <p:animEffect transition="in" filter="wipe(left)">
                                      <p:cBhvr>
                                        <p:cTn id="17" dur="500"/>
                                        <p:tgtEl>
                                          <p:spTgt spid="8570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57091">
                                            <p:txEl>
                                              <p:pRg st="3" end="3"/>
                                            </p:txEl>
                                          </p:spTgt>
                                        </p:tgtEl>
                                        <p:attrNameLst>
                                          <p:attrName>style.visibility</p:attrName>
                                        </p:attrNameLst>
                                      </p:cBhvr>
                                      <p:to>
                                        <p:strVal val="visible"/>
                                      </p:to>
                                    </p:set>
                                    <p:animEffect transition="in" filter="wipe(left)">
                                      <p:cBhvr>
                                        <p:cTn id="22" dur="500"/>
                                        <p:tgtEl>
                                          <p:spTgt spid="8570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57091">
                                            <p:txEl>
                                              <p:pRg st="4" end="4"/>
                                            </p:txEl>
                                          </p:spTgt>
                                        </p:tgtEl>
                                        <p:attrNameLst>
                                          <p:attrName>style.visibility</p:attrName>
                                        </p:attrNameLst>
                                      </p:cBhvr>
                                      <p:to>
                                        <p:strVal val="visible"/>
                                      </p:to>
                                    </p:set>
                                    <p:animEffect transition="in" filter="wipe(left)">
                                      <p:cBhvr>
                                        <p:cTn id="27" dur="500"/>
                                        <p:tgtEl>
                                          <p:spTgt spid="85709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57091">
                                            <p:txEl>
                                              <p:pRg st="5" end="5"/>
                                            </p:txEl>
                                          </p:spTgt>
                                        </p:tgtEl>
                                        <p:attrNameLst>
                                          <p:attrName>style.visibility</p:attrName>
                                        </p:attrNameLst>
                                      </p:cBhvr>
                                      <p:to>
                                        <p:strVal val="visible"/>
                                      </p:to>
                                    </p:set>
                                    <p:animEffect transition="in" filter="wipe(left)">
                                      <p:cBhvr>
                                        <p:cTn id="32" dur="500"/>
                                        <p:tgtEl>
                                          <p:spTgt spid="85709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57091">
                                            <p:txEl>
                                              <p:pRg st="6" end="6"/>
                                            </p:txEl>
                                          </p:spTgt>
                                        </p:tgtEl>
                                        <p:attrNameLst>
                                          <p:attrName>style.visibility</p:attrName>
                                        </p:attrNameLst>
                                      </p:cBhvr>
                                      <p:to>
                                        <p:strVal val="visible"/>
                                      </p:to>
                                    </p:set>
                                    <p:animEffect transition="in" filter="wipe(left)">
                                      <p:cBhvr>
                                        <p:cTn id="37" dur="500"/>
                                        <p:tgtEl>
                                          <p:spTgt spid="85709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57091">
                                            <p:txEl>
                                              <p:pRg st="7" end="7"/>
                                            </p:txEl>
                                          </p:spTgt>
                                        </p:tgtEl>
                                        <p:attrNameLst>
                                          <p:attrName>style.visibility</p:attrName>
                                        </p:attrNameLst>
                                      </p:cBhvr>
                                      <p:to>
                                        <p:strVal val="visible"/>
                                      </p:to>
                                    </p:set>
                                    <p:animEffect transition="in" filter="wipe(left)">
                                      <p:cBhvr>
                                        <p:cTn id="42" dur="500"/>
                                        <p:tgtEl>
                                          <p:spTgt spid="8570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709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title"/>
          </p:nvPr>
        </p:nvSpPr>
        <p:spPr/>
        <p:txBody>
          <a:bodyPr/>
          <a:lstStyle/>
          <a:p>
            <a:r>
              <a:rPr lang="en-US"/>
              <a:t>What can be done</a:t>
            </a:r>
          </a:p>
        </p:txBody>
      </p:sp>
      <p:sp>
        <p:nvSpPr>
          <p:cNvPr id="858115" name="Rectangle 3"/>
          <p:cNvSpPr>
            <a:spLocks noGrp="1" noChangeArrowheads="1"/>
          </p:cNvSpPr>
          <p:nvPr>
            <p:ph type="body" idx="1"/>
          </p:nvPr>
        </p:nvSpPr>
        <p:spPr>
          <a:xfrm>
            <a:off x="468313" y="1700213"/>
            <a:ext cx="8221662" cy="4318000"/>
          </a:xfrm>
        </p:spPr>
        <p:txBody>
          <a:bodyPr/>
          <a:lstStyle/>
          <a:p>
            <a:pPr>
              <a:lnSpc>
                <a:spcPct val="80000"/>
              </a:lnSpc>
              <a:buFont typeface="Wingdings" pitchFamily="2" charset="2"/>
              <a:buNone/>
            </a:pPr>
            <a:r>
              <a:rPr lang="en-US" sz="2100" u="sng"/>
              <a:t>At the individual level:</a:t>
            </a:r>
          </a:p>
          <a:p>
            <a:pPr>
              <a:lnSpc>
                <a:spcPct val="80000"/>
              </a:lnSpc>
            </a:pPr>
            <a:r>
              <a:rPr lang="en-US" sz="2100"/>
              <a:t>Keep a foot (two?) outside your professional life</a:t>
            </a:r>
          </a:p>
          <a:p>
            <a:pPr>
              <a:lnSpc>
                <a:spcPct val="80000"/>
              </a:lnSpc>
            </a:pPr>
            <a:r>
              <a:rPr lang="en-US" sz="2100"/>
              <a:t>Be aware of the dilemmas</a:t>
            </a:r>
          </a:p>
          <a:p>
            <a:pPr>
              <a:lnSpc>
                <a:spcPct val="80000"/>
              </a:lnSpc>
            </a:pPr>
            <a:r>
              <a:rPr lang="en-US" sz="2100"/>
              <a:t>Avoid the trap of justifications</a:t>
            </a:r>
          </a:p>
          <a:p>
            <a:pPr>
              <a:lnSpc>
                <a:spcPct val="80000"/>
              </a:lnSpc>
            </a:pPr>
            <a:r>
              <a:rPr lang="en-US" sz="2100"/>
              <a:t>Acknowledge the unethical spiral</a:t>
            </a:r>
          </a:p>
          <a:p>
            <a:pPr>
              <a:lnSpc>
                <a:spcPct val="80000"/>
              </a:lnSpc>
            </a:pPr>
            <a:r>
              <a:rPr lang="en-US" sz="2100"/>
              <a:t>Promote strategies giving priority to ethics</a:t>
            </a:r>
          </a:p>
          <a:p>
            <a:pPr>
              <a:lnSpc>
                <a:spcPct val="80000"/>
              </a:lnSpc>
            </a:pPr>
            <a:r>
              <a:rPr lang="en-US" sz="2100"/>
              <a:t>Reflect on the meaning of working for a tobacco company</a:t>
            </a:r>
          </a:p>
          <a:p>
            <a:pPr>
              <a:lnSpc>
                <a:spcPct val="80000"/>
              </a:lnSpc>
            </a:pPr>
            <a:r>
              <a:rPr lang="en-US" sz="2100"/>
              <a:t>Discuss openly with others</a:t>
            </a:r>
          </a:p>
          <a:p>
            <a:pPr>
              <a:lnSpc>
                <a:spcPct val="80000"/>
              </a:lnSpc>
            </a:pPr>
            <a:r>
              <a:rPr lang="en-US" sz="2100"/>
              <a:t>Put your managers in front of their (lack of) responsibilities</a:t>
            </a:r>
          </a:p>
          <a:p>
            <a:pPr>
              <a:lnSpc>
                <a:spcPct val="80000"/>
              </a:lnSpc>
            </a:pPr>
            <a:r>
              <a:rPr lang="en-US" sz="2100"/>
              <a:t>Systematically try to transform any ethical dilemma in an opportunity for self-accomplishment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58115">
                                            <p:txEl>
                                              <p:pRg st="0" end="0"/>
                                            </p:txEl>
                                          </p:spTgt>
                                        </p:tgtEl>
                                        <p:attrNameLst>
                                          <p:attrName>style.visibility</p:attrName>
                                        </p:attrNameLst>
                                      </p:cBhvr>
                                      <p:to>
                                        <p:strVal val="visible"/>
                                      </p:to>
                                    </p:set>
                                    <p:animEffect transition="in" filter="wipe(down)">
                                      <p:cBhvr>
                                        <p:cTn id="7" dur="500"/>
                                        <p:tgtEl>
                                          <p:spTgt spid="8581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58115">
                                            <p:txEl>
                                              <p:pRg st="1" end="1"/>
                                            </p:txEl>
                                          </p:spTgt>
                                        </p:tgtEl>
                                        <p:attrNameLst>
                                          <p:attrName>style.visibility</p:attrName>
                                        </p:attrNameLst>
                                      </p:cBhvr>
                                      <p:to>
                                        <p:strVal val="visible"/>
                                      </p:to>
                                    </p:set>
                                    <p:animEffect transition="in" filter="wipe(down)">
                                      <p:cBhvr>
                                        <p:cTn id="12" dur="500"/>
                                        <p:tgtEl>
                                          <p:spTgt spid="8581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58115">
                                            <p:txEl>
                                              <p:pRg st="2" end="2"/>
                                            </p:txEl>
                                          </p:spTgt>
                                        </p:tgtEl>
                                        <p:attrNameLst>
                                          <p:attrName>style.visibility</p:attrName>
                                        </p:attrNameLst>
                                      </p:cBhvr>
                                      <p:to>
                                        <p:strVal val="visible"/>
                                      </p:to>
                                    </p:set>
                                    <p:animEffect transition="in" filter="wipe(down)">
                                      <p:cBhvr>
                                        <p:cTn id="17" dur="500"/>
                                        <p:tgtEl>
                                          <p:spTgt spid="8581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58115">
                                            <p:txEl>
                                              <p:pRg st="3" end="3"/>
                                            </p:txEl>
                                          </p:spTgt>
                                        </p:tgtEl>
                                        <p:attrNameLst>
                                          <p:attrName>style.visibility</p:attrName>
                                        </p:attrNameLst>
                                      </p:cBhvr>
                                      <p:to>
                                        <p:strVal val="visible"/>
                                      </p:to>
                                    </p:set>
                                    <p:animEffect transition="in" filter="wipe(down)">
                                      <p:cBhvr>
                                        <p:cTn id="22" dur="500"/>
                                        <p:tgtEl>
                                          <p:spTgt spid="8581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58115">
                                            <p:txEl>
                                              <p:pRg st="4" end="4"/>
                                            </p:txEl>
                                          </p:spTgt>
                                        </p:tgtEl>
                                        <p:attrNameLst>
                                          <p:attrName>style.visibility</p:attrName>
                                        </p:attrNameLst>
                                      </p:cBhvr>
                                      <p:to>
                                        <p:strVal val="visible"/>
                                      </p:to>
                                    </p:set>
                                    <p:animEffect transition="in" filter="wipe(down)">
                                      <p:cBhvr>
                                        <p:cTn id="27" dur="500"/>
                                        <p:tgtEl>
                                          <p:spTgt spid="8581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58115">
                                            <p:txEl>
                                              <p:pRg st="5" end="5"/>
                                            </p:txEl>
                                          </p:spTgt>
                                        </p:tgtEl>
                                        <p:attrNameLst>
                                          <p:attrName>style.visibility</p:attrName>
                                        </p:attrNameLst>
                                      </p:cBhvr>
                                      <p:to>
                                        <p:strVal val="visible"/>
                                      </p:to>
                                    </p:set>
                                    <p:animEffect transition="in" filter="wipe(down)">
                                      <p:cBhvr>
                                        <p:cTn id="32" dur="500"/>
                                        <p:tgtEl>
                                          <p:spTgt spid="8581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858115">
                                            <p:txEl>
                                              <p:pRg st="6" end="6"/>
                                            </p:txEl>
                                          </p:spTgt>
                                        </p:tgtEl>
                                        <p:attrNameLst>
                                          <p:attrName>style.visibility</p:attrName>
                                        </p:attrNameLst>
                                      </p:cBhvr>
                                      <p:to>
                                        <p:strVal val="visible"/>
                                      </p:to>
                                    </p:set>
                                    <p:animEffect transition="in" filter="wipe(down)">
                                      <p:cBhvr>
                                        <p:cTn id="37" dur="500"/>
                                        <p:tgtEl>
                                          <p:spTgt spid="85811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58115">
                                            <p:txEl>
                                              <p:pRg st="7" end="7"/>
                                            </p:txEl>
                                          </p:spTgt>
                                        </p:tgtEl>
                                        <p:attrNameLst>
                                          <p:attrName>style.visibility</p:attrName>
                                        </p:attrNameLst>
                                      </p:cBhvr>
                                      <p:to>
                                        <p:strVal val="visible"/>
                                      </p:to>
                                    </p:set>
                                    <p:animEffect transition="in" filter="wipe(down)">
                                      <p:cBhvr>
                                        <p:cTn id="42" dur="500"/>
                                        <p:tgtEl>
                                          <p:spTgt spid="85811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858115">
                                            <p:txEl>
                                              <p:pRg st="8" end="8"/>
                                            </p:txEl>
                                          </p:spTgt>
                                        </p:tgtEl>
                                        <p:attrNameLst>
                                          <p:attrName>style.visibility</p:attrName>
                                        </p:attrNameLst>
                                      </p:cBhvr>
                                      <p:to>
                                        <p:strVal val="visible"/>
                                      </p:to>
                                    </p:set>
                                    <p:animEffect transition="in" filter="wipe(down)">
                                      <p:cBhvr>
                                        <p:cTn id="47" dur="500"/>
                                        <p:tgtEl>
                                          <p:spTgt spid="85811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858115">
                                            <p:txEl>
                                              <p:pRg st="9" end="9"/>
                                            </p:txEl>
                                          </p:spTgt>
                                        </p:tgtEl>
                                        <p:attrNameLst>
                                          <p:attrName>style.visibility</p:attrName>
                                        </p:attrNameLst>
                                      </p:cBhvr>
                                      <p:to>
                                        <p:strVal val="visible"/>
                                      </p:to>
                                    </p:set>
                                    <p:animEffect transition="in" filter="wipe(down)">
                                      <p:cBhvr>
                                        <p:cTn id="52" dur="500"/>
                                        <p:tgtEl>
                                          <p:spTgt spid="8581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1010" name="Rectangle 2"/>
          <p:cNvSpPr>
            <a:spLocks noGrp="1" noChangeArrowheads="1"/>
          </p:cNvSpPr>
          <p:nvPr>
            <p:ph type="title"/>
          </p:nvPr>
        </p:nvSpPr>
        <p:spPr>
          <a:xfrm>
            <a:off x="381000" y="304800"/>
            <a:ext cx="8763000" cy="1143000"/>
          </a:xfrm>
        </p:spPr>
        <p:txBody>
          <a:bodyPr/>
          <a:lstStyle/>
          <a:p>
            <a:r>
              <a:rPr lang="en-GB" b="1"/>
              <a:t>The Consequences of Smoking</a:t>
            </a:r>
          </a:p>
        </p:txBody>
      </p:sp>
      <p:sp>
        <p:nvSpPr>
          <p:cNvPr id="811011" name="Rectangle 3"/>
          <p:cNvSpPr>
            <a:spLocks noGrp="1" noChangeArrowheads="1"/>
          </p:cNvSpPr>
          <p:nvPr>
            <p:ph type="body" idx="1"/>
          </p:nvPr>
        </p:nvSpPr>
        <p:spPr>
          <a:xfrm>
            <a:off x="671513" y="1906588"/>
            <a:ext cx="8293100" cy="4318000"/>
          </a:xfrm>
        </p:spPr>
        <p:txBody>
          <a:bodyPr/>
          <a:lstStyle/>
          <a:p>
            <a:pPr>
              <a:lnSpc>
                <a:spcPct val="120000"/>
              </a:lnSpc>
            </a:pPr>
            <a:r>
              <a:rPr lang="en-GB" sz="2100"/>
              <a:t>For a long-term smoker, one chance over two to die prematurely</a:t>
            </a:r>
          </a:p>
          <a:p>
            <a:pPr>
              <a:lnSpc>
                <a:spcPct val="120000"/>
              </a:lnSpc>
            </a:pPr>
            <a:r>
              <a:rPr lang="en-GB" sz="2100"/>
              <a:t>Average loss of life expectancy is 16 years in developed countries. </a:t>
            </a:r>
          </a:p>
          <a:p>
            <a:pPr>
              <a:lnSpc>
                <a:spcPct val="120000"/>
              </a:lnSpc>
            </a:pPr>
            <a:r>
              <a:rPr lang="en-GB" sz="2100"/>
              <a:t>Causes are divided as follows:</a:t>
            </a:r>
            <a:br>
              <a:rPr lang="en-GB" sz="2100"/>
            </a:br>
            <a:r>
              <a:rPr lang="en-GB" sz="2100"/>
              <a:t>	</a:t>
            </a:r>
            <a:r>
              <a:rPr lang="en-GB" sz="2100">
                <a:latin typeface="TimesNewRomanPSMT;Symbol"/>
              </a:rPr>
              <a:t>-</a:t>
            </a:r>
            <a:r>
              <a:rPr lang="en-GB" sz="2100"/>
              <a:t>38% Cancer (of which two thirds are lung cancers)</a:t>
            </a:r>
            <a:br>
              <a:rPr lang="en-GB" sz="2100"/>
            </a:br>
            <a:r>
              <a:rPr lang="en-GB" sz="2100"/>
              <a:t>	</a:t>
            </a:r>
            <a:r>
              <a:rPr lang="en-GB" sz="2100">
                <a:latin typeface="TimesNewRomanPSMT;Symbol"/>
              </a:rPr>
              <a:t>-</a:t>
            </a:r>
            <a:r>
              <a:rPr lang="en-GB" sz="2100"/>
              <a:t>34% Heart and circulation disease</a:t>
            </a:r>
            <a:br>
              <a:rPr lang="en-GB" sz="2100"/>
            </a:br>
            <a:r>
              <a:rPr lang="en-GB" sz="2100"/>
              <a:t>	</a:t>
            </a:r>
            <a:r>
              <a:rPr lang="en-GB" sz="2100">
                <a:latin typeface="TimesNewRomanPSMT;Symbol"/>
              </a:rPr>
              <a:t>-</a:t>
            </a:r>
            <a:r>
              <a:rPr lang="en-GB" sz="2100"/>
              <a:t>28% Respiratory illness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3058" name="Rectangle 2"/>
          <p:cNvSpPr>
            <a:spLocks noGrp="1" noChangeArrowheads="1"/>
          </p:cNvSpPr>
          <p:nvPr>
            <p:ph type="title"/>
          </p:nvPr>
        </p:nvSpPr>
        <p:spPr>
          <a:xfrm>
            <a:off x="381000" y="533400"/>
            <a:ext cx="7772400" cy="838200"/>
          </a:xfrm>
        </p:spPr>
        <p:txBody>
          <a:bodyPr/>
          <a:lstStyle/>
          <a:p>
            <a:r>
              <a:rPr lang="en-US" sz="3800"/>
              <a:t>Severe Addiction to Nicotine</a:t>
            </a:r>
          </a:p>
        </p:txBody>
      </p:sp>
      <p:sp>
        <p:nvSpPr>
          <p:cNvPr id="813059" name="Rectangle 3"/>
          <p:cNvSpPr>
            <a:spLocks noGrp="1" noChangeArrowheads="1"/>
          </p:cNvSpPr>
          <p:nvPr>
            <p:ph type="body" idx="1"/>
          </p:nvPr>
        </p:nvSpPr>
        <p:spPr>
          <a:xfrm>
            <a:off x="609600" y="1905000"/>
            <a:ext cx="7848600" cy="4800600"/>
          </a:xfrm>
        </p:spPr>
        <p:txBody>
          <a:bodyPr/>
          <a:lstStyle/>
          <a:p>
            <a:pPr>
              <a:lnSpc>
                <a:spcPct val="90000"/>
              </a:lnSpc>
            </a:pPr>
            <a:r>
              <a:rPr lang="en-US"/>
              <a:t>What is addiction?</a:t>
            </a:r>
            <a:endParaRPr lang="fr-FR"/>
          </a:p>
          <a:p>
            <a:pPr marL="963613" lvl="1" indent="-506413">
              <a:lnSpc>
                <a:spcPct val="90000"/>
              </a:lnSpc>
            </a:pPr>
            <a:r>
              <a:rPr lang="en-US"/>
              <a:t>Psychoactive effects produced by the action of the substance on the brain</a:t>
            </a:r>
            <a:endParaRPr lang="fr-FR"/>
          </a:p>
          <a:p>
            <a:pPr marL="963613" lvl="1" indent="-506413">
              <a:lnSpc>
                <a:spcPct val="90000"/>
              </a:lnSpc>
            </a:pPr>
            <a:r>
              <a:rPr lang="en-US"/>
              <a:t>Compulsive use, despite the desire and repeated attempts to quit</a:t>
            </a:r>
            <a:r>
              <a:rPr lang="fr-FR"/>
              <a:t>.</a:t>
            </a:r>
          </a:p>
          <a:p>
            <a:pPr marL="963613" lvl="1" indent="-506413">
              <a:lnSpc>
                <a:spcPct val="90000"/>
              </a:lnSpc>
            </a:pPr>
            <a:endParaRPr lang="en-US"/>
          </a:p>
          <a:p>
            <a:pPr>
              <a:lnSpc>
                <a:spcPct val="90000"/>
              </a:lnSpc>
            </a:pPr>
            <a:r>
              <a:rPr lang="en-US"/>
              <a:t>What is the importance of the addictive properties of nicotine in cigarettes?</a:t>
            </a:r>
          </a:p>
          <a:p>
            <a:pPr marL="963613" lvl="1" indent="-506413">
              <a:lnSpc>
                <a:spcPct val="90000"/>
              </a:lnSpc>
            </a:pPr>
            <a:r>
              <a:rPr lang="en-GB"/>
              <a:t>Nicotine is addictive in a similar way to heroine and cocaine.</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5106" name="Rectangle 2"/>
          <p:cNvSpPr>
            <a:spLocks noGrp="1" noChangeArrowheads="1"/>
          </p:cNvSpPr>
          <p:nvPr>
            <p:ph type="title"/>
          </p:nvPr>
        </p:nvSpPr>
        <p:spPr/>
        <p:txBody>
          <a:bodyPr/>
          <a:lstStyle/>
          <a:p>
            <a:r>
              <a:rPr lang="en-US"/>
              <a:t>The </a:t>
            </a:r>
            <a:r>
              <a:rPr lang="fr-FR"/>
              <a:t>Teenager</a:t>
            </a:r>
            <a:r>
              <a:rPr lang="en-US"/>
              <a:t>’s Dilemma</a:t>
            </a:r>
          </a:p>
        </p:txBody>
      </p:sp>
      <p:grpSp>
        <p:nvGrpSpPr>
          <p:cNvPr id="815107" name="Group 3"/>
          <p:cNvGrpSpPr>
            <a:grpSpLocks/>
          </p:cNvGrpSpPr>
          <p:nvPr/>
        </p:nvGrpSpPr>
        <p:grpSpPr bwMode="auto">
          <a:xfrm>
            <a:off x="762000" y="2438400"/>
            <a:ext cx="4386263" cy="2424113"/>
            <a:chOff x="480" y="1536"/>
            <a:chExt cx="2763" cy="1527"/>
          </a:xfrm>
        </p:grpSpPr>
        <p:grpSp>
          <p:nvGrpSpPr>
            <p:cNvPr id="815108" name="Group 4"/>
            <p:cNvGrpSpPr>
              <a:grpSpLocks/>
            </p:cNvGrpSpPr>
            <p:nvPr/>
          </p:nvGrpSpPr>
          <p:grpSpPr bwMode="auto">
            <a:xfrm>
              <a:off x="480" y="1728"/>
              <a:ext cx="909" cy="1251"/>
              <a:chOff x="2301" y="1864"/>
              <a:chExt cx="461" cy="607"/>
            </a:xfrm>
          </p:grpSpPr>
          <p:grpSp>
            <p:nvGrpSpPr>
              <p:cNvPr id="815109" name="Group 5"/>
              <p:cNvGrpSpPr>
                <a:grpSpLocks/>
              </p:cNvGrpSpPr>
              <p:nvPr/>
            </p:nvGrpSpPr>
            <p:grpSpPr bwMode="auto">
              <a:xfrm>
                <a:off x="2301" y="1910"/>
                <a:ext cx="461" cy="561"/>
                <a:chOff x="2301" y="1910"/>
                <a:chExt cx="461" cy="561"/>
              </a:xfrm>
            </p:grpSpPr>
            <p:sp>
              <p:nvSpPr>
                <p:cNvPr id="815110" name="Freeform 6"/>
                <p:cNvSpPr>
                  <a:spLocks/>
                </p:cNvSpPr>
                <p:nvPr/>
              </p:nvSpPr>
              <p:spPr bwMode="auto">
                <a:xfrm>
                  <a:off x="2448" y="1942"/>
                  <a:ext cx="181" cy="122"/>
                </a:xfrm>
                <a:custGeom>
                  <a:avLst/>
                  <a:gdLst/>
                  <a:ahLst/>
                  <a:cxnLst>
                    <a:cxn ang="0">
                      <a:pos x="283" y="141"/>
                    </a:cxn>
                    <a:cxn ang="0">
                      <a:pos x="235" y="79"/>
                    </a:cxn>
                    <a:cxn ang="0">
                      <a:pos x="169" y="31"/>
                    </a:cxn>
                    <a:cxn ang="0">
                      <a:pos x="109" y="0"/>
                    </a:cxn>
                    <a:cxn ang="0">
                      <a:pos x="62" y="8"/>
                    </a:cxn>
                    <a:cxn ang="0">
                      <a:pos x="28" y="43"/>
                    </a:cxn>
                    <a:cxn ang="0">
                      <a:pos x="0" y="150"/>
                    </a:cxn>
                    <a:cxn ang="0">
                      <a:pos x="11" y="272"/>
                    </a:cxn>
                    <a:cxn ang="0">
                      <a:pos x="39" y="389"/>
                    </a:cxn>
                    <a:cxn ang="0">
                      <a:pos x="70" y="479"/>
                    </a:cxn>
                    <a:cxn ang="0">
                      <a:pos x="130" y="574"/>
                    </a:cxn>
                    <a:cxn ang="0">
                      <a:pos x="181" y="612"/>
                    </a:cxn>
                    <a:cxn ang="0">
                      <a:pos x="251" y="612"/>
                    </a:cxn>
                    <a:cxn ang="0">
                      <a:pos x="322" y="586"/>
                    </a:cxn>
                    <a:cxn ang="0">
                      <a:pos x="358" y="518"/>
                    </a:cxn>
                    <a:cxn ang="0">
                      <a:pos x="377" y="432"/>
                    </a:cxn>
                    <a:cxn ang="0">
                      <a:pos x="369" y="326"/>
                    </a:cxn>
                    <a:cxn ang="0">
                      <a:pos x="534" y="338"/>
                    </a:cxn>
                    <a:cxn ang="0">
                      <a:pos x="543" y="291"/>
                    </a:cxn>
                    <a:cxn ang="0">
                      <a:pos x="354" y="272"/>
                    </a:cxn>
                    <a:cxn ang="0">
                      <a:pos x="307" y="162"/>
                    </a:cxn>
                    <a:cxn ang="0">
                      <a:pos x="283" y="141"/>
                    </a:cxn>
                  </a:cxnLst>
                  <a:rect l="0" t="0" r="r" b="b"/>
                  <a:pathLst>
                    <a:path w="543" h="612">
                      <a:moveTo>
                        <a:pt x="283" y="141"/>
                      </a:moveTo>
                      <a:lnTo>
                        <a:pt x="235" y="79"/>
                      </a:lnTo>
                      <a:lnTo>
                        <a:pt x="169" y="31"/>
                      </a:lnTo>
                      <a:lnTo>
                        <a:pt x="109" y="0"/>
                      </a:lnTo>
                      <a:lnTo>
                        <a:pt x="62" y="8"/>
                      </a:lnTo>
                      <a:lnTo>
                        <a:pt x="28" y="43"/>
                      </a:lnTo>
                      <a:lnTo>
                        <a:pt x="0" y="150"/>
                      </a:lnTo>
                      <a:lnTo>
                        <a:pt x="11" y="272"/>
                      </a:lnTo>
                      <a:lnTo>
                        <a:pt x="39" y="389"/>
                      </a:lnTo>
                      <a:lnTo>
                        <a:pt x="70" y="479"/>
                      </a:lnTo>
                      <a:lnTo>
                        <a:pt x="130" y="574"/>
                      </a:lnTo>
                      <a:lnTo>
                        <a:pt x="181" y="612"/>
                      </a:lnTo>
                      <a:lnTo>
                        <a:pt x="251" y="612"/>
                      </a:lnTo>
                      <a:lnTo>
                        <a:pt x="322" y="586"/>
                      </a:lnTo>
                      <a:lnTo>
                        <a:pt x="358" y="518"/>
                      </a:lnTo>
                      <a:lnTo>
                        <a:pt x="377" y="432"/>
                      </a:lnTo>
                      <a:lnTo>
                        <a:pt x="369" y="326"/>
                      </a:lnTo>
                      <a:lnTo>
                        <a:pt x="534" y="338"/>
                      </a:lnTo>
                      <a:lnTo>
                        <a:pt x="543" y="291"/>
                      </a:lnTo>
                      <a:lnTo>
                        <a:pt x="354" y="272"/>
                      </a:lnTo>
                      <a:lnTo>
                        <a:pt x="307" y="162"/>
                      </a:lnTo>
                      <a:lnTo>
                        <a:pt x="283" y="141"/>
                      </a:lnTo>
                      <a:close/>
                    </a:path>
                  </a:pathLst>
                </a:custGeom>
                <a:solidFill>
                  <a:schemeClr val="tx2"/>
                </a:solidFill>
                <a:ln w="9525">
                  <a:noFill/>
                  <a:round/>
                  <a:headEnd/>
                  <a:tailEnd/>
                </a:ln>
              </p:spPr>
              <p:txBody>
                <a:bodyPr/>
                <a:lstStyle/>
                <a:p>
                  <a:endParaRPr lang="ca-ES"/>
                </a:p>
              </p:txBody>
            </p:sp>
            <p:sp>
              <p:nvSpPr>
                <p:cNvPr id="815111" name="Freeform 7"/>
                <p:cNvSpPr>
                  <a:spLocks/>
                </p:cNvSpPr>
                <p:nvPr/>
              </p:nvSpPr>
              <p:spPr bwMode="auto">
                <a:xfrm>
                  <a:off x="2301" y="1910"/>
                  <a:ext cx="208" cy="197"/>
                </a:xfrm>
                <a:custGeom>
                  <a:avLst/>
                  <a:gdLst/>
                  <a:ahLst/>
                  <a:cxnLst>
                    <a:cxn ang="0">
                      <a:pos x="364" y="23"/>
                    </a:cxn>
                    <a:cxn ang="0">
                      <a:pos x="442" y="0"/>
                    </a:cxn>
                    <a:cxn ang="0">
                      <a:pos x="505" y="4"/>
                    </a:cxn>
                    <a:cxn ang="0">
                      <a:pos x="553" y="39"/>
                    </a:cxn>
                    <a:cxn ang="0">
                      <a:pos x="585" y="94"/>
                    </a:cxn>
                    <a:cxn ang="0">
                      <a:pos x="573" y="152"/>
                    </a:cxn>
                    <a:cxn ang="0">
                      <a:pos x="529" y="152"/>
                    </a:cxn>
                    <a:cxn ang="0">
                      <a:pos x="541" y="105"/>
                    </a:cxn>
                    <a:cxn ang="0">
                      <a:pos x="505" y="63"/>
                    </a:cxn>
                    <a:cxn ang="0">
                      <a:pos x="471" y="47"/>
                    </a:cxn>
                    <a:cxn ang="0">
                      <a:pos x="412" y="63"/>
                    </a:cxn>
                    <a:cxn ang="0">
                      <a:pos x="435" y="110"/>
                    </a:cxn>
                    <a:cxn ang="0">
                      <a:pos x="442" y="152"/>
                    </a:cxn>
                    <a:cxn ang="0">
                      <a:pos x="435" y="188"/>
                    </a:cxn>
                    <a:cxn ang="0">
                      <a:pos x="376" y="204"/>
                    </a:cxn>
                    <a:cxn ang="0">
                      <a:pos x="313" y="192"/>
                    </a:cxn>
                    <a:cxn ang="0">
                      <a:pos x="301" y="164"/>
                    </a:cxn>
                    <a:cxn ang="0">
                      <a:pos x="235" y="239"/>
                    </a:cxn>
                    <a:cxn ang="0">
                      <a:pos x="195" y="321"/>
                    </a:cxn>
                    <a:cxn ang="0">
                      <a:pos x="141" y="428"/>
                    </a:cxn>
                    <a:cxn ang="0">
                      <a:pos x="105" y="522"/>
                    </a:cxn>
                    <a:cxn ang="0">
                      <a:pos x="90" y="612"/>
                    </a:cxn>
                    <a:cxn ang="0">
                      <a:pos x="102" y="659"/>
                    </a:cxn>
                    <a:cxn ang="0">
                      <a:pos x="165" y="719"/>
                    </a:cxn>
                    <a:cxn ang="0">
                      <a:pos x="294" y="769"/>
                    </a:cxn>
                    <a:cxn ang="0">
                      <a:pos x="364" y="792"/>
                    </a:cxn>
                    <a:cxn ang="0">
                      <a:pos x="435" y="804"/>
                    </a:cxn>
                    <a:cxn ang="0">
                      <a:pos x="541" y="848"/>
                    </a:cxn>
                    <a:cxn ang="0">
                      <a:pos x="619" y="876"/>
                    </a:cxn>
                    <a:cxn ang="0">
                      <a:pos x="624" y="930"/>
                    </a:cxn>
                    <a:cxn ang="0">
                      <a:pos x="585" y="970"/>
                    </a:cxn>
                    <a:cxn ang="0">
                      <a:pos x="537" y="982"/>
                    </a:cxn>
                    <a:cxn ang="0">
                      <a:pos x="466" y="946"/>
                    </a:cxn>
                    <a:cxn ang="0">
                      <a:pos x="301" y="860"/>
                    </a:cxn>
                    <a:cxn ang="0">
                      <a:pos x="165" y="801"/>
                    </a:cxn>
                    <a:cxn ang="0">
                      <a:pos x="70" y="734"/>
                    </a:cxn>
                    <a:cxn ang="0">
                      <a:pos x="7" y="675"/>
                    </a:cxn>
                    <a:cxn ang="0">
                      <a:pos x="0" y="604"/>
                    </a:cxn>
                    <a:cxn ang="0">
                      <a:pos x="34" y="510"/>
                    </a:cxn>
                    <a:cxn ang="0">
                      <a:pos x="105" y="368"/>
                    </a:cxn>
                    <a:cxn ang="0">
                      <a:pos x="172" y="251"/>
                    </a:cxn>
                    <a:cxn ang="0">
                      <a:pos x="255" y="129"/>
                    </a:cxn>
                    <a:cxn ang="0">
                      <a:pos x="318" y="58"/>
                    </a:cxn>
                    <a:cxn ang="0">
                      <a:pos x="396" y="23"/>
                    </a:cxn>
                    <a:cxn ang="0">
                      <a:pos x="364" y="23"/>
                    </a:cxn>
                  </a:cxnLst>
                  <a:rect l="0" t="0" r="r" b="b"/>
                  <a:pathLst>
                    <a:path w="624" h="982">
                      <a:moveTo>
                        <a:pt x="364" y="23"/>
                      </a:moveTo>
                      <a:lnTo>
                        <a:pt x="442" y="0"/>
                      </a:lnTo>
                      <a:lnTo>
                        <a:pt x="505" y="4"/>
                      </a:lnTo>
                      <a:lnTo>
                        <a:pt x="553" y="39"/>
                      </a:lnTo>
                      <a:lnTo>
                        <a:pt x="585" y="94"/>
                      </a:lnTo>
                      <a:lnTo>
                        <a:pt x="573" y="152"/>
                      </a:lnTo>
                      <a:lnTo>
                        <a:pt x="529" y="152"/>
                      </a:lnTo>
                      <a:lnTo>
                        <a:pt x="541" y="105"/>
                      </a:lnTo>
                      <a:lnTo>
                        <a:pt x="505" y="63"/>
                      </a:lnTo>
                      <a:lnTo>
                        <a:pt x="471" y="47"/>
                      </a:lnTo>
                      <a:lnTo>
                        <a:pt x="412" y="63"/>
                      </a:lnTo>
                      <a:lnTo>
                        <a:pt x="435" y="110"/>
                      </a:lnTo>
                      <a:lnTo>
                        <a:pt x="442" y="152"/>
                      </a:lnTo>
                      <a:lnTo>
                        <a:pt x="435" y="188"/>
                      </a:lnTo>
                      <a:lnTo>
                        <a:pt x="376" y="204"/>
                      </a:lnTo>
                      <a:lnTo>
                        <a:pt x="313" y="192"/>
                      </a:lnTo>
                      <a:lnTo>
                        <a:pt x="301" y="164"/>
                      </a:lnTo>
                      <a:lnTo>
                        <a:pt x="235" y="239"/>
                      </a:lnTo>
                      <a:lnTo>
                        <a:pt x="195" y="321"/>
                      </a:lnTo>
                      <a:lnTo>
                        <a:pt x="141" y="428"/>
                      </a:lnTo>
                      <a:lnTo>
                        <a:pt x="105" y="522"/>
                      </a:lnTo>
                      <a:lnTo>
                        <a:pt x="90" y="612"/>
                      </a:lnTo>
                      <a:lnTo>
                        <a:pt x="102" y="659"/>
                      </a:lnTo>
                      <a:lnTo>
                        <a:pt x="165" y="719"/>
                      </a:lnTo>
                      <a:lnTo>
                        <a:pt x="294" y="769"/>
                      </a:lnTo>
                      <a:lnTo>
                        <a:pt x="364" y="792"/>
                      </a:lnTo>
                      <a:lnTo>
                        <a:pt x="435" y="804"/>
                      </a:lnTo>
                      <a:lnTo>
                        <a:pt x="541" y="848"/>
                      </a:lnTo>
                      <a:lnTo>
                        <a:pt x="619" y="876"/>
                      </a:lnTo>
                      <a:lnTo>
                        <a:pt x="624" y="930"/>
                      </a:lnTo>
                      <a:lnTo>
                        <a:pt x="585" y="970"/>
                      </a:lnTo>
                      <a:lnTo>
                        <a:pt x="537" y="982"/>
                      </a:lnTo>
                      <a:lnTo>
                        <a:pt x="466" y="946"/>
                      </a:lnTo>
                      <a:lnTo>
                        <a:pt x="301" y="860"/>
                      </a:lnTo>
                      <a:lnTo>
                        <a:pt x="165" y="801"/>
                      </a:lnTo>
                      <a:lnTo>
                        <a:pt x="70" y="734"/>
                      </a:lnTo>
                      <a:lnTo>
                        <a:pt x="7" y="675"/>
                      </a:lnTo>
                      <a:lnTo>
                        <a:pt x="0" y="604"/>
                      </a:lnTo>
                      <a:lnTo>
                        <a:pt x="34" y="510"/>
                      </a:lnTo>
                      <a:lnTo>
                        <a:pt x="105" y="368"/>
                      </a:lnTo>
                      <a:lnTo>
                        <a:pt x="172" y="251"/>
                      </a:lnTo>
                      <a:lnTo>
                        <a:pt x="255" y="129"/>
                      </a:lnTo>
                      <a:lnTo>
                        <a:pt x="318" y="58"/>
                      </a:lnTo>
                      <a:lnTo>
                        <a:pt x="396" y="23"/>
                      </a:lnTo>
                      <a:lnTo>
                        <a:pt x="364" y="23"/>
                      </a:lnTo>
                      <a:close/>
                    </a:path>
                  </a:pathLst>
                </a:custGeom>
                <a:solidFill>
                  <a:schemeClr val="tx2"/>
                </a:solidFill>
                <a:ln w="9525">
                  <a:noFill/>
                  <a:round/>
                  <a:headEnd/>
                  <a:tailEnd/>
                </a:ln>
              </p:spPr>
              <p:txBody>
                <a:bodyPr/>
                <a:lstStyle/>
                <a:p>
                  <a:endParaRPr lang="ca-ES"/>
                </a:p>
              </p:txBody>
            </p:sp>
            <p:sp>
              <p:nvSpPr>
                <p:cNvPr id="815112" name="Freeform 8"/>
                <p:cNvSpPr>
                  <a:spLocks/>
                </p:cNvSpPr>
                <p:nvPr/>
              </p:nvSpPr>
              <p:spPr bwMode="auto">
                <a:xfrm>
                  <a:off x="2497" y="2073"/>
                  <a:ext cx="109" cy="185"/>
                </a:xfrm>
                <a:custGeom>
                  <a:avLst/>
                  <a:gdLst/>
                  <a:ahLst/>
                  <a:cxnLst>
                    <a:cxn ang="0">
                      <a:pos x="21" y="71"/>
                    </a:cxn>
                    <a:cxn ang="0">
                      <a:pos x="32" y="24"/>
                    </a:cxn>
                    <a:cxn ang="0">
                      <a:pos x="84" y="0"/>
                    </a:cxn>
                    <a:cxn ang="0">
                      <a:pos x="130" y="0"/>
                    </a:cxn>
                    <a:cxn ang="0">
                      <a:pos x="189" y="35"/>
                    </a:cxn>
                    <a:cxn ang="0">
                      <a:pos x="245" y="118"/>
                    </a:cxn>
                    <a:cxn ang="0">
                      <a:pos x="284" y="204"/>
                    </a:cxn>
                    <a:cxn ang="0">
                      <a:pos x="303" y="321"/>
                    </a:cxn>
                    <a:cxn ang="0">
                      <a:pos x="320" y="459"/>
                    </a:cxn>
                    <a:cxn ang="0">
                      <a:pos x="327" y="592"/>
                    </a:cxn>
                    <a:cxn ang="0">
                      <a:pos x="327" y="765"/>
                    </a:cxn>
                    <a:cxn ang="0">
                      <a:pos x="303" y="871"/>
                    </a:cxn>
                    <a:cxn ang="0">
                      <a:pos x="260" y="910"/>
                    </a:cxn>
                    <a:cxn ang="0">
                      <a:pos x="186" y="922"/>
                    </a:cxn>
                    <a:cxn ang="0">
                      <a:pos x="107" y="918"/>
                    </a:cxn>
                    <a:cxn ang="0">
                      <a:pos x="67" y="871"/>
                    </a:cxn>
                    <a:cxn ang="0">
                      <a:pos x="44" y="789"/>
                    </a:cxn>
                    <a:cxn ang="0">
                      <a:pos x="24" y="707"/>
                    </a:cxn>
                    <a:cxn ang="0">
                      <a:pos x="9" y="557"/>
                    </a:cxn>
                    <a:cxn ang="0">
                      <a:pos x="0" y="389"/>
                    </a:cxn>
                    <a:cxn ang="0">
                      <a:pos x="0" y="192"/>
                    </a:cxn>
                    <a:cxn ang="0">
                      <a:pos x="21" y="106"/>
                    </a:cxn>
                    <a:cxn ang="0">
                      <a:pos x="21" y="71"/>
                    </a:cxn>
                  </a:cxnLst>
                  <a:rect l="0" t="0" r="r" b="b"/>
                  <a:pathLst>
                    <a:path w="327" h="922">
                      <a:moveTo>
                        <a:pt x="21" y="71"/>
                      </a:moveTo>
                      <a:lnTo>
                        <a:pt x="32" y="24"/>
                      </a:lnTo>
                      <a:lnTo>
                        <a:pt x="84" y="0"/>
                      </a:lnTo>
                      <a:lnTo>
                        <a:pt x="130" y="0"/>
                      </a:lnTo>
                      <a:lnTo>
                        <a:pt x="189" y="35"/>
                      </a:lnTo>
                      <a:lnTo>
                        <a:pt x="245" y="118"/>
                      </a:lnTo>
                      <a:lnTo>
                        <a:pt x="284" y="204"/>
                      </a:lnTo>
                      <a:lnTo>
                        <a:pt x="303" y="321"/>
                      </a:lnTo>
                      <a:lnTo>
                        <a:pt x="320" y="459"/>
                      </a:lnTo>
                      <a:lnTo>
                        <a:pt x="327" y="592"/>
                      </a:lnTo>
                      <a:lnTo>
                        <a:pt x="327" y="765"/>
                      </a:lnTo>
                      <a:lnTo>
                        <a:pt x="303" y="871"/>
                      </a:lnTo>
                      <a:lnTo>
                        <a:pt x="260" y="910"/>
                      </a:lnTo>
                      <a:lnTo>
                        <a:pt x="186" y="922"/>
                      </a:lnTo>
                      <a:lnTo>
                        <a:pt x="107" y="918"/>
                      </a:lnTo>
                      <a:lnTo>
                        <a:pt x="67" y="871"/>
                      </a:lnTo>
                      <a:lnTo>
                        <a:pt x="44" y="789"/>
                      </a:lnTo>
                      <a:lnTo>
                        <a:pt x="24" y="707"/>
                      </a:lnTo>
                      <a:lnTo>
                        <a:pt x="9" y="557"/>
                      </a:lnTo>
                      <a:lnTo>
                        <a:pt x="0" y="389"/>
                      </a:lnTo>
                      <a:lnTo>
                        <a:pt x="0" y="192"/>
                      </a:lnTo>
                      <a:lnTo>
                        <a:pt x="21" y="106"/>
                      </a:lnTo>
                      <a:lnTo>
                        <a:pt x="21" y="71"/>
                      </a:lnTo>
                      <a:close/>
                    </a:path>
                  </a:pathLst>
                </a:custGeom>
                <a:solidFill>
                  <a:schemeClr val="tx2"/>
                </a:solidFill>
                <a:ln w="9525">
                  <a:noFill/>
                  <a:round/>
                  <a:headEnd/>
                  <a:tailEnd/>
                </a:ln>
              </p:spPr>
              <p:txBody>
                <a:bodyPr/>
                <a:lstStyle/>
                <a:p>
                  <a:endParaRPr lang="ca-ES"/>
                </a:p>
              </p:txBody>
            </p:sp>
            <p:sp>
              <p:nvSpPr>
                <p:cNvPr id="815113" name="Freeform 9"/>
                <p:cNvSpPr>
                  <a:spLocks/>
                </p:cNvSpPr>
                <p:nvPr/>
              </p:nvSpPr>
              <p:spPr bwMode="auto">
                <a:xfrm>
                  <a:off x="2547" y="2078"/>
                  <a:ext cx="166" cy="142"/>
                </a:xfrm>
                <a:custGeom>
                  <a:avLst/>
                  <a:gdLst/>
                  <a:ahLst/>
                  <a:cxnLst>
                    <a:cxn ang="0">
                      <a:pos x="27" y="0"/>
                    </a:cxn>
                    <a:cxn ang="0">
                      <a:pos x="130" y="12"/>
                    </a:cxn>
                    <a:cxn ang="0">
                      <a:pos x="235" y="32"/>
                    </a:cxn>
                    <a:cxn ang="0">
                      <a:pos x="346" y="95"/>
                    </a:cxn>
                    <a:cxn ang="0">
                      <a:pos x="424" y="142"/>
                    </a:cxn>
                    <a:cxn ang="0">
                      <a:pos x="475" y="209"/>
                    </a:cxn>
                    <a:cxn ang="0">
                      <a:pos x="499" y="248"/>
                    </a:cxn>
                    <a:cxn ang="0">
                      <a:pos x="451" y="363"/>
                    </a:cxn>
                    <a:cxn ang="0">
                      <a:pos x="377" y="433"/>
                    </a:cxn>
                    <a:cxn ang="0">
                      <a:pos x="286" y="484"/>
                    </a:cxn>
                    <a:cxn ang="0">
                      <a:pos x="239" y="515"/>
                    </a:cxn>
                    <a:cxn ang="0">
                      <a:pos x="157" y="531"/>
                    </a:cxn>
                    <a:cxn ang="0">
                      <a:pos x="153" y="562"/>
                    </a:cxn>
                    <a:cxn ang="0">
                      <a:pos x="216" y="590"/>
                    </a:cxn>
                    <a:cxn ang="0">
                      <a:pos x="306" y="614"/>
                    </a:cxn>
                    <a:cxn ang="0">
                      <a:pos x="392" y="661"/>
                    </a:cxn>
                    <a:cxn ang="0">
                      <a:pos x="358" y="696"/>
                    </a:cxn>
                    <a:cxn ang="0">
                      <a:pos x="322" y="708"/>
                    </a:cxn>
                    <a:cxn ang="0">
                      <a:pos x="271" y="656"/>
                    </a:cxn>
                    <a:cxn ang="0">
                      <a:pos x="193" y="625"/>
                    </a:cxn>
                    <a:cxn ang="0">
                      <a:pos x="130" y="602"/>
                    </a:cxn>
                    <a:cxn ang="0">
                      <a:pos x="130" y="555"/>
                    </a:cxn>
                    <a:cxn ang="0">
                      <a:pos x="141" y="504"/>
                    </a:cxn>
                    <a:cxn ang="0">
                      <a:pos x="181" y="484"/>
                    </a:cxn>
                    <a:cxn ang="0">
                      <a:pos x="306" y="433"/>
                    </a:cxn>
                    <a:cxn ang="0">
                      <a:pos x="377" y="354"/>
                    </a:cxn>
                    <a:cxn ang="0">
                      <a:pos x="428" y="272"/>
                    </a:cxn>
                    <a:cxn ang="0">
                      <a:pos x="416" y="232"/>
                    </a:cxn>
                    <a:cxn ang="0">
                      <a:pos x="377" y="185"/>
                    </a:cxn>
                    <a:cxn ang="0">
                      <a:pos x="283" y="119"/>
                    </a:cxn>
                    <a:cxn ang="0">
                      <a:pos x="169" y="95"/>
                    </a:cxn>
                    <a:cxn ang="0">
                      <a:pos x="94" y="91"/>
                    </a:cxn>
                    <a:cxn ang="0">
                      <a:pos x="27" y="91"/>
                    </a:cxn>
                    <a:cxn ang="0">
                      <a:pos x="0" y="48"/>
                    </a:cxn>
                    <a:cxn ang="0">
                      <a:pos x="27" y="0"/>
                    </a:cxn>
                  </a:cxnLst>
                  <a:rect l="0" t="0" r="r" b="b"/>
                  <a:pathLst>
                    <a:path w="499" h="708">
                      <a:moveTo>
                        <a:pt x="27" y="0"/>
                      </a:moveTo>
                      <a:lnTo>
                        <a:pt x="130" y="12"/>
                      </a:lnTo>
                      <a:lnTo>
                        <a:pt x="235" y="32"/>
                      </a:lnTo>
                      <a:lnTo>
                        <a:pt x="346" y="95"/>
                      </a:lnTo>
                      <a:lnTo>
                        <a:pt x="424" y="142"/>
                      </a:lnTo>
                      <a:lnTo>
                        <a:pt x="475" y="209"/>
                      </a:lnTo>
                      <a:lnTo>
                        <a:pt x="499" y="248"/>
                      </a:lnTo>
                      <a:lnTo>
                        <a:pt x="451" y="363"/>
                      </a:lnTo>
                      <a:lnTo>
                        <a:pt x="377" y="433"/>
                      </a:lnTo>
                      <a:lnTo>
                        <a:pt x="286" y="484"/>
                      </a:lnTo>
                      <a:lnTo>
                        <a:pt x="239" y="515"/>
                      </a:lnTo>
                      <a:lnTo>
                        <a:pt x="157" y="531"/>
                      </a:lnTo>
                      <a:lnTo>
                        <a:pt x="153" y="562"/>
                      </a:lnTo>
                      <a:lnTo>
                        <a:pt x="216" y="590"/>
                      </a:lnTo>
                      <a:lnTo>
                        <a:pt x="306" y="614"/>
                      </a:lnTo>
                      <a:lnTo>
                        <a:pt x="392" y="661"/>
                      </a:lnTo>
                      <a:lnTo>
                        <a:pt x="358" y="696"/>
                      </a:lnTo>
                      <a:lnTo>
                        <a:pt x="322" y="708"/>
                      </a:lnTo>
                      <a:lnTo>
                        <a:pt x="271" y="656"/>
                      </a:lnTo>
                      <a:lnTo>
                        <a:pt x="193" y="625"/>
                      </a:lnTo>
                      <a:lnTo>
                        <a:pt x="130" y="602"/>
                      </a:lnTo>
                      <a:lnTo>
                        <a:pt x="130" y="555"/>
                      </a:lnTo>
                      <a:lnTo>
                        <a:pt x="141" y="504"/>
                      </a:lnTo>
                      <a:lnTo>
                        <a:pt x="181" y="484"/>
                      </a:lnTo>
                      <a:lnTo>
                        <a:pt x="306" y="433"/>
                      </a:lnTo>
                      <a:lnTo>
                        <a:pt x="377" y="354"/>
                      </a:lnTo>
                      <a:lnTo>
                        <a:pt x="428" y="272"/>
                      </a:lnTo>
                      <a:lnTo>
                        <a:pt x="416" y="232"/>
                      </a:lnTo>
                      <a:lnTo>
                        <a:pt x="377" y="185"/>
                      </a:lnTo>
                      <a:lnTo>
                        <a:pt x="283" y="119"/>
                      </a:lnTo>
                      <a:lnTo>
                        <a:pt x="169" y="95"/>
                      </a:lnTo>
                      <a:lnTo>
                        <a:pt x="94" y="91"/>
                      </a:lnTo>
                      <a:lnTo>
                        <a:pt x="27" y="91"/>
                      </a:lnTo>
                      <a:lnTo>
                        <a:pt x="0" y="48"/>
                      </a:lnTo>
                      <a:lnTo>
                        <a:pt x="27" y="0"/>
                      </a:lnTo>
                      <a:close/>
                    </a:path>
                  </a:pathLst>
                </a:custGeom>
                <a:solidFill>
                  <a:schemeClr val="tx2"/>
                </a:solidFill>
                <a:ln w="9525">
                  <a:noFill/>
                  <a:round/>
                  <a:headEnd/>
                  <a:tailEnd/>
                </a:ln>
              </p:spPr>
              <p:txBody>
                <a:bodyPr/>
                <a:lstStyle/>
                <a:p>
                  <a:endParaRPr lang="ca-ES"/>
                </a:p>
              </p:txBody>
            </p:sp>
            <p:sp>
              <p:nvSpPr>
                <p:cNvPr id="815114" name="Freeform 10"/>
                <p:cNvSpPr>
                  <a:spLocks/>
                </p:cNvSpPr>
                <p:nvPr/>
              </p:nvSpPr>
              <p:spPr bwMode="auto">
                <a:xfrm>
                  <a:off x="2560" y="2239"/>
                  <a:ext cx="202" cy="228"/>
                </a:xfrm>
                <a:custGeom>
                  <a:avLst/>
                  <a:gdLst/>
                  <a:ahLst/>
                  <a:cxnLst>
                    <a:cxn ang="0">
                      <a:pos x="70" y="0"/>
                    </a:cxn>
                    <a:cxn ang="0">
                      <a:pos x="16" y="0"/>
                    </a:cxn>
                    <a:cxn ang="0">
                      <a:pos x="0" y="83"/>
                    </a:cxn>
                    <a:cxn ang="0">
                      <a:pos x="40" y="131"/>
                    </a:cxn>
                    <a:cxn ang="0">
                      <a:pos x="165" y="244"/>
                    </a:cxn>
                    <a:cxn ang="0">
                      <a:pos x="276" y="389"/>
                    </a:cxn>
                    <a:cxn ang="0">
                      <a:pos x="347" y="539"/>
                    </a:cxn>
                    <a:cxn ang="0">
                      <a:pos x="358" y="637"/>
                    </a:cxn>
                    <a:cxn ang="0">
                      <a:pos x="354" y="708"/>
                    </a:cxn>
                    <a:cxn ang="0">
                      <a:pos x="323" y="869"/>
                    </a:cxn>
                    <a:cxn ang="0">
                      <a:pos x="283" y="999"/>
                    </a:cxn>
                    <a:cxn ang="0">
                      <a:pos x="248" y="1074"/>
                    </a:cxn>
                    <a:cxn ang="0">
                      <a:pos x="240" y="1121"/>
                    </a:cxn>
                    <a:cxn ang="0">
                      <a:pos x="276" y="1121"/>
                    </a:cxn>
                    <a:cxn ang="0">
                      <a:pos x="330" y="1106"/>
                    </a:cxn>
                    <a:cxn ang="0">
                      <a:pos x="347" y="1109"/>
                    </a:cxn>
                    <a:cxn ang="0">
                      <a:pos x="461" y="1116"/>
                    </a:cxn>
                    <a:cxn ang="0">
                      <a:pos x="548" y="1144"/>
                    </a:cxn>
                    <a:cxn ang="0">
                      <a:pos x="579" y="1128"/>
                    </a:cxn>
                    <a:cxn ang="0">
                      <a:pos x="607" y="1069"/>
                    </a:cxn>
                    <a:cxn ang="0">
                      <a:pos x="579" y="1038"/>
                    </a:cxn>
                    <a:cxn ang="0">
                      <a:pos x="449" y="1034"/>
                    </a:cxn>
                    <a:cxn ang="0">
                      <a:pos x="358" y="1046"/>
                    </a:cxn>
                    <a:cxn ang="0">
                      <a:pos x="311" y="1069"/>
                    </a:cxn>
                    <a:cxn ang="0">
                      <a:pos x="319" y="1015"/>
                    </a:cxn>
                    <a:cxn ang="0">
                      <a:pos x="366" y="932"/>
                    </a:cxn>
                    <a:cxn ang="0">
                      <a:pos x="405" y="802"/>
                    </a:cxn>
                    <a:cxn ang="0">
                      <a:pos x="437" y="692"/>
                    </a:cxn>
                    <a:cxn ang="0">
                      <a:pos x="414" y="567"/>
                    </a:cxn>
                    <a:cxn ang="0">
                      <a:pos x="378" y="433"/>
                    </a:cxn>
                    <a:cxn ang="0">
                      <a:pos x="307" y="279"/>
                    </a:cxn>
                    <a:cxn ang="0">
                      <a:pos x="205" y="138"/>
                    </a:cxn>
                    <a:cxn ang="0">
                      <a:pos x="118" y="35"/>
                    </a:cxn>
                    <a:cxn ang="0">
                      <a:pos x="70" y="0"/>
                    </a:cxn>
                  </a:cxnLst>
                  <a:rect l="0" t="0" r="r" b="b"/>
                  <a:pathLst>
                    <a:path w="607" h="1144">
                      <a:moveTo>
                        <a:pt x="70" y="0"/>
                      </a:moveTo>
                      <a:lnTo>
                        <a:pt x="16" y="0"/>
                      </a:lnTo>
                      <a:lnTo>
                        <a:pt x="0" y="83"/>
                      </a:lnTo>
                      <a:lnTo>
                        <a:pt x="40" y="131"/>
                      </a:lnTo>
                      <a:lnTo>
                        <a:pt x="165" y="244"/>
                      </a:lnTo>
                      <a:lnTo>
                        <a:pt x="276" y="389"/>
                      </a:lnTo>
                      <a:lnTo>
                        <a:pt x="347" y="539"/>
                      </a:lnTo>
                      <a:lnTo>
                        <a:pt x="358" y="637"/>
                      </a:lnTo>
                      <a:lnTo>
                        <a:pt x="354" y="708"/>
                      </a:lnTo>
                      <a:lnTo>
                        <a:pt x="323" y="869"/>
                      </a:lnTo>
                      <a:lnTo>
                        <a:pt x="283" y="999"/>
                      </a:lnTo>
                      <a:lnTo>
                        <a:pt x="248" y="1074"/>
                      </a:lnTo>
                      <a:lnTo>
                        <a:pt x="240" y="1121"/>
                      </a:lnTo>
                      <a:lnTo>
                        <a:pt x="276" y="1121"/>
                      </a:lnTo>
                      <a:lnTo>
                        <a:pt x="330" y="1106"/>
                      </a:lnTo>
                      <a:lnTo>
                        <a:pt x="347" y="1109"/>
                      </a:lnTo>
                      <a:lnTo>
                        <a:pt x="461" y="1116"/>
                      </a:lnTo>
                      <a:lnTo>
                        <a:pt x="548" y="1144"/>
                      </a:lnTo>
                      <a:lnTo>
                        <a:pt x="579" y="1128"/>
                      </a:lnTo>
                      <a:lnTo>
                        <a:pt x="607" y="1069"/>
                      </a:lnTo>
                      <a:lnTo>
                        <a:pt x="579" y="1038"/>
                      </a:lnTo>
                      <a:lnTo>
                        <a:pt x="449" y="1034"/>
                      </a:lnTo>
                      <a:lnTo>
                        <a:pt x="358" y="1046"/>
                      </a:lnTo>
                      <a:lnTo>
                        <a:pt x="311" y="1069"/>
                      </a:lnTo>
                      <a:lnTo>
                        <a:pt x="319" y="1015"/>
                      </a:lnTo>
                      <a:lnTo>
                        <a:pt x="366" y="932"/>
                      </a:lnTo>
                      <a:lnTo>
                        <a:pt x="405" y="802"/>
                      </a:lnTo>
                      <a:lnTo>
                        <a:pt x="437" y="692"/>
                      </a:lnTo>
                      <a:lnTo>
                        <a:pt x="414" y="567"/>
                      </a:lnTo>
                      <a:lnTo>
                        <a:pt x="378" y="433"/>
                      </a:lnTo>
                      <a:lnTo>
                        <a:pt x="307" y="279"/>
                      </a:lnTo>
                      <a:lnTo>
                        <a:pt x="205" y="138"/>
                      </a:lnTo>
                      <a:lnTo>
                        <a:pt x="118" y="35"/>
                      </a:lnTo>
                      <a:lnTo>
                        <a:pt x="70" y="0"/>
                      </a:lnTo>
                      <a:close/>
                    </a:path>
                  </a:pathLst>
                </a:custGeom>
                <a:solidFill>
                  <a:schemeClr val="tx2"/>
                </a:solidFill>
                <a:ln w="9525">
                  <a:noFill/>
                  <a:round/>
                  <a:headEnd/>
                  <a:tailEnd/>
                </a:ln>
              </p:spPr>
              <p:txBody>
                <a:bodyPr/>
                <a:lstStyle/>
                <a:p>
                  <a:endParaRPr lang="ca-ES"/>
                </a:p>
              </p:txBody>
            </p:sp>
            <p:sp>
              <p:nvSpPr>
                <p:cNvPr id="815115" name="Freeform 11"/>
                <p:cNvSpPr>
                  <a:spLocks/>
                </p:cNvSpPr>
                <p:nvPr/>
              </p:nvSpPr>
              <p:spPr bwMode="auto">
                <a:xfrm>
                  <a:off x="2433" y="2238"/>
                  <a:ext cx="136" cy="233"/>
                </a:xfrm>
                <a:custGeom>
                  <a:avLst/>
                  <a:gdLst/>
                  <a:ahLst/>
                  <a:cxnLst>
                    <a:cxn ang="0">
                      <a:pos x="283" y="0"/>
                    </a:cxn>
                    <a:cxn ang="0">
                      <a:pos x="232" y="110"/>
                    </a:cxn>
                    <a:cxn ang="0">
                      <a:pos x="196" y="271"/>
                    </a:cxn>
                    <a:cxn ang="0">
                      <a:pos x="153" y="448"/>
                    </a:cxn>
                    <a:cxn ang="0">
                      <a:pos x="114" y="628"/>
                    </a:cxn>
                    <a:cxn ang="0">
                      <a:pos x="114" y="694"/>
                    </a:cxn>
                    <a:cxn ang="0">
                      <a:pos x="153" y="813"/>
                    </a:cxn>
                    <a:cxn ang="0">
                      <a:pos x="208" y="876"/>
                    </a:cxn>
                    <a:cxn ang="0">
                      <a:pos x="259" y="954"/>
                    </a:cxn>
                    <a:cxn ang="0">
                      <a:pos x="295" y="1012"/>
                    </a:cxn>
                    <a:cxn ang="0">
                      <a:pos x="279" y="1040"/>
                    </a:cxn>
                    <a:cxn ang="0">
                      <a:pos x="189" y="1052"/>
                    </a:cxn>
                    <a:cxn ang="0">
                      <a:pos x="43" y="1075"/>
                    </a:cxn>
                    <a:cxn ang="0">
                      <a:pos x="0" y="1111"/>
                    </a:cxn>
                    <a:cxn ang="0">
                      <a:pos x="36" y="1143"/>
                    </a:cxn>
                    <a:cxn ang="0">
                      <a:pos x="118" y="1165"/>
                    </a:cxn>
                    <a:cxn ang="0">
                      <a:pos x="213" y="1118"/>
                    </a:cxn>
                    <a:cxn ang="0">
                      <a:pos x="283" y="1087"/>
                    </a:cxn>
                    <a:cxn ang="0">
                      <a:pos x="373" y="1075"/>
                    </a:cxn>
                    <a:cxn ang="0">
                      <a:pos x="409" y="1064"/>
                    </a:cxn>
                    <a:cxn ang="0">
                      <a:pos x="397" y="1024"/>
                    </a:cxn>
                    <a:cxn ang="0">
                      <a:pos x="295" y="923"/>
                    </a:cxn>
                    <a:cxn ang="0">
                      <a:pos x="235" y="816"/>
                    </a:cxn>
                    <a:cxn ang="0">
                      <a:pos x="184" y="745"/>
                    </a:cxn>
                    <a:cxn ang="0">
                      <a:pos x="177" y="675"/>
                    </a:cxn>
                    <a:cxn ang="0">
                      <a:pos x="201" y="558"/>
                    </a:cxn>
                    <a:cxn ang="0">
                      <a:pos x="256" y="436"/>
                    </a:cxn>
                    <a:cxn ang="0">
                      <a:pos x="315" y="228"/>
                    </a:cxn>
                    <a:cxn ang="0">
                      <a:pos x="366" y="106"/>
                    </a:cxn>
                    <a:cxn ang="0">
                      <a:pos x="361" y="35"/>
                    </a:cxn>
                    <a:cxn ang="0">
                      <a:pos x="315" y="0"/>
                    </a:cxn>
                    <a:cxn ang="0">
                      <a:pos x="283" y="0"/>
                    </a:cxn>
                  </a:cxnLst>
                  <a:rect l="0" t="0" r="r" b="b"/>
                  <a:pathLst>
                    <a:path w="409" h="1165">
                      <a:moveTo>
                        <a:pt x="283" y="0"/>
                      </a:moveTo>
                      <a:lnTo>
                        <a:pt x="232" y="110"/>
                      </a:lnTo>
                      <a:lnTo>
                        <a:pt x="196" y="271"/>
                      </a:lnTo>
                      <a:lnTo>
                        <a:pt x="153" y="448"/>
                      </a:lnTo>
                      <a:lnTo>
                        <a:pt x="114" y="628"/>
                      </a:lnTo>
                      <a:lnTo>
                        <a:pt x="114" y="694"/>
                      </a:lnTo>
                      <a:lnTo>
                        <a:pt x="153" y="813"/>
                      </a:lnTo>
                      <a:lnTo>
                        <a:pt x="208" y="876"/>
                      </a:lnTo>
                      <a:lnTo>
                        <a:pt x="259" y="954"/>
                      </a:lnTo>
                      <a:lnTo>
                        <a:pt x="295" y="1012"/>
                      </a:lnTo>
                      <a:lnTo>
                        <a:pt x="279" y="1040"/>
                      </a:lnTo>
                      <a:lnTo>
                        <a:pt x="189" y="1052"/>
                      </a:lnTo>
                      <a:lnTo>
                        <a:pt x="43" y="1075"/>
                      </a:lnTo>
                      <a:lnTo>
                        <a:pt x="0" y="1111"/>
                      </a:lnTo>
                      <a:lnTo>
                        <a:pt x="36" y="1143"/>
                      </a:lnTo>
                      <a:lnTo>
                        <a:pt x="118" y="1165"/>
                      </a:lnTo>
                      <a:lnTo>
                        <a:pt x="213" y="1118"/>
                      </a:lnTo>
                      <a:lnTo>
                        <a:pt x="283" y="1087"/>
                      </a:lnTo>
                      <a:lnTo>
                        <a:pt x="373" y="1075"/>
                      </a:lnTo>
                      <a:lnTo>
                        <a:pt x="409" y="1064"/>
                      </a:lnTo>
                      <a:lnTo>
                        <a:pt x="397" y="1024"/>
                      </a:lnTo>
                      <a:lnTo>
                        <a:pt x="295" y="923"/>
                      </a:lnTo>
                      <a:lnTo>
                        <a:pt x="235" y="816"/>
                      </a:lnTo>
                      <a:lnTo>
                        <a:pt x="184" y="745"/>
                      </a:lnTo>
                      <a:lnTo>
                        <a:pt x="177" y="675"/>
                      </a:lnTo>
                      <a:lnTo>
                        <a:pt x="201" y="558"/>
                      </a:lnTo>
                      <a:lnTo>
                        <a:pt x="256" y="436"/>
                      </a:lnTo>
                      <a:lnTo>
                        <a:pt x="315" y="228"/>
                      </a:lnTo>
                      <a:lnTo>
                        <a:pt x="366" y="106"/>
                      </a:lnTo>
                      <a:lnTo>
                        <a:pt x="361" y="35"/>
                      </a:lnTo>
                      <a:lnTo>
                        <a:pt x="315" y="0"/>
                      </a:lnTo>
                      <a:lnTo>
                        <a:pt x="283" y="0"/>
                      </a:lnTo>
                      <a:close/>
                    </a:path>
                  </a:pathLst>
                </a:custGeom>
                <a:solidFill>
                  <a:schemeClr val="tx2"/>
                </a:solidFill>
                <a:ln w="9525">
                  <a:noFill/>
                  <a:round/>
                  <a:headEnd/>
                  <a:tailEnd/>
                </a:ln>
              </p:spPr>
              <p:txBody>
                <a:bodyPr/>
                <a:lstStyle/>
                <a:p>
                  <a:endParaRPr lang="ca-ES"/>
                </a:p>
              </p:txBody>
            </p:sp>
          </p:grpSp>
          <p:grpSp>
            <p:nvGrpSpPr>
              <p:cNvPr id="815116" name="Group 12"/>
              <p:cNvGrpSpPr>
                <a:grpSpLocks/>
              </p:cNvGrpSpPr>
              <p:nvPr/>
            </p:nvGrpSpPr>
            <p:grpSpPr bwMode="auto">
              <a:xfrm>
                <a:off x="2579" y="1864"/>
                <a:ext cx="83" cy="69"/>
                <a:chOff x="2579" y="1864"/>
                <a:chExt cx="83" cy="69"/>
              </a:xfrm>
            </p:grpSpPr>
            <p:sp>
              <p:nvSpPr>
                <p:cNvPr id="815117" name="Freeform 13"/>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15118" name="Freeform 14"/>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grpSp>
          <p:nvGrpSpPr>
            <p:cNvPr id="815119" name="Group 15"/>
            <p:cNvGrpSpPr>
              <a:grpSpLocks/>
            </p:cNvGrpSpPr>
            <p:nvPr/>
          </p:nvGrpSpPr>
          <p:grpSpPr bwMode="auto">
            <a:xfrm>
              <a:off x="1392" y="1536"/>
              <a:ext cx="1851" cy="1527"/>
              <a:chOff x="2762" y="1817"/>
              <a:chExt cx="371" cy="698"/>
            </a:xfrm>
          </p:grpSpPr>
          <p:grpSp>
            <p:nvGrpSpPr>
              <p:cNvPr id="815120" name="Group 16"/>
              <p:cNvGrpSpPr>
                <a:grpSpLocks/>
              </p:cNvGrpSpPr>
              <p:nvPr/>
            </p:nvGrpSpPr>
            <p:grpSpPr bwMode="auto">
              <a:xfrm>
                <a:off x="2762" y="1817"/>
                <a:ext cx="341" cy="358"/>
                <a:chOff x="2762" y="1817"/>
                <a:chExt cx="341" cy="358"/>
              </a:xfrm>
            </p:grpSpPr>
            <p:sp>
              <p:nvSpPr>
                <p:cNvPr id="815121" name="Freeform 17"/>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15122" name="Freeform 18"/>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15123" name="Group 19"/>
              <p:cNvGrpSpPr>
                <a:grpSpLocks/>
              </p:cNvGrpSpPr>
              <p:nvPr/>
            </p:nvGrpSpPr>
            <p:grpSpPr bwMode="auto">
              <a:xfrm>
                <a:off x="2762" y="2160"/>
                <a:ext cx="371" cy="355"/>
                <a:chOff x="2762" y="2160"/>
                <a:chExt cx="371" cy="355"/>
              </a:xfrm>
            </p:grpSpPr>
            <p:sp>
              <p:nvSpPr>
                <p:cNvPr id="815124" name="Freeform 20"/>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15125" name="Freeform 21"/>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grpSp>
        <p:nvGrpSpPr>
          <p:cNvPr id="815126" name="Group 22"/>
          <p:cNvGrpSpPr>
            <a:grpSpLocks/>
          </p:cNvGrpSpPr>
          <p:nvPr/>
        </p:nvGrpSpPr>
        <p:grpSpPr bwMode="auto">
          <a:xfrm>
            <a:off x="2362200" y="1981200"/>
            <a:ext cx="5943600" cy="3352800"/>
            <a:chOff x="1488" y="1248"/>
            <a:chExt cx="3744" cy="2112"/>
          </a:xfrm>
        </p:grpSpPr>
        <p:sp>
          <p:nvSpPr>
            <p:cNvPr id="815127" name="Text Box 23"/>
            <p:cNvSpPr txBox="1">
              <a:spLocks noChangeArrowheads="1"/>
            </p:cNvSpPr>
            <p:nvPr/>
          </p:nvSpPr>
          <p:spPr bwMode="auto">
            <a:xfrm>
              <a:off x="3216" y="1248"/>
              <a:ext cx="2016" cy="596"/>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a:t>
              </a:r>
              <a:r>
                <a:rPr lang="fr-FR" sz="2800">
                  <a:latin typeface="Times New Roman" pitchFamily="18" charset="0"/>
                </a:rPr>
                <a:t>s</a:t>
              </a:r>
              <a:r>
                <a:rPr lang="en-US" sz="2800">
                  <a:latin typeface="Times New Roman" pitchFamily="18" charset="0"/>
                </a:rPr>
                <a:t> of </a:t>
              </a:r>
              <a:r>
                <a:rPr lang="fr-FR" sz="2800">
                  <a:latin typeface="Times New Roman" pitchFamily="18" charset="0"/>
                </a:rPr>
                <a:t>smoking</a:t>
              </a:r>
              <a:endParaRPr lang="en-US" sz="3200">
                <a:latin typeface="Times New Roman" pitchFamily="18" charset="0"/>
              </a:endParaRPr>
            </a:p>
          </p:txBody>
        </p:sp>
        <p:sp>
          <p:nvSpPr>
            <p:cNvPr id="815128" name="Text Box 24"/>
            <p:cNvSpPr txBox="1">
              <a:spLocks noChangeArrowheads="1"/>
            </p:cNvSpPr>
            <p:nvPr/>
          </p:nvSpPr>
          <p:spPr bwMode="auto">
            <a:xfrm>
              <a:off x="3264" y="2736"/>
              <a:ext cx="1824" cy="596"/>
            </a:xfrm>
            <a:prstGeom prst="rect">
              <a:avLst/>
            </a:prstGeom>
            <a:noFill/>
            <a:ln w="9525">
              <a:noFill/>
              <a:miter lim="800000"/>
              <a:headEnd/>
              <a:tailEnd/>
            </a:ln>
            <a:effectLst/>
          </p:spPr>
          <p:txBody>
            <a:bodyPr>
              <a:spAutoFit/>
            </a:bodyPr>
            <a:lstStyle/>
            <a:p>
              <a:pPr algn="l">
                <a:spcBef>
                  <a:spcPct val="0"/>
                </a:spcBef>
              </a:pPr>
              <a:r>
                <a:rPr lang="en-GB" sz="2800">
                  <a:latin typeface="Times New Roman" pitchFamily="18" charset="0"/>
                </a:rPr>
                <a:t>Consequences of not smoking</a:t>
              </a:r>
            </a:p>
          </p:txBody>
        </p:sp>
        <p:sp>
          <p:nvSpPr>
            <p:cNvPr id="815129" name="Rectangle 25"/>
            <p:cNvSpPr>
              <a:spLocks noChangeArrowheads="1"/>
            </p:cNvSpPr>
            <p:nvPr/>
          </p:nvSpPr>
          <p:spPr bwMode="auto">
            <a:xfrm>
              <a:off x="1488" y="1296"/>
              <a:ext cx="1187" cy="288"/>
            </a:xfrm>
            <a:prstGeom prst="rect">
              <a:avLst/>
            </a:prstGeom>
            <a:noFill/>
            <a:ln w="9525">
              <a:noFill/>
              <a:miter lim="800000"/>
              <a:headEnd/>
              <a:tailEnd/>
            </a:ln>
            <a:effectLst/>
          </p:spPr>
          <p:txBody>
            <a:bodyPr wrap="none">
              <a:spAutoFit/>
            </a:bodyPr>
            <a:lstStyle/>
            <a:p>
              <a:pPr algn="l">
                <a:spcBef>
                  <a:spcPct val="0"/>
                </a:spcBef>
              </a:pPr>
              <a:r>
                <a:rPr lang="en-GB" sz="2400">
                  <a:latin typeface="Times New Roman" pitchFamily="18" charset="0"/>
                </a:rPr>
                <a:t>Start smoking</a:t>
              </a:r>
            </a:p>
          </p:txBody>
        </p:sp>
        <p:sp>
          <p:nvSpPr>
            <p:cNvPr id="815130" name="Rectangle 26"/>
            <p:cNvSpPr>
              <a:spLocks noChangeArrowheads="1"/>
            </p:cNvSpPr>
            <p:nvPr/>
          </p:nvSpPr>
          <p:spPr bwMode="auto">
            <a:xfrm>
              <a:off x="1680" y="3072"/>
              <a:ext cx="913" cy="288"/>
            </a:xfrm>
            <a:prstGeom prst="rect">
              <a:avLst/>
            </a:prstGeom>
            <a:noFill/>
            <a:ln w="9525">
              <a:noFill/>
              <a:miter lim="800000"/>
              <a:headEnd/>
              <a:tailEnd/>
            </a:ln>
            <a:effectLst/>
          </p:spPr>
          <p:txBody>
            <a:bodyPr wrap="none">
              <a:spAutoFit/>
            </a:bodyPr>
            <a:lstStyle/>
            <a:p>
              <a:pPr algn="l">
                <a:spcBef>
                  <a:spcPct val="0"/>
                </a:spcBef>
              </a:pPr>
              <a:r>
                <a:rPr lang="en-GB" sz="2400">
                  <a:latin typeface="Times New Roman" pitchFamily="18" charset="0"/>
                </a:rPr>
                <a:t>Don't start</a:t>
              </a:r>
            </a:p>
          </p:txBody>
        </p:sp>
      </p:grpSp>
      <p:sp>
        <p:nvSpPr>
          <p:cNvPr id="815131" name="Text Box 27"/>
          <p:cNvSpPr txBox="1">
            <a:spLocks noChangeArrowheads="1"/>
          </p:cNvSpPr>
          <p:nvPr/>
        </p:nvSpPr>
        <p:spPr bwMode="auto">
          <a:xfrm>
            <a:off x="827088" y="5661025"/>
            <a:ext cx="7921625" cy="822325"/>
          </a:xfrm>
          <a:prstGeom prst="rect">
            <a:avLst/>
          </a:prstGeom>
          <a:noFill/>
          <a:ln w="9525">
            <a:noFill/>
            <a:miter lim="800000"/>
            <a:headEnd/>
            <a:tailEnd/>
          </a:ln>
          <a:effectLst/>
        </p:spPr>
        <p:txBody>
          <a:bodyPr>
            <a:spAutoFit/>
          </a:bodyPr>
          <a:lstStyle/>
          <a:p>
            <a:pPr>
              <a:spcBef>
                <a:spcPct val="0"/>
              </a:spcBef>
            </a:pPr>
            <a:r>
              <a:rPr lang="en-US" sz="2400" i="1"/>
              <a:t>Teenagers are less concerned by the consequences and ~80% of long-term smokers start before 20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54" name="Rectangle 2"/>
          <p:cNvSpPr>
            <a:spLocks noGrp="1" noChangeArrowheads="1"/>
          </p:cNvSpPr>
          <p:nvPr>
            <p:ph type="title"/>
          </p:nvPr>
        </p:nvSpPr>
        <p:spPr/>
        <p:txBody>
          <a:bodyPr/>
          <a:lstStyle/>
          <a:p>
            <a:r>
              <a:rPr lang="en-US"/>
              <a:t>The Quitter Dilemma</a:t>
            </a:r>
          </a:p>
        </p:txBody>
      </p:sp>
      <p:grpSp>
        <p:nvGrpSpPr>
          <p:cNvPr id="817155" name="Group 3"/>
          <p:cNvGrpSpPr>
            <a:grpSpLocks/>
          </p:cNvGrpSpPr>
          <p:nvPr/>
        </p:nvGrpSpPr>
        <p:grpSpPr bwMode="auto">
          <a:xfrm>
            <a:off x="762000" y="2438400"/>
            <a:ext cx="4386263" cy="2424113"/>
            <a:chOff x="480" y="1536"/>
            <a:chExt cx="2763" cy="1527"/>
          </a:xfrm>
        </p:grpSpPr>
        <p:grpSp>
          <p:nvGrpSpPr>
            <p:cNvPr id="817156" name="Group 4"/>
            <p:cNvGrpSpPr>
              <a:grpSpLocks/>
            </p:cNvGrpSpPr>
            <p:nvPr/>
          </p:nvGrpSpPr>
          <p:grpSpPr bwMode="auto">
            <a:xfrm>
              <a:off x="480" y="1728"/>
              <a:ext cx="909" cy="1251"/>
              <a:chOff x="2301" y="1864"/>
              <a:chExt cx="461" cy="607"/>
            </a:xfrm>
          </p:grpSpPr>
          <p:grpSp>
            <p:nvGrpSpPr>
              <p:cNvPr id="817157" name="Group 5"/>
              <p:cNvGrpSpPr>
                <a:grpSpLocks/>
              </p:cNvGrpSpPr>
              <p:nvPr/>
            </p:nvGrpSpPr>
            <p:grpSpPr bwMode="auto">
              <a:xfrm>
                <a:off x="2301" y="1910"/>
                <a:ext cx="461" cy="561"/>
                <a:chOff x="2301" y="1910"/>
                <a:chExt cx="461" cy="561"/>
              </a:xfrm>
            </p:grpSpPr>
            <p:sp>
              <p:nvSpPr>
                <p:cNvPr id="817158" name="Freeform 6"/>
                <p:cNvSpPr>
                  <a:spLocks/>
                </p:cNvSpPr>
                <p:nvPr/>
              </p:nvSpPr>
              <p:spPr bwMode="auto">
                <a:xfrm>
                  <a:off x="2448" y="1942"/>
                  <a:ext cx="181" cy="122"/>
                </a:xfrm>
                <a:custGeom>
                  <a:avLst/>
                  <a:gdLst/>
                  <a:ahLst/>
                  <a:cxnLst>
                    <a:cxn ang="0">
                      <a:pos x="283" y="141"/>
                    </a:cxn>
                    <a:cxn ang="0">
                      <a:pos x="235" y="79"/>
                    </a:cxn>
                    <a:cxn ang="0">
                      <a:pos x="169" y="31"/>
                    </a:cxn>
                    <a:cxn ang="0">
                      <a:pos x="109" y="0"/>
                    </a:cxn>
                    <a:cxn ang="0">
                      <a:pos x="62" y="8"/>
                    </a:cxn>
                    <a:cxn ang="0">
                      <a:pos x="28" y="43"/>
                    </a:cxn>
                    <a:cxn ang="0">
                      <a:pos x="0" y="150"/>
                    </a:cxn>
                    <a:cxn ang="0">
                      <a:pos x="11" y="272"/>
                    </a:cxn>
                    <a:cxn ang="0">
                      <a:pos x="39" y="389"/>
                    </a:cxn>
                    <a:cxn ang="0">
                      <a:pos x="70" y="479"/>
                    </a:cxn>
                    <a:cxn ang="0">
                      <a:pos x="130" y="574"/>
                    </a:cxn>
                    <a:cxn ang="0">
                      <a:pos x="181" y="612"/>
                    </a:cxn>
                    <a:cxn ang="0">
                      <a:pos x="251" y="612"/>
                    </a:cxn>
                    <a:cxn ang="0">
                      <a:pos x="322" y="586"/>
                    </a:cxn>
                    <a:cxn ang="0">
                      <a:pos x="358" y="518"/>
                    </a:cxn>
                    <a:cxn ang="0">
                      <a:pos x="377" y="432"/>
                    </a:cxn>
                    <a:cxn ang="0">
                      <a:pos x="369" y="326"/>
                    </a:cxn>
                    <a:cxn ang="0">
                      <a:pos x="534" y="338"/>
                    </a:cxn>
                    <a:cxn ang="0">
                      <a:pos x="543" y="291"/>
                    </a:cxn>
                    <a:cxn ang="0">
                      <a:pos x="354" y="272"/>
                    </a:cxn>
                    <a:cxn ang="0">
                      <a:pos x="307" y="162"/>
                    </a:cxn>
                    <a:cxn ang="0">
                      <a:pos x="283" y="141"/>
                    </a:cxn>
                  </a:cxnLst>
                  <a:rect l="0" t="0" r="r" b="b"/>
                  <a:pathLst>
                    <a:path w="543" h="612">
                      <a:moveTo>
                        <a:pt x="283" y="141"/>
                      </a:moveTo>
                      <a:lnTo>
                        <a:pt x="235" y="79"/>
                      </a:lnTo>
                      <a:lnTo>
                        <a:pt x="169" y="31"/>
                      </a:lnTo>
                      <a:lnTo>
                        <a:pt x="109" y="0"/>
                      </a:lnTo>
                      <a:lnTo>
                        <a:pt x="62" y="8"/>
                      </a:lnTo>
                      <a:lnTo>
                        <a:pt x="28" y="43"/>
                      </a:lnTo>
                      <a:lnTo>
                        <a:pt x="0" y="150"/>
                      </a:lnTo>
                      <a:lnTo>
                        <a:pt x="11" y="272"/>
                      </a:lnTo>
                      <a:lnTo>
                        <a:pt x="39" y="389"/>
                      </a:lnTo>
                      <a:lnTo>
                        <a:pt x="70" y="479"/>
                      </a:lnTo>
                      <a:lnTo>
                        <a:pt x="130" y="574"/>
                      </a:lnTo>
                      <a:lnTo>
                        <a:pt x="181" y="612"/>
                      </a:lnTo>
                      <a:lnTo>
                        <a:pt x="251" y="612"/>
                      </a:lnTo>
                      <a:lnTo>
                        <a:pt x="322" y="586"/>
                      </a:lnTo>
                      <a:lnTo>
                        <a:pt x="358" y="518"/>
                      </a:lnTo>
                      <a:lnTo>
                        <a:pt x="377" y="432"/>
                      </a:lnTo>
                      <a:lnTo>
                        <a:pt x="369" y="326"/>
                      </a:lnTo>
                      <a:lnTo>
                        <a:pt x="534" y="338"/>
                      </a:lnTo>
                      <a:lnTo>
                        <a:pt x="543" y="291"/>
                      </a:lnTo>
                      <a:lnTo>
                        <a:pt x="354" y="272"/>
                      </a:lnTo>
                      <a:lnTo>
                        <a:pt x="307" y="162"/>
                      </a:lnTo>
                      <a:lnTo>
                        <a:pt x="283" y="141"/>
                      </a:lnTo>
                      <a:close/>
                    </a:path>
                  </a:pathLst>
                </a:custGeom>
                <a:solidFill>
                  <a:schemeClr val="tx2"/>
                </a:solidFill>
                <a:ln w="9525">
                  <a:noFill/>
                  <a:round/>
                  <a:headEnd/>
                  <a:tailEnd/>
                </a:ln>
              </p:spPr>
              <p:txBody>
                <a:bodyPr/>
                <a:lstStyle/>
                <a:p>
                  <a:endParaRPr lang="ca-ES"/>
                </a:p>
              </p:txBody>
            </p:sp>
            <p:sp>
              <p:nvSpPr>
                <p:cNvPr id="817159" name="Freeform 7"/>
                <p:cNvSpPr>
                  <a:spLocks/>
                </p:cNvSpPr>
                <p:nvPr/>
              </p:nvSpPr>
              <p:spPr bwMode="auto">
                <a:xfrm>
                  <a:off x="2301" y="1910"/>
                  <a:ext cx="208" cy="197"/>
                </a:xfrm>
                <a:custGeom>
                  <a:avLst/>
                  <a:gdLst/>
                  <a:ahLst/>
                  <a:cxnLst>
                    <a:cxn ang="0">
                      <a:pos x="364" y="23"/>
                    </a:cxn>
                    <a:cxn ang="0">
                      <a:pos x="442" y="0"/>
                    </a:cxn>
                    <a:cxn ang="0">
                      <a:pos x="505" y="4"/>
                    </a:cxn>
                    <a:cxn ang="0">
                      <a:pos x="553" y="39"/>
                    </a:cxn>
                    <a:cxn ang="0">
                      <a:pos x="585" y="94"/>
                    </a:cxn>
                    <a:cxn ang="0">
                      <a:pos x="573" y="152"/>
                    </a:cxn>
                    <a:cxn ang="0">
                      <a:pos x="529" y="152"/>
                    </a:cxn>
                    <a:cxn ang="0">
                      <a:pos x="541" y="105"/>
                    </a:cxn>
                    <a:cxn ang="0">
                      <a:pos x="505" y="63"/>
                    </a:cxn>
                    <a:cxn ang="0">
                      <a:pos x="471" y="47"/>
                    </a:cxn>
                    <a:cxn ang="0">
                      <a:pos x="412" y="63"/>
                    </a:cxn>
                    <a:cxn ang="0">
                      <a:pos x="435" y="110"/>
                    </a:cxn>
                    <a:cxn ang="0">
                      <a:pos x="442" y="152"/>
                    </a:cxn>
                    <a:cxn ang="0">
                      <a:pos x="435" y="188"/>
                    </a:cxn>
                    <a:cxn ang="0">
                      <a:pos x="376" y="204"/>
                    </a:cxn>
                    <a:cxn ang="0">
                      <a:pos x="313" y="192"/>
                    </a:cxn>
                    <a:cxn ang="0">
                      <a:pos x="301" y="164"/>
                    </a:cxn>
                    <a:cxn ang="0">
                      <a:pos x="235" y="239"/>
                    </a:cxn>
                    <a:cxn ang="0">
                      <a:pos x="195" y="321"/>
                    </a:cxn>
                    <a:cxn ang="0">
                      <a:pos x="141" y="428"/>
                    </a:cxn>
                    <a:cxn ang="0">
                      <a:pos x="105" y="522"/>
                    </a:cxn>
                    <a:cxn ang="0">
                      <a:pos x="90" y="612"/>
                    </a:cxn>
                    <a:cxn ang="0">
                      <a:pos x="102" y="659"/>
                    </a:cxn>
                    <a:cxn ang="0">
                      <a:pos x="165" y="719"/>
                    </a:cxn>
                    <a:cxn ang="0">
                      <a:pos x="294" y="769"/>
                    </a:cxn>
                    <a:cxn ang="0">
                      <a:pos x="364" y="792"/>
                    </a:cxn>
                    <a:cxn ang="0">
                      <a:pos x="435" y="804"/>
                    </a:cxn>
                    <a:cxn ang="0">
                      <a:pos x="541" y="848"/>
                    </a:cxn>
                    <a:cxn ang="0">
                      <a:pos x="619" y="876"/>
                    </a:cxn>
                    <a:cxn ang="0">
                      <a:pos x="624" y="930"/>
                    </a:cxn>
                    <a:cxn ang="0">
                      <a:pos x="585" y="970"/>
                    </a:cxn>
                    <a:cxn ang="0">
                      <a:pos x="537" y="982"/>
                    </a:cxn>
                    <a:cxn ang="0">
                      <a:pos x="466" y="946"/>
                    </a:cxn>
                    <a:cxn ang="0">
                      <a:pos x="301" y="860"/>
                    </a:cxn>
                    <a:cxn ang="0">
                      <a:pos x="165" y="801"/>
                    </a:cxn>
                    <a:cxn ang="0">
                      <a:pos x="70" y="734"/>
                    </a:cxn>
                    <a:cxn ang="0">
                      <a:pos x="7" y="675"/>
                    </a:cxn>
                    <a:cxn ang="0">
                      <a:pos x="0" y="604"/>
                    </a:cxn>
                    <a:cxn ang="0">
                      <a:pos x="34" y="510"/>
                    </a:cxn>
                    <a:cxn ang="0">
                      <a:pos x="105" y="368"/>
                    </a:cxn>
                    <a:cxn ang="0">
                      <a:pos x="172" y="251"/>
                    </a:cxn>
                    <a:cxn ang="0">
                      <a:pos x="255" y="129"/>
                    </a:cxn>
                    <a:cxn ang="0">
                      <a:pos x="318" y="58"/>
                    </a:cxn>
                    <a:cxn ang="0">
                      <a:pos x="396" y="23"/>
                    </a:cxn>
                    <a:cxn ang="0">
                      <a:pos x="364" y="23"/>
                    </a:cxn>
                  </a:cxnLst>
                  <a:rect l="0" t="0" r="r" b="b"/>
                  <a:pathLst>
                    <a:path w="624" h="982">
                      <a:moveTo>
                        <a:pt x="364" y="23"/>
                      </a:moveTo>
                      <a:lnTo>
                        <a:pt x="442" y="0"/>
                      </a:lnTo>
                      <a:lnTo>
                        <a:pt x="505" y="4"/>
                      </a:lnTo>
                      <a:lnTo>
                        <a:pt x="553" y="39"/>
                      </a:lnTo>
                      <a:lnTo>
                        <a:pt x="585" y="94"/>
                      </a:lnTo>
                      <a:lnTo>
                        <a:pt x="573" y="152"/>
                      </a:lnTo>
                      <a:lnTo>
                        <a:pt x="529" y="152"/>
                      </a:lnTo>
                      <a:lnTo>
                        <a:pt x="541" y="105"/>
                      </a:lnTo>
                      <a:lnTo>
                        <a:pt x="505" y="63"/>
                      </a:lnTo>
                      <a:lnTo>
                        <a:pt x="471" y="47"/>
                      </a:lnTo>
                      <a:lnTo>
                        <a:pt x="412" y="63"/>
                      </a:lnTo>
                      <a:lnTo>
                        <a:pt x="435" y="110"/>
                      </a:lnTo>
                      <a:lnTo>
                        <a:pt x="442" y="152"/>
                      </a:lnTo>
                      <a:lnTo>
                        <a:pt x="435" y="188"/>
                      </a:lnTo>
                      <a:lnTo>
                        <a:pt x="376" y="204"/>
                      </a:lnTo>
                      <a:lnTo>
                        <a:pt x="313" y="192"/>
                      </a:lnTo>
                      <a:lnTo>
                        <a:pt x="301" y="164"/>
                      </a:lnTo>
                      <a:lnTo>
                        <a:pt x="235" y="239"/>
                      </a:lnTo>
                      <a:lnTo>
                        <a:pt x="195" y="321"/>
                      </a:lnTo>
                      <a:lnTo>
                        <a:pt x="141" y="428"/>
                      </a:lnTo>
                      <a:lnTo>
                        <a:pt x="105" y="522"/>
                      </a:lnTo>
                      <a:lnTo>
                        <a:pt x="90" y="612"/>
                      </a:lnTo>
                      <a:lnTo>
                        <a:pt x="102" y="659"/>
                      </a:lnTo>
                      <a:lnTo>
                        <a:pt x="165" y="719"/>
                      </a:lnTo>
                      <a:lnTo>
                        <a:pt x="294" y="769"/>
                      </a:lnTo>
                      <a:lnTo>
                        <a:pt x="364" y="792"/>
                      </a:lnTo>
                      <a:lnTo>
                        <a:pt x="435" y="804"/>
                      </a:lnTo>
                      <a:lnTo>
                        <a:pt x="541" y="848"/>
                      </a:lnTo>
                      <a:lnTo>
                        <a:pt x="619" y="876"/>
                      </a:lnTo>
                      <a:lnTo>
                        <a:pt x="624" y="930"/>
                      </a:lnTo>
                      <a:lnTo>
                        <a:pt x="585" y="970"/>
                      </a:lnTo>
                      <a:lnTo>
                        <a:pt x="537" y="982"/>
                      </a:lnTo>
                      <a:lnTo>
                        <a:pt x="466" y="946"/>
                      </a:lnTo>
                      <a:lnTo>
                        <a:pt x="301" y="860"/>
                      </a:lnTo>
                      <a:lnTo>
                        <a:pt x="165" y="801"/>
                      </a:lnTo>
                      <a:lnTo>
                        <a:pt x="70" y="734"/>
                      </a:lnTo>
                      <a:lnTo>
                        <a:pt x="7" y="675"/>
                      </a:lnTo>
                      <a:lnTo>
                        <a:pt x="0" y="604"/>
                      </a:lnTo>
                      <a:lnTo>
                        <a:pt x="34" y="510"/>
                      </a:lnTo>
                      <a:lnTo>
                        <a:pt x="105" y="368"/>
                      </a:lnTo>
                      <a:lnTo>
                        <a:pt x="172" y="251"/>
                      </a:lnTo>
                      <a:lnTo>
                        <a:pt x="255" y="129"/>
                      </a:lnTo>
                      <a:lnTo>
                        <a:pt x="318" y="58"/>
                      </a:lnTo>
                      <a:lnTo>
                        <a:pt x="396" y="23"/>
                      </a:lnTo>
                      <a:lnTo>
                        <a:pt x="364" y="23"/>
                      </a:lnTo>
                      <a:close/>
                    </a:path>
                  </a:pathLst>
                </a:custGeom>
                <a:solidFill>
                  <a:schemeClr val="tx2"/>
                </a:solidFill>
                <a:ln w="9525">
                  <a:noFill/>
                  <a:round/>
                  <a:headEnd/>
                  <a:tailEnd/>
                </a:ln>
              </p:spPr>
              <p:txBody>
                <a:bodyPr/>
                <a:lstStyle/>
                <a:p>
                  <a:endParaRPr lang="ca-ES"/>
                </a:p>
              </p:txBody>
            </p:sp>
            <p:sp>
              <p:nvSpPr>
                <p:cNvPr id="817160" name="Freeform 8"/>
                <p:cNvSpPr>
                  <a:spLocks/>
                </p:cNvSpPr>
                <p:nvPr/>
              </p:nvSpPr>
              <p:spPr bwMode="auto">
                <a:xfrm>
                  <a:off x="2497" y="2073"/>
                  <a:ext cx="109" cy="185"/>
                </a:xfrm>
                <a:custGeom>
                  <a:avLst/>
                  <a:gdLst/>
                  <a:ahLst/>
                  <a:cxnLst>
                    <a:cxn ang="0">
                      <a:pos x="21" y="71"/>
                    </a:cxn>
                    <a:cxn ang="0">
                      <a:pos x="32" y="24"/>
                    </a:cxn>
                    <a:cxn ang="0">
                      <a:pos x="84" y="0"/>
                    </a:cxn>
                    <a:cxn ang="0">
                      <a:pos x="130" y="0"/>
                    </a:cxn>
                    <a:cxn ang="0">
                      <a:pos x="189" y="35"/>
                    </a:cxn>
                    <a:cxn ang="0">
                      <a:pos x="245" y="118"/>
                    </a:cxn>
                    <a:cxn ang="0">
                      <a:pos x="284" y="204"/>
                    </a:cxn>
                    <a:cxn ang="0">
                      <a:pos x="303" y="321"/>
                    </a:cxn>
                    <a:cxn ang="0">
                      <a:pos x="320" y="459"/>
                    </a:cxn>
                    <a:cxn ang="0">
                      <a:pos x="327" y="592"/>
                    </a:cxn>
                    <a:cxn ang="0">
                      <a:pos x="327" y="765"/>
                    </a:cxn>
                    <a:cxn ang="0">
                      <a:pos x="303" y="871"/>
                    </a:cxn>
                    <a:cxn ang="0">
                      <a:pos x="260" y="910"/>
                    </a:cxn>
                    <a:cxn ang="0">
                      <a:pos x="186" y="922"/>
                    </a:cxn>
                    <a:cxn ang="0">
                      <a:pos x="107" y="918"/>
                    </a:cxn>
                    <a:cxn ang="0">
                      <a:pos x="67" y="871"/>
                    </a:cxn>
                    <a:cxn ang="0">
                      <a:pos x="44" y="789"/>
                    </a:cxn>
                    <a:cxn ang="0">
                      <a:pos x="24" y="707"/>
                    </a:cxn>
                    <a:cxn ang="0">
                      <a:pos x="9" y="557"/>
                    </a:cxn>
                    <a:cxn ang="0">
                      <a:pos x="0" y="389"/>
                    </a:cxn>
                    <a:cxn ang="0">
                      <a:pos x="0" y="192"/>
                    </a:cxn>
                    <a:cxn ang="0">
                      <a:pos x="21" y="106"/>
                    </a:cxn>
                    <a:cxn ang="0">
                      <a:pos x="21" y="71"/>
                    </a:cxn>
                  </a:cxnLst>
                  <a:rect l="0" t="0" r="r" b="b"/>
                  <a:pathLst>
                    <a:path w="327" h="922">
                      <a:moveTo>
                        <a:pt x="21" y="71"/>
                      </a:moveTo>
                      <a:lnTo>
                        <a:pt x="32" y="24"/>
                      </a:lnTo>
                      <a:lnTo>
                        <a:pt x="84" y="0"/>
                      </a:lnTo>
                      <a:lnTo>
                        <a:pt x="130" y="0"/>
                      </a:lnTo>
                      <a:lnTo>
                        <a:pt x="189" y="35"/>
                      </a:lnTo>
                      <a:lnTo>
                        <a:pt x="245" y="118"/>
                      </a:lnTo>
                      <a:lnTo>
                        <a:pt x="284" y="204"/>
                      </a:lnTo>
                      <a:lnTo>
                        <a:pt x="303" y="321"/>
                      </a:lnTo>
                      <a:lnTo>
                        <a:pt x="320" y="459"/>
                      </a:lnTo>
                      <a:lnTo>
                        <a:pt x="327" y="592"/>
                      </a:lnTo>
                      <a:lnTo>
                        <a:pt x="327" y="765"/>
                      </a:lnTo>
                      <a:lnTo>
                        <a:pt x="303" y="871"/>
                      </a:lnTo>
                      <a:lnTo>
                        <a:pt x="260" y="910"/>
                      </a:lnTo>
                      <a:lnTo>
                        <a:pt x="186" y="922"/>
                      </a:lnTo>
                      <a:lnTo>
                        <a:pt x="107" y="918"/>
                      </a:lnTo>
                      <a:lnTo>
                        <a:pt x="67" y="871"/>
                      </a:lnTo>
                      <a:lnTo>
                        <a:pt x="44" y="789"/>
                      </a:lnTo>
                      <a:lnTo>
                        <a:pt x="24" y="707"/>
                      </a:lnTo>
                      <a:lnTo>
                        <a:pt x="9" y="557"/>
                      </a:lnTo>
                      <a:lnTo>
                        <a:pt x="0" y="389"/>
                      </a:lnTo>
                      <a:lnTo>
                        <a:pt x="0" y="192"/>
                      </a:lnTo>
                      <a:lnTo>
                        <a:pt x="21" y="106"/>
                      </a:lnTo>
                      <a:lnTo>
                        <a:pt x="21" y="71"/>
                      </a:lnTo>
                      <a:close/>
                    </a:path>
                  </a:pathLst>
                </a:custGeom>
                <a:solidFill>
                  <a:schemeClr val="tx2"/>
                </a:solidFill>
                <a:ln w="9525">
                  <a:noFill/>
                  <a:round/>
                  <a:headEnd/>
                  <a:tailEnd/>
                </a:ln>
              </p:spPr>
              <p:txBody>
                <a:bodyPr/>
                <a:lstStyle/>
                <a:p>
                  <a:endParaRPr lang="ca-ES"/>
                </a:p>
              </p:txBody>
            </p:sp>
            <p:sp>
              <p:nvSpPr>
                <p:cNvPr id="817161" name="Freeform 9"/>
                <p:cNvSpPr>
                  <a:spLocks/>
                </p:cNvSpPr>
                <p:nvPr/>
              </p:nvSpPr>
              <p:spPr bwMode="auto">
                <a:xfrm>
                  <a:off x="2547" y="2078"/>
                  <a:ext cx="166" cy="142"/>
                </a:xfrm>
                <a:custGeom>
                  <a:avLst/>
                  <a:gdLst/>
                  <a:ahLst/>
                  <a:cxnLst>
                    <a:cxn ang="0">
                      <a:pos x="27" y="0"/>
                    </a:cxn>
                    <a:cxn ang="0">
                      <a:pos x="130" y="12"/>
                    </a:cxn>
                    <a:cxn ang="0">
                      <a:pos x="235" y="32"/>
                    </a:cxn>
                    <a:cxn ang="0">
                      <a:pos x="346" y="95"/>
                    </a:cxn>
                    <a:cxn ang="0">
                      <a:pos x="424" y="142"/>
                    </a:cxn>
                    <a:cxn ang="0">
                      <a:pos x="475" y="209"/>
                    </a:cxn>
                    <a:cxn ang="0">
                      <a:pos x="499" y="248"/>
                    </a:cxn>
                    <a:cxn ang="0">
                      <a:pos x="451" y="363"/>
                    </a:cxn>
                    <a:cxn ang="0">
                      <a:pos x="377" y="433"/>
                    </a:cxn>
                    <a:cxn ang="0">
                      <a:pos x="286" y="484"/>
                    </a:cxn>
                    <a:cxn ang="0">
                      <a:pos x="239" y="515"/>
                    </a:cxn>
                    <a:cxn ang="0">
                      <a:pos x="157" y="531"/>
                    </a:cxn>
                    <a:cxn ang="0">
                      <a:pos x="153" y="562"/>
                    </a:cxn>
                    <a:cxn ang="0">
                      <a:pos x="216" y="590"/>
                    </a:cxn>
                    <a:cxn ang="0">
                      <a:pos x="306" y="614"/>
                    </a:cxn>
                    <a:cxn ang="0">
                      <a:pos x="392" y="661"/>
                    </a:cxn>
                    <a:cxn ang="0">
                      <a:pos x="358" y="696"/>
                    </a:cxn>
                    <a:cxn ang="0">
                      <a:pos x="322" y="708"/>
                    </a:cxn>
                    <a:cxn ang="0">
                      <a:pos x="271" y="656"/>
                    </a:cxn>
                    <a:cxn ang="0">
                      <a:pos x="193" y="625"/>
                    </a:cxn>
                    <a:cxn ang="0">
                      <a:pos x="130" y="602"/>
                    </a:cxn>
                    <a:cxn ang="0">
                      <a:pos x="130" y="555"/>
                    </a:cxn>
                    <a:cxn ang="0">
                      <a:pos x="141" y="504"/>
                    </a:cxn>
                    <a:cxn ang="0">
                      <a:pos x="181" y="484"/>
                    </a:cxn>
                    <a:cxn ang="0">
                      <a:pos x="306" y="433"/>
                    </a:cxn>
                    <a:cxn ang="0">
                      <a:pos x="377" y="354"/>
                    </a:cxn>
                    <a:cxn ang="0">
                      <a:pos x="428" y="272"/>
                    </a:cxn>
                    <a:cxn ang="0">
                      <a:pos x="416" y="232"/>
                    </a:cxn>
                    <a:cxn ang="0">
                      <a:pos x="377" y="185"/>
                    </a:cxn>
                    <a:cxn ang="0">
                      <a:pos x="283" y="119"/>
                    </a:cxn>
                    <a:cxn ang="0">
                      <a:pos x="169" y="95"/>
                    </a:cxn>
                    <a:cxn ang="0">
                      <a:pos x="94" y="91"/>
                    </a:cxn>
                    <a:cxn ang="0">
                      <a:pos x="27" y="91"/>
                    </a:cxn>
                    <a:cxn ang="0">
                      <a:pos x="0" y="48"/>
                    </a:cxn>
                    <a:cxn ang="0">
                      <a:pos x="27" y="0"/>
                    </a:cxn>
                  </a:cxnLst>
                  <a:rect l="0" t="0" r="r" b="b"/>
                  <a:pathLst>
                    <a:path w="499" h="708">
                      <a:moveTo>
                        <a:pt x="27" y="0"/>
                      </a:moveTo>
                      <a:lnTo>
                        <a:pt x="130" y="12"/>
                      </a:lnTo>
                      <a:lnTo>
                        <a:pt x="235" y="32"/>
                      </a:lnTo>
                      <a:lnTo>
                        <a:pt x="346" y="95"/>
                      </a:lnTo>
                      <a:lnTo>
                        <a:pt x="424" y="142"/>
                      </a:lnTo>
                      <a:lnTo>
                        <a:pt x="475" y="209"/>
                      </a:lnTo>
                      <a:lnTo>
                        <a:pt x="499" y="248"/>
                      </a:lnTo>
                      <a:lnTo>
                        <a:pt x="451" y="363"/>
                      </a:lnTo>
                      <a:lnTo>
                        <a:pt x="377" y="433"/>
                      </a:lnTo>
                      <a:lnTo>
                        <a:pt x="286" y="484"/>
                      </a:lnTo>
                      <a:lnTo>
                        <a:pt x="239" y="515"/>
                      </a:lnTo>
                      <a:lnTo>
                        <a:pt x="157" y="531"/>
                      </a:lnTo>
                      <a:lnTo>
                        <a:pt x="153" y="562"/>
                      </a:lnTo>
                      <a:lnTo>
                        <a:pt x="216" y="590"/>
                      </a:lnTo>
                      <a:lnTo>
                        <a:pt x="306" y="614"/>
                      </a:lnTo>
                      <a:lnTo>
                        <a:pt x="392" y="661"/>
                      </a:lnTo>
                      <a:lnTo>
                        <a:pt x="358" y="696"/>
                      </a:lnTo>
                      <a:lnTo>
                        <a:pt x="322" y="708"/>
                      </a:lnTo>
                      <a:lnTo>
                        <a:pt x="271" y="656"/>
                      </a:lnTo>
                      <a:lnTo>
                        <a:pt x="193" y="625"/>
                      </a:lnTo>
                      <a:lnTo>
                        <a:pt x="130" y="602"/>
                      </a:lnTo>
                      <a:lnTo>
                        <a:pt x="130" y="555"/>
                      </a:lnTo>
                      <a:lnTo>
                        <a:pt x="141" y="504"/>
                      </a:lnTo>
                      <a:lnTo>
                        <a:pt x="181" y="484"/>
                      </a:lnTo>
                      <a:lnTo>
                        <a:pt x="306" y="433"/>
                      </a:lnTo>
                      <a:lnTo>
                        <a:pt x="377" y="354"/>
                      </a:lnTo>
                      <a:lnTo>
                        <a:pt x="428" y="272"/>
                      </a:lnTo>
                      <a:lnTo>
                        <a:pt x="416" y="232"/>
                      </a:lnTo>
                      <a:lnTo>
                        <a:pt x="377" y="185"/>
                      </a:lnTo>
                      <a:lnTo>
                        <a:pt x="283" y="119"/>
                      </a:lnTo>
                      <a:lnTo>
                        <a:pt x="169" y="95"/>
                      </a:lnTo>
                      <a:lnTo>
                        <a:pt x="94" y="91"/>
                      </a:lnTo>
                      <a:lnTo>
                        <a:pt x="27" y="91"/>
                      </a:lnTo>
                      <a:lnTo>
                        <a:pt x="0" y="48"/>
                      </a:lnTo>
                      <a:lnTo>
                        <a:pt x="27" y="0"/>
                      </a:lnTo>
                      <a:close/>
                    </a:path>
                  </a:pathLst>
                </a:custGeom>
                <a:solidFill>
                  <a:schemeClr val="tx2"/>
                </a:solidFill>
                <a:ln w="9525">
                  <a:noFill/>
                  <a:round/>
                  <a:headEnd/>
                  <a:tailEnd/>
                </a:ln>
              </p:spPr>
              <p:txBody>
                <a:bodyPr/>
                <a:lstStyle/>
                <a:p>
                  <a:endParaRPr lang="ca-ES"/>
                </a:p>
              </p:txBody>
            </p:sp>
            <p:sp>
              <p:nvSpPr>
                <p:cNvPr id="817162" name="Freeform 10"/>
                <p:cNvSpPr>
                  <a:spLocks/>
                </p:cNvSpPr>
                <p:nvPr/>
              </p:nvSpPr>
              <p:spPr bwMode="auto">
                <a:xfrm>
                  <a:off x="2560" y="2239"/>
                  <a:ext cx="202" cy="228"/>
                </a:xfrm>
                <a:custGeom>
                  <a:avLst/>
                  <a:gdLst/>
                  <a:ahLst/>
                  <a:cxnLst>
                    <a:cxn ang="0">
                      <a:pos x="70" y="0"/>
                    </a:cxn>
                    <a:cxn ang="0">
                      <a:pos x="16" y="0"/>
                    </a:cxn>
                    <a:cxn ang="0">
                      <a:pos x="0" y="83"/>
                    </a:cxn>
                    <a:cxn ang="0">
                      <a:pos x="40" y="131"/>
                    </a:cxn>
                    <a:cxn ang="0">
                      <a:pos x="165" y="244"/>
                    </a:cxn>
                    <a:cxn ang="0">
                      <a:pos x="276" y="389"/>
                    </a:cxn>
                    <a:cxn ang="0">
                      <a:pos x="347" y="539"/>
                    </a:cxn>
                    <a:cxn ang="0">
                      <a:pos x="358" y="637"/>
                    </a:cxn>
                    <a:cxn ang="0">
                      <a:pos x="354" y="708"/>
                    </a:cxn>
                    <a:cxn ang="0">
                      <a:pos x="323" y="869"/>
                    </a:cxn>
                    <a:cxn ang="0">
                      <a:pos x="283" y="999"/>
                    </a:cxn>
                    <a:cxn ang="0">
                      <a:pos x="248" y="1074"/>
                    </a:cxn>
                    <a:cxn ang="0">
                      <a:pos x="240" y="1121"/>
                    </a:cxn>
                    <a:cxn ang="0">
                      <a:pos x="276" y="1121"/>
                    </a:cxn>
                    <a:cxn ang="0">
                      <a:pos x="330" y="1106"/>
                    </a:cxn>
                    <a:cxn ang="0">
                      <a:pos x="347" y="1109"/>
                    </a:cxn>
                    <a:cxn ang="0">
                      <a:pos x="461" y="1116"/>
                    </a:cxn>
                    <a:cxn ang="0">
                      <a:pos x="548" y="1144"/>
                    </a:cxn>
                    <a:cxn ang="0">
                      <a:pos x="579" y="1128"/>
                    </a:cxn>
                    <a:cxn ang="0">
                      <a:pos x="607" y="1069"/>
                    </a:cxn>
                    <a:cxn ang="0">
                      <a:pos x="579" y="1038"/>
                    </a:cxn>
                    <a:cxn ang="0">
                      <a:pos x="449" y="1034"/>
                    </a:cxn>
                    <a:cxn ang="0">
                      <a:pos x="358" y="1046"/>
                    </a:cxn>
                    <a:cxn ang="0">
                      <a:pos x="311" y="1069"/>
                    </a:cxn>
                    <a:cxn ang="0">
                      <a:pos x="319" y="1015"/>
                    </a:cxn>
                    <a:cxn ang="0">
                      <a:pos x="366" y="932"/>
                    </a:cxn>
                    <a:cxn ang="0">
                      <a:pos x="405" y="802"/>
                    </a:cxn>
                    <a:cxn ang="0">
                      <a:pos x="437" y="692"/>
                    </a:cxn>
                    <a:cxn ang="0">
                      <a:pos x="414" y="567"/>
                    </a:cxn>
                    <a:cxn ang="0">
                      <a:pos x="378" y="433"/>
                    </a:cxn>
                    <a:cxn ang="0">
                      <a:pos x="307" y="279"/>
                    </a:cxn>
                    <a:cxn ang="0">
                      <a:pos x="205" y="138"/>
                    </a:cxn>
                    <a:cxn ang="0">
                      <a:pos x="118" y="35"/>
                    </a:cxn>
                    <a:cxn ang="0">
                      <a:pos x="70" y="0"/>
                    </a:cxn>
                  </a:cxnLst>
                  <a:rect l="0" t="0" r="r" b="b"/>
                  <a:pathLst>
                    <a:path w="607" h="1144">
                      <a:moveTo>
                        <a:pt x="70" y="0"/>
                      </a:moveTo>
                      <a:lnTo>
                        <a:pt x="16" y="0"/>
                      </a:lnTo>
                      <a:lnTo>
                        <a:pt x="0" y="83"/>
                      </a:lnTo>
                      <a:lnTo>
                        <a:pt x="40" y="131"/>
                      </a:lnTo>
                      <a:lnTo>
                        <a:pt x="165" y="244"/>
                      </a:lnTo>
                      <a:lnTo>
                        <a:pt x="276" y="389"/>
                      </a:lnTo>
                      <a:lnTo>
                        <a:pt x="347" y="539"/>
                      </a:lnTo>
                      <a:lnTo>
                        <a:pt x="358" y="637"/>
                      </a:lnTo>
                      <a:lnTo>
                        <a:pt x="354" y="708"/>
                      </a:lnTo>
                      <a:lnTo>
                        <a:pt x="323" y="869"/>
                      </a:lnTo>
                      <a:lnTo>
                        <a:pt x="283" y="999"/>
                      </a:lnTo>
                      <a:lnTo>
                        <a:pt x="248" y="1074"/>
                      </a:lnTo>
                      <a:lnTo>
                        <a:pt x="240" y="1121"/>
                      </a:lnTo>
                      <a:lnTo>
                        <a:pt x="276" y="1121"/>
                      </a:lnTo>
                      <a:lnTo>
                        <a:pt x="330" y="1106"/>
                      </a:lnTo>
                      <a:lnTo>
                        <a:pt x="347" y="1109"/>
                      </a:lnTo>
                      <a:lnTo>
                        <a:pt x="461" y="1116"/>
                      </a:lnTo>
                      <a:lnTo>
                        <a:pt x="548" y="1144"/>
                      </a:lnTo>
                      <a:lnTo>
                        <a:pt x="579" y="1128"/>
                      </a:lnTo>
                      <a:lnTo>
                        <a:pt x="607" y="1069"/>
                      </a:lnTo>
                      <a:lnTo>
                        <a:pt x="579" y="1038"/>
                      </a:lnTo>
                      <a:lnTo>
                        <a:pt x="449" y="1034"/>
                      </a:lnTo>
                      <a:lnTo>
                        <a:pt x="358" y="1046"/>
                      </a:lnTo>
                      <a:lnTo>
                        <a:pt x="311" y="1069"/>
                      </a:lnTo>
                      <a:lnTo>
                        <a:pt x="319" y="1015"/>
                      </a:lnTo>
                      <a:lnTo>
                        <a:pt x="366" y="932"/>
                      </a:lnTo>
                      <a:lnTo>
                        <a:pt x="405" y="802"/>
                      </a:lnTo>
                      <a:lnTo>
                        <a:pt x="437" y="692"/>
                      </a:lnTo>
                      <a:lnTo>
                        <a:pt x="414" y="567"/>
                      </a:lnTo>
                      <a:lnTo>
                        <a:pt x="378" y="433"/>
                      </a:lnTo>
                      <a:lnTo>
                        <a:pt x="307" y="279"/>
                      </a:lnTo>
                      <a:lnTo>
                        <a:pt x="205" y="138"/>
                      </a:lnTo>
                      <a:lnTo>
                        <a:pt x="118" y="35"/>
                      </a:lnTo>
                      <a:lnTo>
                        <a:pt x="70" y="0"/>
                      </a:lnTo>
                      <a:close/>
                    </a:path>
                  </a:pathLst>
                </a:custGeom>
                <a:solidFill>
                  <a:schemeClr val="tx2"/>
                </a:solidFill>
                <a:ln w="9525">
                  <a:noFill/>
                  <a:round/>
                  <a:headEnd/>
                  <a:tailEnd/>
                </a:ln>
              </p:spPr>
              <p:txBody>
                <a:bodyPr/>
                <a:lstStyle/>
                <a:p>
                  <a:endParaRPr lang="ca-ES"/>
                </a:p>
              </p:txBody>
            </p:sp>
            <p:sp>
              <p:nvSpPr>
                <p:cNvPr id="817163" name="Freeform 11"/>
                <p:cNvSpPr>
                  <a:spLocks/>
                </p:cNvSpPr>
                <p:nvPr/>
              </p:nvSpPr>
              <p:spPr bwMode="auto">
                <a:xfrm>
                  <a:off x="2433" y="2238"/>
                  <a:ext cx="136" cy="233"/>
                </a:xfrm>
                <a:custGeom>
                  <a:avLst/>
                  <a:gdLst/>
                  <a:ahLst/>
                  <a:cxnLst>
                    <a:cxn ang="0">
                      <a:pos x="283" y="0"/>
                    </a:cxn>
                    <a:cxn ang="0">
                      <a:pos x="232" y="110"/>
                    </a:cxn>
                    <a:cxn ang="0">
                      <a:pos x="196" y="271"/>
                    </a:cxn>
                    <a:cxn ang="0">
                      <a:pos x="153" y="448"/>
                    </a:cxn>
                    <a:cxn ang="0">
                      <a:pos x="114" y="628"/>
                    </a:cxn>
                    <a:cxn ang="0">
                      <a:pos x="114" y="694"/>
                    </a:cxn>
                    <a:cxn ang="0">
                      <a:pos x="153" y="813"/>
                    </a:cxn>
                    <a:cxn ang="0">
                      <a:pos x="208" y="876"/>
                    </a:cxn>
                    <a:cxn ang="0">
                      <a:pos x="259" y="954"/>
                    </a:cxn>
                    <a:cxn ang="0">
                      <a:pos x="295" y="1012"/>
                    </a:cxn>
                    <a:cxn ang="0">
                      <a:pos x="279" y="1040"/>
                    </a:cxn>
                    <a:cxn ang="0">
                      <a:pos x="189" y="1052"/>
                    </a:cxn>
                    <a:cxn ang="0">
                      <a:pos x="43" y="1075"/>
                    </a:cxn>
                    <a:cxn ang="0">
                      <a:pos x="0" y="1111"/>
                    </a:cxn>
                    <a:cxn ang="0">
                      <a:pos x="36" y="1143"/>
                    </a:cxn>
                    <a:cxn ang="0">
                      <a:pos x="118" y="1165"/>
                    </a:cxn>
                    <a:cxn ang="0">
                      <a:pos x="213" y="1118"/>
                    </a:cxn>
                    <a:cxn ang="0">
                      <a:pos x="283" y="1087"/>
                    </a:cxn>
                    <a:cxn ang="0">
                      <a:pos x="373" y="1075"/>
                    </a:cxn>
                    <a:cxn ang="0">
                      <a:pos x="409" y="1064"/>
                    </a:cxn>
                    <a:cxn ang="0">
                      <a:pos x="397" y="1024"/>
                    </a:cxn>
                    <a:cxn ang="0">
                      <a:pos x="295" y="923"/>
                    </a:cxn>
                    <a:cxn ang="0">
                      <a:pos x="235" y="816"/>
                    </a:cxn>
                    <a:cxn ang="0">
                      <a:pos x="184" y="745"/>
                    </a:cxn>
                    <a:cxn ang="0">
                      <a:pos x="177" y="675"/>
                    </a:cxn>
                    <a:cxn ang="0">
                      <a:pos x="201" y="558"/>
                    </a:cxn>
                    <a:cxn ang="0">
                      <a:pos x="256" y="436"/>
                    </a:cxn>
                    <a:cxn ang="0">
                      <a:pos x="315" y="228"/>
                    </a:cxn>
                    <a:cxn ang="0">
                      <a:pos x="366" y="106"/>
                    </a:cxn>
                    <a:cxn ang="0">
                      <a:pos x="361" y="35"/>
                    </a:cxn>
                    <a:cxn ang="0">
                      <a:pos x="315" y="0"/>
                    </a:cxn>
                    <a:cxn ang="0">
                      <a:pos x="283" y="0"/>
                    </a:cxn>
                  </a:cxnLst>
                  <a:rect l="0" t="0" r="r" b="b"/>
                  <a:pathLst>
                    <a:path w="409" h="1165">
                      <a:moveTo>
                        <a:pt x="283" y="0"/>
                      </a:moveTo>
                      <a:lnTo>
                        <a:pt x="232" y="110"/>
                      </a:lnTo>
                      <a:lnTo>
                        <a:pt x="196" y="271"/>
                      </a:lnTo>
                      <a:lnTo>
                        <a:pt x="153" y="448"/>
                      </a:lnTo>
                      <a:lnTo>
                        <a:pt x="114" y="628"/>
                      </a:lnTo>
                      <a:lnTo>
                        <a:pt x="114" y="694"/>
                      </a:lnTo>
                      <a:lnTo>
                        <a:pt x="153" y="813"/>
                      </a:lnTo>
                      <a:lnTo>
                        <a:pt x="208" y="876"/>
                      </a:lnTo>
                      <a:lnTo>
                        <a:pt x="259" y="954"/>
                      </a:lnTo>
                      <a:lnTo>
                        <a:pt x="295" y="1012"/>
                      </a:lnTo>
                      <a:lnTo>
                        <a:pt x="279" y="1040"/>
                      </a:lnTo>
                      <a:lnTo>
                        <a:pt x="189" y="1052"/>
                      </a:lnTo>
                      <a:lnTo>
                        <a:pt x="43" y="1075"/>
                      </a:lnTo>
                      <a:lnTo>
                        <a:pt x="0" y="1111"/>
                      </a:lnTo>
                      <a:lnTo>
                        <a:pt x="36" y="1143"/>
                      </a:lnTo>
                      <a:lnTo>
                        <a:pt x="118" y="1165"/>
                      </a:lnTo>
                      <a:lnTo>
                        <a:pt x="213" y="1118"/>
                      </a:lnTo>
                      <a:lnTo>
                        <a:pt x="283" y="1087"/>
                      </a:lnTo>
                      <a:lnTo>
                        <a:pt x="373" y="1075"/>
                      </a:lnTo>
                      <a:lnTo>
                        <a:pt x="409" y="1064"/>
                      </a:lnTo>
                      <a:lnTo>
                        <a:pt x="397" y="1024"/>
                      </a:lnTo>
                      <a:lnTo>
                        <a:pt x="295" y="923"/>
                      </a:lnTo>
                      <a:lnTo>
                        <a:pt x="235" y="816"/>
                      </a:lnTo>
                      <a:lnTo>
                        <a:pt x="184" y="745"/>
                      </a:lnTo>
                      <a:lnTo>
                        <a:pt x="177" y="675"/>
                      </a:lnTo>
                      <a:lnTo>
                        <a:pt x="201" y="558"/>
                      </a:lnTo>
                      <a:lnTo>
                        <a:pt x="256" y="436"/>
                      </a:lnTo>
                      <a:lnTo>
                        <a:pt x="315" y="228"/>
                      </a:lnTo>
                      <a:lnTo>
                        <a:pt x="366" y="106"/>
                      </a:lnTo>
                      <a:lnTo>
                        <a:pt x="361" y="35"/>
                      </a:lnTo>
                      <a:lnTo>
                        <a:pt x="315" y="0"/>
                      </a:lnTo>
                      <a:lnTo>
                        <a:pt x="283" y="0"/>
                      </a:lnTo>
                      <a:close/>
                    </a:path>
                  </a:pathLst>
                </a:custGeom>
                <a:solidFill>
                  <a:schemeClr val="tx2"/>
                </a:solidFill>
                <a:ln w="9525">
                  <a:noFill/>
                  <a:round/>
                  <a:headEnd/>
                  <a:tailEnd/>
                </a:ln>
              </p:spPr>
              <p:txBody>
                <a:bodyPr/>
                <a:lstStyle/>
                <a:p>
                  <a:endParaRPr lang="ca-ES"/>
                </a:p>
              </p:txBody>
            </p:sp>
          </p:grpSp>
          <p:grpSp>
            <p:nvGrpSpPr>
              <p:cNvPr id="817164" name="Group 12"/>
              <p:cNvGrpSpPr>
                <a:grpSpLocks/>
              </p:cNvGrpSpPr>
              <p:nvPr/>
            </p:nvGrpSpPr>
            <p:grpSpPr bwMode="auto">
              <a:xfrm>
                <a:off x="2579" y="1864"/>
                <a:ext cx="83" cy="69"/>
                <a:chOff x="2579" y="1864"/>
                <a:chExt cx="83" cy="69"/>
              </a:xfrm>
            </p:grpSpPr>
            <p:sp>
              <p:nvSpPr>
                <p:cNvPr id="817165" name="Freeform 13"/>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17166" name="Freeform 14"/>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grpSp>
          <p:nvGrpSpPr>
            <p:cNvPr id="817167" name="Group 15"/>
            <p:cNvGrpSpPr>
              <a:grpSpLocks/>
            </p:cNvGrpSpPr>
            <p:nvPr/>
          </p:nvGrpSpPr>
          <p:grpSpPr bwMode="auto">
            <a:xfrm>
              <a:off x="1392" y="1536"/>
              <a:ext cx="1851" cy="1527"/>
              <a:chOff x="2762" y="1817"/>
              <a:chExt cx="371" cy="698"/>
            </a:xfrm>
          </p:grpSpPr>
          <p:grpSp>
            <p:nvGrpSpPr>
              <p:cNvPr id="817168" name="Group 16"/>
              <p:cNvGrpSpPr>
                <a:grpSpLocks/>
              </p:cNvGrpSpPr>
              <p:nvPr/>
            </p:nvGrpSpPr>
            <p:grpSpPr bwMode="auto">
              <a:xfrm>
                <a:off x="2762" y="1817"/>
                <a:ext cx="341" cy="358"/>
                <a:chOff x="2762" y="1817"/>
                <a:chExt cx="341" cy="358"/>
              </a:xfrm>
            </p:grpSpPr>
            <p:sp>
              <p:nvSpPr>
                <p:cNvPr id="817169" name="Freeform 17"/>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17170" name="Freeform 18"/>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17171" name="Group 19"/>
              <p:cNvGrpSpPr>
                <a:grpSpLocks/>
              </p:cNvGrpSpPr>
              <p:nvPr/>
            </p:nvGrpSpPr>
            <p:grpSpPr bwMode="auto">
              <a:xfrm>
                <a:off x="2762" y="2160"/>
                <a:ext cx="371" cy="355"/>
                <a:chOff x="2762" y="2160"/>
                <a:chExt cx="371" cy="355"/>
              </a:xfrm>
            </p:grpSpPr>
            <p:sp>
              <p:nvSpPr>
                <p:cNvPr id="817172" name="Freeform 20"/>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17173" name="Freeform 21"/>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grpSp>
        <p:nvGrpSpPr>
          <p:cNvPr id="817174" name="Group 22"/>
          <p:cNvGrpSpPr>
            <a:grpSpLocks/>
          </p:cNvGrpSpPr>
          <p:nvPr/>
        </p:nvGrpSpPr>
        <p:grpSpPr bwMode="auto">
          <a:xfrm>
            <a:off x="2362200" y="1981200"/>
            <a:ext cx="5943600" cy="3352800"/>
            <a:chOff x="1488" y="1248"/>
            <a:chExt cx="3744" cy="2112"/>
          </a:xfrm>
        </p:grpSpPr>
        <p:sp>
          <p:nvSpPr>
            <p:cNvPr id="817175" name="Text Box 23"/>
            <p:cNvSpPr txBox="1">
              <a:spLocks noChangeArrowheads="1"/>
            </p:cNvSpPr>
            <p:nvPr/>
          </p:nvSpPr>
          <p:spPr bwMode="auto">
            <a:xfrm>
              <a:off x="3216" y="1248"/>
              <a:ext cx="2016" cy="596"/>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a:t>
              </a:r>
              <a:r>
                <a:rPr lang="fr-FR" sz="2800">
                  <a:latin typeface="Times New Roman" pitchFamily="18" charset="0"/>
                </a:rPr>
                <a:t>s</a:t>
              </a:r>
              <a:r>
                <a:rPr lang="en-US" sz="2800">
                  <a:latin typeface="Times New Roman" pitchFamily="18" charset="0"/>
                </a:rPr>
                <a:t> of quitting</a:t>
              </a:r>
              <a:endParaRPr lang="en-US" sz="3200">
                <a:latin typeface="Times New Roman" pitchFamily="18" charset="0"/>
              </a:endParaRPr>
            </a:p>
          </p:txBody>
        </p:sp>
        <p:sp>
          <p:nvSpPr>
            <p:cNvPr id="817176" name="Text Box 24"/>
            <p:cNvSpPr txBox="1">
              <a:spLocks noChangeArrowheads="1"/>
            </p:cNvSpPr>
            <p:nvPr/>
          </p:nvSpPr>
          <p:spPr bwMode="auto">
            <a:xfrm>
              <a:off x="3264" y="2736"/>
              <a:ext cx="1824" cy="596"/>
            </a:xfrm>
            <a:prstGeom prst="rect">
              <a:avLst/>
            </a:prstGeom>
            <a:noFill/>
            <a:ln w="9525">
              <a:noFill/>
              <a:miter lim="800000"/>
              <a:headEnd/>
              <a:tailEnd/>
            </a:ln>
            <a:effectLst/>
          </p:spPr>
          <p:txBody>
            <a:bodyPr>
              <a:spAutoFit/>
            </a:bodyPr>
            <a:lstStyle/>
            <a:p>
              <a:pPr algn="l">
                <a:spcBef>
                  <a:spcPct val="0"/>
                </a:spcBef>
              </a:pPr>
              <a:r>
                <a:rPr lang="en-GB" sz="2800">
                  <a:latin typeface="Times New Roman" pitchFamily="18" charset="0"/>
                </a:rPr>
                <a:t>Consequences of keeping smoking</a:t>
              </a:r>
            </a:p>
          </p:txBody>
        </p:sp>
        <p:sp>
          <p:nvSpPr>
            <p:cNvPr id="817177" name="Rectangle 25"/>
            <p:cNvSpPr>
              <a:spLocks noChangeArrowheads="1"/>
            </p:cNvSpPr>
            <p:nvPr/>
          </p:nvSpPr>
          <p:spPr bwMode="auto">
            <a:xfrm>
              <a:off x="1488" y="1296"/>
              <a:ext cx="1166" cy="288"/>
            </a:xfrm>
            <a:prstGeom prst="rect">
              <a:avLst/>
            </a:prstGeom>
            <a:noFill/>
            <a:ln w="9525">
              <a:noFill/>
              <a:miter lim="800000"/>
              <a:headEnd/>
              <a:tailEnd/>
            </a:ln>
            <a:effectLst/>
          </p:spPr>
          <p:txBody>
            <a:bodyPr wrap="none">
              <a:spAutoFit/>
            </a:bodyPr>
            <a:lstStyle/>
            <a:p>
              <a:pPr algn="l">
                <a:spcBef>
                  <a:spcPct val="0"/>
                </a:spcBef>
              </a:pPr>
              <a:r>
                <a:rPr lang="en-GB" sz="2400">
                  <a:latin typeface="Times New Roman" pitchFamily="18" charset="0"/>
                </a:rPr>
                <a:t>Quit smoking</a:t>
              </a:r>
            </a:p>
          </p:txBody>
        </p:sp>
        <p:sp>
          <p:nvSpPr>
            <p:cNvPr id="817178" name="Rectangle 26"/>
            <p:cNvSpPr>
              <a:spLocks noChangeArrowheads="1"/>
            </p:cNvSpPr>
            <p:nvPr/>
          </p:nvSpPr>
          <p:spPr bwMode="auto">
            <a:xfrm>
              <a:off x="1680" y="3072"/>
              <a:ext cx="1262" cy="288"/>
            </a:xfrm>
            <a:prstGeom prst="rect">
              <a:avLst/>
            </a:prstGeom>
            <a:noFill/>
            <a:ln w="9525">
              <a:noFill/>
              <a:miter lim="800000"/>
              <a:headEnd/>
              <a:tailEnd/>
            </a:ln>
            <a:effectLst/>
          </p:spPr>
          <p:txBody>
            <a:bodyPr wrap="none">
              <a:spAutoFit/>
            </a:bodyPr>
            <a:lstStyle/>
            <a:p>
              <a:pPr algn="l">
                <a:spcBef>
                  <a:spcPct val="0"/>
                </a:spcBef>
              </a:pPr>
              <a:r>
                <a:rPr lang="en-GB" sz="2400">
                  <a:latin typeface="Times New Roman" pitchFamily="18" charset="0"/>
                </a:rPr>
                <a:t>Keep Smoking</a:t>
              </a:r>
            </a:p>
          </p:txBody>
        </p:sp>
      </p:grpSp>
      <p:sp>
        <p:nvSpPr>
          <p:cNvPr id="817179" name="Text Box 27"/>
          <p:cNvSpPr txBox="1">
            <a:spLocks noChangeArrowheads="1"/>
          </p:cNvSpPr>
          <p:nvPr/>
        </p:nvSpPr>
        <p:spPr bwMode="auto">
          <a:xfrm>
            <a:off x="1258888" y="5661025"/>
            <a:ext cx="6629400" cy="822325"/>
          </a:xfrm>
          <a:prstGeom prst="rect">
            <a:avLst/>
          </a:prstGeom>
          <a:noFill/>
          <a:ln w="9525">
            <a:noFill/>
            <a:miter lim="800000"/>
            <a:headEnd/>
            <a:tailEnd/>
          </a:ln>
          <a:effectLst/>
        </p:spPr>
        <p:txBody>
          <a:bodyPr>
            <a:spAutoFit/>
          </a:bodyPr>
          <a:lstStyle/>
          <a:p>
            <a:pPr>
              <a:spcBef>
                <a:spcPct val="0"/>
              </a:spcBef>
            </a:pPr>
            <a:r>
              <a:rPr lang="en-US" sz="2400" i="1"/>
              <a:t>Although smokers enjoy smoking, ~70% of them would like to quit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02" name="Rectangle 2"/>
          <p:cNvSpPr>
            <a:spLocks noGrp="1" noChangeArrowheads="1"/>
          </p:cNvSpPr>
          <p:nvPr>
            <p:ph type="title"/>
          </p:nvPr>
        </p:nvSpPr>
        <p:spPr/>
        <p:txBody>
          <a:bodyPr/>
          <a:lstStyle/>
          <a:p>
            <a:r>
              <a:rPr lang="en-GB" b="1"/>
              <a:t>Rational Free Choice?</a:t>
            </a:r>
          </a:p>
        </p:txBody>
      </p:sp>
      <p:sp>
        <p:nvSpPr>
          <p:cNvPr id="819203" name="Rectangle 3"/>
          <p:cNvSpPr>
            <a:spLocks noGrp="1" noChangeArrowheads="1"/>
          </p:cNvSpPr>
          <p:nvPr>
            <p:ph type="body" idx="1"/>
          </p:nvPr>
        </p:nvSpPr>
        <p:spPr>
          <a:xfrm>
            <a:off x="533400" y="1752600"/>
            <a:ext cx="8229600" cy="4114800"/>
          </a:xfrm>
        </p:spPr>
        <p:txBody>
          <a:bodyPr/>
          <a:lstStyle/>
          <a:p>
            <a:pPr>
              <a:lnSpc>
                <a:spcPct val="120000"/>
              </a:lnSpc>
            </a:pPr>
            <a:endParaRPr lang="en-GB" sz="2100"/>
          </a:p>
          <a:p>
            <a:pPr algn="ctr">
              <a:lnSpc>
                <a:spcPct val="130000"/>
              </a:lnSpc>
              <a:spcBef>
                <a:spcPct val="0"/>
              </a:spcBef>
              <a:buClrTx/>
              <a:buSzTx/>
              <a:buFontTx/>
              <a:buNone/>
            </a:pPr>
            <a:r>
              <a:rPr lang="en-GB" sz="2100"/>
              <a:t>Smoking is a dilemma: a trade-off between the immediate pleasure caused by nicotine and the delayed bad health consequences of smoke.</a:t>
            </a:r>
          </a:p>
          <a:p>
            <a:pPr algn="ctr">
              <a:lnSpc>
                <a:spcPct val="130000"/>
              </a:lnSpc>
              <a:spcBef>
                <a:spcPct val="0"/>
              </a:spcBef>
              <a:buClrTx/>
              <a:buSzTx/>
              <a:buFontTx/>
              <a:buNone/>
            </a:pPr>
            <a:endParaRPr lang="en-GB" sz="2100"/>
          </a:p>
          <a:p>
            <a:pPr algn="ctr">
              <a:lnSpc>
                <a:spcPct val="130000"/>
              </a:lnSpc>
              <a:spcBef>
                <a:spcPct val="0"/>
              </a:spcBef>
              <a:buClrTx/>
              <a:buSzTx/>
              <a:buFontTx/>
              <a:buNone/>
            </a:pPr>
            <a:r>
              <a:rPr lang="en-GB" sz="2100"/>
              <a:t>This dilemma is more or less pronounced depending on the awareness of the consequences, the strength of addiction and the influence of the social context.</a:t>
            </a:r>
            <a:endParaRPr lang="en-GB" sz="19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0226" name="Rectangle 2"/>
          <p:cNvSpPr>
            <a:spLocks noGrp="1" noChangeArrowheads="1"/>
          </p:cNvSpPr>
          <p:nvPr>
            <p:ph type="title"/>
          </p:nvPr>
        </p:nvSpPr>
        <p:spPr>
          <a:xfrm>
            <a:off x="406400" y="228600"/>
            <a:ext cx="8737600" cy="1143000"/>
          </a:xfrm>
        </p:spPr>
        <p:txBody>
          <a:bodyPr/>
          <a:lstStyle/>
          <a:p>
            <a:r>
              <a:rPr lang="en-US"/>
              <a:t>An Institutional Word</a:t>
            </a:r>
          </a:p>
        </p:txBody>
      </p:sp>
      <p:sp>
        <p:nvSpPr>
          <p:cNvPr id="820227" name="Rectangle 3"/>
          <p:cNvSpPr>
            <a:spLocks noGrp="1" noChangeArrowheads="1"/>
          </p:cNvSpPr>
          <p:nvPr>
            <p:ph type="body" idx="1"/>
          </p:nvPr>
        </p:nvSpPr>
        <p:spPr>
          <a:xfrm>
            <a:off x="395288" y="2133600"/>
            <a:ext cx="8458200" cy="4114800"/>
          </a:xfrm>
          <a:noFill/>
          <a:ln/>
        </p:spPr>
        <p:txBody>
          <a:bodyPr/>
          <a:lstStyle/>
          <a:p>
            <a:pPr algn="ctr">
              <a:buFont typeface="Wingdings" pitchFamily="2" charset="2"/>
              <a:buNone/>
            </a:pPr>
            <a:r>
              <a:rPr lang="en-GB" sz="2600" i="1"/>
              <a:t>Four million unnecessary deaths per year, 11,000 every day. It is rare – if not impossible – to find examples in history that match tobacco’s programmed trail of death and destruction. I use the word programmed carefully. A cigarette is the only consumer product which when used as intended directed kills its consumer.</a:t>
            </a:r>
          </a:p>
          <a:p>
            <a:pPr algn="r">
              <a:buFont typeface="Wingdings" pitchFamily="2" charset="2"/>
              <a:buNone/>
            </a:pPr>
            <a:r>
              <a:rPr lang="en-GB" sz="1700"/>
              <a:t>Dr. Gro Harlem Brundtland,</a:t>
            </a:r>
            <a:r>
              <a:rPr lang="en-GB" sz="2100"/>
              <a:t> </a:t>
            </a:r>
          </a:p>
          <a:p>
            <a:pPr algn="r">
              <a:buFont typeface="Wingdings" pitchFamily="2" charset="2"/>
              <a:buNone/>
            </a:pPr>
            <a:r>
              <a:rPr lang="en-GB" sz="1300"/>
              <a:t>Director-General Emeritus, World Health Organization</a:t>
            </a:r>
            <a:endParaRPr lang="en-GB" sz="21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rdure">
  <a:themeElements>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Bordure">
      <a:majorFont>
        <a:latin typeface="Garamond"/>
        <a:ea typeface=""/>
        <a:cs typeface=""/>
      </a:majorFont>
      <a:minorFont>
        <a:latin typeface="Arial"/>
        <a:ea typeface=""/>
        <a:cs typeface=""/>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28575"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tx2"/>
        </a:solidFill>
        <a:ln w="28575"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ordur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ur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ur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ur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ur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l'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l'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3687</TotalTime>
  <Words>1754</Words>
  <Application>Microsoft PowerPoint</Application>
  <PresentationFormat>Presentació en pantalla (4:3)</PresentationFormat>
  <Paragraphs>262</Paragraphs>
  <Slides>31</Slides>
  <Notes>21</Notes>
  <HiddenSlides>0</HiddenSlides>
  <MMClips>0</MMClips>
  <ScaleCrop>false</ScaleCrop>
  <HeadingPairs>
    <vt:vector size="8" baseType="variant">
      <vt:variant>
        <vt:lpstr>Tipus de lletra utilitzats</vt:lpstr>
      </vt:variant>
      <vt:variant>
        <vt:i4>9</vt:i4>
      </vt:variant>
      <vt:variant>
        <vt:lpstr>Tema</vt:lpstr>
      </vt:variant>
      <vt:variant>
        <vt:i4>1</vt:i4>
      </vt:variant>
      <vt:variant>
        <vt:lpstr>Servidors OLE incrustats</vt:lpstr>
      </vt:variant>
      <vt:variant>
        <vt:i4>2</vt:i4>
      </vt:variant>
      <vt:variant>
        <vt:lpstr>Títols de les diapositives</vt:lpstr>
      </vt:variant>
      <vt:variant>
        <vt:i4>31</vt:i4>
      </vt:variant>
    </vt:vector>
  </HeadingPairs>
  <TitlesOfParts>
    <vt:vector size="43" baseType="lpstr">
      <vt:lpstr>Times New Roman</vt:lpstr>
      <vt:lpstr>Garamond</vt:lpstr>
      <vt:lpstr>Arial</vt:lpstr>
      <vt:lpstr>Wingdings</vt:lpstr>
      <vt:lpstr>Tahoma</vt:lpstr>
      <vt:lpstr>Lucida Sans Unicode</vt:lpstr>
      <vt:lpstr>Arial Black</vt:lpstr>
      <vt:lpstr>TimesNewRomanPSMT;Symbol</vt:lpstr>
      <vt:lpstr>Futura-Book;FuturaBT-Heavy;Futu</vt:lpstr>
      <vt:lpstr>Bordure</vt:lpstr>
      <vt:lpstr>Microsoft Photo Editor 3.0 Photo</vt:lpstr>
      <vt:lpstr>Microsoft Clip Gallery</vt:lpstr>
      <vt:lpstr>Marketing Practices: Global Marketing of Tobacco Companies</vt:lpstr>
      <vt:lpstr>Tobacco as a Product</vt:lpstr>
      <vt:lpstr>The Smoker’s Dilemma</vt:lpstr>
      <vt:lpstr>The Consequences of Smoking</vt:lpstr>
      <vt:lpstr>Severe Addiction to Nicotine</vt:lpstr>
      <vt:lpstr>The Teenager’s Dilemma</vt:lpstr>
      <vt:lpstr>The Quitter Dilemma</vt:lpstr>
      <vt:lpstr>Rational Free Choice?</vt:lpstr>
      <vt:lpstr>An Institutional Word</vt:lpstr>
      <vt:lpstr>Tobacco as a Business</vt:lpstr>
      <vt:lpstr>Tobacco is a “Good” Business!</vt:lpstr>
      <vt:lpstr>Business Point of View</vt:lpstr>
      <vt:lpstr>Tobacco Business Dilemma</vt:lpstr>
      <vt:lpstr>Linking Product’s ethics with Behavior</vt:lpstr>
      <vt:lpstr>An Ethical Cigarette?</vt:lpstr>
      <vt:lpstr>The Youth Targeting Dilemma</vt:lpstr>
      <vt:lpstr>The Advertising Dilemma</vt:lpstr>
      <vt:lpstr>Tobacco Advertising…</vt:lpstr>
      <vt:lpstr>The Power of Advertising...</vt:lpstr>
      <vt:lpstr>The New Markets Dilemma</vt:lpstr>
      <vt:lpstr>The Influence Dilemma</vt:lpstr>
      <vt:lpstr>An Institutional Word </vt:lpstr>
      <vt:lpstr>Strategies of Influence</vt:lpstr>
      <vt:lpstr>Destroying Activism</vt:lpstr>
      <vt:lpstr>Epilogue?</vt:lpstr>
      <vt:lpstr>Addicted to Lies?</vt:lpstr>
      <vt:lpstr>Can we make ethical business out of an unethical product?</vt:lpstr>
      <vt:lpstr>Some Key Learnings:</vt:lpstr>
      <vt:lpstr>Can you teach ethics to tobacco companies? My experience</vt:lpstr>
      <vt:lpstr>What can be done</vt:lpstr>
      <vt:lpstr>What can be done</vt:lpstr>
    </vt:vector>
  </TitlesOfParts>
  <Company>INSEAD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Marc Le Menestrel</dc:creator>
  <cp:lastModifiedBy>Universitat Pompeu Fabra</cp:lastModifiedBy>
  <cp:revision>200</cp:revision>
  <cp:lastPrinted>2004-02-17T10:28:00Z</cp:lastPrinted>
  <dcterms:created xsi:type="dcterms:W3CDTF">2001-02-20T10:44:38Z</dcterms:created>
  <dcterms:modified xsi:type="dcterms:W3CDTF">2012-05-21T06:53:22Z</dcterms:modified>
</cp:coreProperties>
</file>